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8"/>
  </p:notesMasterIdLst>
  <p:handoutMasterIdLst>
    <p:handoutMasterId r:id="rId99"/>
  </p:handoutMasterIdLst>
  <p:sldIdLst>
    <p:sldId id="536" r:id="rId2"/>
    <p:sldId id="650" r:id="rId3"/>
    <p:sldId id="764" r:id="rId4"/>
    <p:sldId id="716" r:id="rId5"/>
    <p:sldId id="663" r:id="rId6"/>
    <p:sldId id="696" r:id="rId7"/>
    <p:sldId id="720" r:id="rId8"/>
    <p:sldId id="652" r:id="rId9"/>
    <p:sldId id="653" r:id="rId10"/>
    <p:sldId id="654" r:id="rId11"/>
    <p:sldId id="656" r:id="rId12"/>
    <p:sldId id="717" r:id="rId13"/>
    <p:sldId id="719" r:id="rId14"/>
    <p:sldId id="727" r:id="rId15"/>
    <p:sldId id="730" r:id="rId16"/>
    <p:sldId id="718" r:id="rId17"/>
    <p:sldId id="726" r:id="rId18"/>
    <p:sldId id="739" r:id="rId19"/>
    <p:sldId id="662" r:id="rId20"/>
    <p:sldId id="655" r:id="rId21"/>
    <p:sldId id="664" r:id="rId22"/>
    <p:sldId id="666" r:id="rId23"/>
    <p:sldId id="661" r:id="rId24"/>
    <p:sldId id="627" r:id="rId25"/>
    <p:sldId id="747" r:id="rId26"/>
    <p:sldId id="748" r:id="rId27"/>
    <p:sldId id="749" r:id="rId28"/>
    <p:sldId id="751" r:id="rId29"/>
    <p:sldId id="722" r:id="rId30"/>
    <p:sldId id="714" r:id="rId31"/>
    <p:sldId id="715" r:id="rId32"/>
    <p:sldId id="731" r:id="rId33"/>
    <p:sldId id="701" r:id="rId34"/>
    <p:sldId id="285" r:id="rId35"/>
    <p:sldId id="612" r:id="rId36"/>
    <p:sldId id="744" r:id="rId37"/>
    <p:sldId id="613" r:id="rId38"/>
    <p:sldId id="671" r:id="rId39"/>
    <p:sldId id="672" r:id="rId40"/>
    <p:sldId id="732" r:id="rId41"/>
    <p:sldId id="669" r:id="rId42"/>
    <p:sldId id="673" r:id="rId43"/>
    <p:sldId id="555" r:id="rId44"/>
    <p:sldId id="674" r:id="rId45"/>
    <p:sldId id="761" r:id="rId46"/>
    <p:sldId id="753" r:id="rId47"/>
    <p:sldId id="757" r:id="rId48"/>
    <p:sldId id="754" r:id="rId49"/>
    <p:sldId id="675" r:id="rId50"/>
    <p:sldId id="760" r:id="rId51"/>
    <p:sldId id="724" r:id="rId52"/>
    <p:sldId id="707" r:id="rId53"/>
    <p:sldId id="712" r:id="rId54"/>
    <p:sldId id="734" r:id="rId55"/>
    <p:sldId id="677" r:id="rId56"/>
    <p:sldId id="733" r:id="rId57"/>
    <p:sldId id="723" r:id="rId58"/>
    <p:sldId id="679" r:id="rId59"/>
    <p:sldId id="759" r:id="rId60"/>
    <p:sldId id="725" r:id="rId61"/>
    <p:sldId id="681" r:id="rId62"/>
    <p:sldId id="682" r:id="rId63"/>
    <p:sldId id="735" r:id="rId64"/>
    <p:sldId id="767" r:id="rId65"/>
    <p:sldId id="750" r:id="rId66"/>
    <p:sldId id="700" r:id="rId67"/>
    <p:sldId id="699" r:id="rId68"/>
    <p:sldId id="713" r:id="rId69"/>
    <p:sldId id="694" r:id="rId70"/>
    <p:sldId id="710" r:id="rId71"/>
    <p:sldId id="695" r:id="rId72"/>
    <p:sldId id="704" r:id="rId73"/>
    <p:sldId id="705" r:id="rId74"/>
    <p:sldId id="729" r:id="rId75"/>
    <p:sldId id="741" r:id="rId76"/>
    <p:sldId id="742" r:id="rId77"/>
    <p:sldId id="743" r:id="rId78"/>
    <p:sldId id="758" r:id="rId79"/>
    <p:sldId id="763" r:id="rId80"/>
    <p:sldId id="683" r:id="rId81"/>
    <p:sldId id="762" r:id="rId82"/>
    <p:sldId id="765" r:id="rId83"/>
    <p:sldId id="684" r:id="rId84"/>
    <p:sldId id="686" r:id="rId85"/>
    <p:sldId id="687" r:id="rId86"/>
    <p:sldId id="688" r:id="rId87"/>
    <p:sldId id="689" r:id="rId88"/>
    <p:sldId id="703" r:id="rId89"/>
    <p:sldId id="752" r:id="rId90"/>
    <p:sldId id="690" r:id="rId91"/>
    <p:sldId id="691" r:id="rId92"/>
    <p:sldId id="692" r:id="rId93"/>
    <p:sldId id="693" r:id="rId94"/>
    <p:sldId id="738" r:id="rId95"/>
    <p:sldId id="745" r:id="rId96"/>
    <p:sldId id="711" r:id="rId97"/>
  </p:sldIdLst>
  <p:sldSz cx="9144000" cy="6858000" type="overhead"/>
  <p:notesSz cx="6797675" cy="9872663"/>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D009D"/>
    <a:srgbClr val="0933A0"/>
    <a:srgbClr val="33338B"/>
    <a:srgbClr val="4D4D4D"/>
    <a:srgbClr val="7777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09" autoAdjust="0"/>
    <p:restoredTop sz="94633" autoAdjust="0"/>
  </p:normalViewPr>
  <p:slideViewPr>
    <p:cSldViewPr>
      <p:cViewPr>
        <p:scale>
          <a:sx n="55" d="100"/>
          <a:sy n="55" d="100"/>
        </p:scale>
        <p:origin x="-161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04"/>
    </p:cViewPr>
  </p:sorterViewPr>
  <p:notesViewPr>
    <p:cSldViewPr>
      <p:cViewPr varScale="1">
        <p:scale>
          <a:sx n="83" d="100"/>
          <a:sy n="83" d="100"/>
        </p:scale>
        <p:origin x="-420" y="-90"/>
      </p:cViewPr>
      <p:guideLst>
        <p:guide orient="horz" pos="3110"/>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340285" y="8977029"/>
            <a:ext cx="2945392" cy="493156"/>
          </a:xfrm>
          <a:prstGeom prst="rect">
            <a:avLst/>
          </a:prstGeom>
          <a:noFill/>
          <a:ln w="9525">
            <a:noFill/>
            <a:miter lim="800000"/>
            <a:headEnd/>
            <a:tailEnd/>
          </a:ln>
          <a:effectLst/>
        </p:spPr>
        <p:txBody>
          <a:bodyPr vert="horz" wrap="square" lIns="91937" tIns="45969" rIns="91937" bIns="45969" numCol="1" anchor="t" anchorCtr="0" compatLnSpc="1">
            <a:prstTxWarp prst="textNoShape">
              <a:avLst/>
            </a:prstTxWarp>
          </a:bodyPr>
          <a:lstStyle>
            <a:lvl1pPr algn="r" eaLnBrk="0" hangingPunct="0">
              <a:defRPr sz="1200"/>
            </a:lvl1pPr>
          </a:lstStyle>
          <a:p>
            <a:pPr>
              <a:defRPr/>
            </a:pPr>
            <a:endParaRPr lang="de-DE"/>
          </a:p>
        </p:txBody>
      </p:sp>
      <p:sp>
        <p:nvSpPr>
          <p:cNvPr id="4101" name="Rectangle 5"/>
          <p:cNvSpPr>
            <a:spLocks noGrp="1" noChangeArrowheads="1"/>
          </p:cNvSpPr>
          <p:nvPr>
            <p:ph type="sldNum" sz="quarter" idx="3"/>
          </p:nvPr>
        </p:nvSpPr>
        <p:spPr bwMode="auto">
          <a:xfrm>
            <a:off x="5027230" y="8977029"/>
            <a:ext cx="1284094" cy="493156"/>
          </a:xfrm>
          <a:prstGeom prst="rect">
            <a:avLst/>
          </a:prstGeom>
          <a:noFill/>
          <a:ln w="9525">
            <a:noFill/>
            <a:miter lim="800000"/>
            <a:headEnd/>
            <a:tailEnd/>
          </a:ln>
          <a:effectLst/>
        </p:spPr>
        <p:txBody>
          <a:bodyPr vert="horz" wrap="square" lIns="91937" tIns="45969" rIns="91937" bIns="45969" numCol="1" anchor="b" anchorCtr="0" compatLnSpc="1">
            <a:prstTxWarp prst="textNoShape">
              <a:avLst/>
            </a:prstTxWarp>
          </a:bodyPr>
          <a:lstStyle>
            <a:lvl1pPr algn="r" eaLnBrk="0" hangingPunct="0">
              <a:defRPr/>
            </a:lvl1pPr>
          </a:lstStyle>
          <a:p>
            <a:pPr>
              <a:defRPr/>
            </a:pPr>
            <a:r>
              <a:rPr lang="de-DE"/>
              <a:t>Seite </a:t>
            </a:r>
            <a:fld id="{A47512A2-C023-4951-B881-BD25805428D1}" type="slidenum">
              <a:rPr lang="de-DE"/>
              <a:pPr>
                <a:defRPr/>
              </a:pPr>
              <a:t>‹Nr.›</a:t>
            </a:fld>
            <a:endParaRPr lang="de-DE" sz="1200"/>
          </a:p>
        </p:txBody>
      </p:sp>
      <p:sp>
        <p:nvSpPr>
          <p:cNvPr id="4103" name="Rectangle 7"/>
          <p:cNvSpPr>
            <a:spLocks noGrp="1" noChangeArrowheads="1"/>
          </p:cNvSpPr>
          <p:nvPr>
            <p:ph type="hdr" sz="quarter"/>
          </p:nvPr>
        </p:nvSpPr>
        <p:spPr bwMode="auto">
          <a:xfrm>
            <a:off x="486352" y="824048"/>
            <a:ext cx="2911684" cy="14317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pic>
        <p:nvPicPr>
          <p:cNvPr id="9221" name="Picture 9" descr="Ohm-Hochschule_Okt07"/>
          <p:cNvPicPr>
            <a:picLocks noChangeAspect="1" noChangeArrowheads="1"/>
          </p:cNvPicPr>
          <p:nvPr/>
        </p:nvPicPr>
        <p:blipFill>
          <a:blip r:embed="rId2" cstate="email"/>
          <a:srcRect/>
          <a:stretch>
            <a:fillRect/>
          </a:stretch>
        </p:blipFill>
        <p:spPr bwMode="auto">
          <a:xfrm>
            <a:off x="4491120" y="618832"/>
            <a:ext cx="1820204" cy="348390"/>
          </a:xfrm>
          <a:prstGeom prst="rect">
            <a:avLst/>
          </a:prstGeom>
          <a:noFill/>
          <a:ln w="9525">
            <a:noFill/>
            <a:miter lim="800000"/>
            <a:headEnd/>
            <a:tailEnd/>
          </a:ln>
        </p:spPr>
      </p:pic>
    </p:spTree>
    <p:extLst>
      <p:ext uri="{BB962C8B-B14F-4D97-AF65-F5344CB8AC3E}">
        <p14:creationId xmlns="" xmlns:p14="http://schemas.microsoft.com/office/powerpoint/2010/main" val="283002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13313" y="536109"/>
            <a:ext cx="4304926" cy="14317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sp>
        <p:nvSpPr>
          <p:cNvPr id="2051" name="Rectangle 3"/>
          <p:cNvSpPr>
            <a:spLocks noGrp="1" noChangeArrowheads="1"/>
          </p:cNvSpPr>
          <p:nvPr>
            <p:ph type="dt" idx="1"/>
          </p:nvPr>
        </p:nvSpPr>
        <p:spPr bwMode="auto">
          <a:xfrm>
            <a:off x="850713" y="9277695"/>
            <a:ext cx="2341868" cy="493156"/>
          </a:xfrm>
          <a:prstGeom prst="rect">
            <a:avLst/>
          </a:prstGeom>
          <a:noFill/>
          <a:ln w="9525">
            <a:noFill/>
            <a:miter lim="800000"/>
            <a:headEnd/>
            <a:tailEnd/>
          </a:ln>
          <a:effectLst/>
        </p:spPr>
        <p:txBody>
          <a:bodyPr vert="horz" wrap="square" lIns="91937" tIns="45969" rIns="91937" bIns="45969" numCol="1" anchor="t" anchorCtr="0" compatLnSpc="1">
            <a:prstTxWarp prst="textNoShape">
              <a:avLst/>
            </a:prstTxWarp>
          </a:bodyPr>
          <a:lstStyle>
            <a:lvl1pPr eaLnBrk="0" hangingPunct="0">
              <a:defRPr/>
            </a:lvl1pPr>
          </a:lstStyle>
          <a:p>
            <a:pPr>
              <a:defRPr/>
            </a:pPr>
            <a:endParaRPr lang="en-US"/>
          </a:p>
        </p:txBody>
      </p:sp>
      <p:sp>
        <p:nvSpPr>
          <p:cNvPr id="8196" name="Rectangle 4"/>
          <p:cNvSpPr>
            <a:spLocks noGrp="1" noRot="1" noChangeAspect="1" noChangeArrowheads="1"/>
          </p:cNvSpPr>
          <p:nvPr>
            <p:ph type="sldImg" idx="2"/>
          </p:nvPr>
        </p:nvSpPr>
        <p:spPr bwMode="auto">
          <a:xfrm>
            <a:off x="930275" y="739775"/>
            <a:ext cx="4938713" cy="3703638"/>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6893" y="4689754"/>
            <a:ext cx="4983891" cy="4443176"/>
          </a:xfrm>
          <a:prstGeom prst="rect">
            <a:avLst/>
          </a:prstGeom>
          <a:noFill/>
          <a:ln w="9525">
            <a:noFill/>
            <a:miter lim="800000"/>
            <a:headEnd/>
            <a:tailEnd/>
          </a:ln>
          <a:effectLst/>
        </p:spPr>
        <p:txBody>
          <a:bodyPr vert="horz" wrap="square" lIns="91937" tIns="45969" rIns="91937" bIns="45969" numCol="1" anchor="t" anchorCtr="0" compatLnSpc="1">
            <a:prstTxWarp prst="textNoShape">
              <a:avLst/>
            </a:prstTxWarp>
          </a:bodyPr>
          <a:lstStyle/>
          <a:p>
            <a:pPr lvl="0"/>
            <a:r>
              <a:rPr lang="en-US" noProof="0" smtClean="0"/>
              <a:t>Hier klicken, um Master-Textformat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055" name="Rectangle 7"/>
          <p:cNvSpPr>
            <a:spLocks noGrp="1" noChangeArrowheads="1"/>
          </p:cNvSpPr>
          <p:nvPr>
            <p:ph type="sldNum" sz="quarter" idx="5"/>
          </p:nvPr>
        </p:nvSpPr>
        <p:spPr bwMode="auto">
          <a:xfrm>
            <a:off x="4418891" y="9338146"/>
            <a:ext cx="1510415" cy="493156"/>
          </a:xfrm>
          <a:prstGeom prst="rect">
            <a:avLst/>
          </a:prstGeom>
          <a:noFill/>
          <a:ln w="9525">
            <a:noFill/>
            <a:miter lim="800000"/>
            <a:headEnd/>
            <a:tailEnd/>
          </a:ln>
          <a:effectLst/>
        </p:spPr>
        <p:txBody>
          <a:bodyPr vert="horz" wrap="square" lIns="91937" tIns="45969" rIns="91937" bIns="45969" numCol="1" anchor="b" anchorCtr="0" compatLnSpc="1">
            <a:prstTxWarp prst="textNoShape">
              <a:avLst/>
            </a:prstTxWarp>
          </a:bodyPr>
          <a:lstStyle>
            <a:lvl1pPr algn="r" eaLnBrk="0" hangingPunct="0">
              <a:defRPr/>
            </a:lvl1pPr>
          </a:lstStyle>
          <a:p>
            <a:pPr>
              <a:defRPr/>
            </a:pPr>
            <a:r>
              <a:rPr lang="en-US"/>
              <a:t>Folie </a:t>
            </a:r>
            <a:fld id="{8914EDC8-5FDD-4E5C-B133-56D51F30EF92}" type="slidenum">
              <a:rPr lang="en-US"/>
              <a:pPr>
                <a:defRPr/>
              </a:pPr>
              <a:t>‹Nr.›</a:t>
            </a:fld>
            <a:endParaRPr lang="en-US" sz="1200">
              <a:latin typeface="Times New Roman" pitchFamily="18" charset="0"/>
            </a:endParaRPr>
          </a:p>
        </p:txBody>
      </p:sp>
    </p:spTree>
    <p:extLst>
      <p:ext uri="{BB962C8B-B14F-4D97-AF65-F5344CB8AC3E}">
        <p14:creationId xmlns="" xmlns:p14="http://schemas.microsoft.com/office/powerpoint/2010/main" val="12025891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31" y="574685"/>
            <a:ext cx="184731" cy="461665"/>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5" name="Rectangle 4"/>
          <p:cNvSpPr>
            <a:spLocks noChangeArrowheads="1"/>
          </p:cNvSpPr>
          <p:nvPr/>
        </p:nvSpPr>
        <p:spPr bwMode="auto">
          <a:xfrm>
            <a:off x="304806"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6" name="Rectangle 5"/>
          <p:cNvSpPr>
            <a:spLocks noChangeArrowheads="1"/>
          </p:cNvSpPr>
          <p:nvPr/>
        </p:nvSpPr>
        <p:spPr bwMode="auto">
          <a:xfrm>
            <a:off x="304806"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7" name="Text Box 6"/>
          <p:cNvSpPr txBox="1">
            <a:spLocks noChangeArrowheads="1"/>
          </p:cNvSpPr>
          <p:nvPr/>
        </p:nvSpPr>
        <p:spPr bwMode="auto">
          <a:xfrm>
            <a:off x="3276600" y="4800612"/>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pic>
        <p:nvPicPr>
          <p:cNvPr id="8" name="Picture 16" descr="Ohm-Hochschule_Okt07"/>
          <p:cNvPicPr>
            <a:picLocks noChangeAspect="1" noChangeArrowheads="1"/>
          </p:cNvPicPr>
          <p:nvPr/>
        </p:nvPicPr>
        <p:blipFill>
          <a:blip r:embed="rId2" cstate="email"/>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cstate="email"/>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1"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37"/>
            <a:ext cx="4103688" cy="1470025"/>
          </a:xfrm>
        </p:spPr>
        <p:txBody>
          <a:bodyPr/>
          <a:lstStyle>
            <a:lvl1pPr>
              <a:defRPr sz="2800"/>
            </a:lvl1pPr>
          </a:lstStyle>
          <a:p>
            <a:r>
              <a:rPr lang="de-DE" smtClean="0"/>
              <a:t>Titelmasterformat durch Klicken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t>Seite </a:t>
            </a:r>
            <a:fld id="{104EA0A1-FCD8-48B7-9EA5-8678EE15519A}"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6" y="1773244"/>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44"/>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482996E3-4CD3-4268-8EBF-C18423E1CDAD}"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t>Seite </a:t>
            </a:r>
            <a:fld id="{23B936FD-0DC2-4076-B2C0-289A0E07C19C}"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t>Seite </a:t>
            </a:r>
            <a:fld id="{25A70E6A-0F9E-4235-B2D3-80C3BB569A7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6" y="1773244"/>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44"/>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4FEDAE65-43A7-4AF1-8920-2EEDDF39340B}"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6" y="1773244"/>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31" y="574685"/>
            <a:ext cx="184731" cy="461665"/>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1113" name="Rectangle 89"/>
          <p:cNvSpPr>
            <a:spLocks noChangeArrowheads="1"/>
          </p:cNvSpPr>
          <p:nvPr/>
        </p:nvSpPr>
        <p:spPr bwMode="auto">
          <a:xfrm>
            <a:off x="304806"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1281" name="Rectangle 257"/>
          <p:cNvSpPr>
            <a:spLocks noChangeArrowheads="1"/>
          </p:cNvSpPr>
          <p:nvPr/>
        </p:nvSpPr>
        <p:spPr bwMode="auto">
          <a:xfrm>
            <a:off x="304806"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1289" name="Text Box 265"/>
          <p:cNvSpPr txBox="1">
            <a:spLocks noChangeArrowheads="1"/>
          </p:cNvSpPr>
          <p:nvPr/>
        </p:nvSpPr>
        <p:spPr bwMode="auto">
          <a:xfrm>
            <a:off x="3276600" y="4800612"/>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sp>
        <p:nvSpPr>
          <p:cNvPr id="1031" name="Rectangle 286"/>
          <p:cNvSpPr>
            <a:spLocks noGrp="1" noChangeArrowheads="1"/>
          </p:cNvSpPr>
          <p:nvPr>
            <p:ph type="title"/>
          </p:nvPr>
        </p:nvSpPr>
        <p:spPr bwMode="auto">
          <a:xfrm>
            <a:off x="304806" y="1125550"/>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62"/>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44"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t>Seite </a:t>
            </a:r>
            <a:fld id="{9540FBDB-993E-40B6-BB9F-5D26CF9F6B32}" type="slidenum">
              <a:rPr lang="de-DE"/>
              <a:pPr>
                <a:defRPr/>
              </a:pPr>
              <a:t>‹Nr.›</a:t>
            </a:fld>
            <a:endParaRPr lang="de-DE"/>
          </a:p>
        </p:txBody>
      </p:sp>
      <p:pic>
        <p:nvPicPr>
          <p:cNvPr id="1034" name="Picture 292" descr="Ohm-Hochschule_Okt07"/>
          <p:cNvPicPr>
            <a:picLocks noChangeAspect="1" noChangeArrowheads="1"/>
          </p:cNvPicPr>
          <p:nvPr/>
        </p:nvPicPr>
        <p:blipFill>
          <a:blip r:embed="rId8" cstate="email"/>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eaLnBrk="0" hangingPunct="0">
              <a:defRPr/>
            </a:pPr>
            <a:endParaRPr lang="de-DE"/>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eaLnBrk="0" hangingPunct="0">
              <a:defRPr/>
            </a:pPr>
            <a:endParaRPr lang="de-DE"/>
          </a:p>
        </p:txBody>
      </p:sp>
      <p:pic>
        <p:nvPicPr>
          <p:cNvPr id="1037" name="Picture 19" descr="audit_fgh_z_08_rgb_6"/>
          <p:cNvPicPr>
            <a:picLocks noChangeAspect="1" noChangeArrowheads="1"/>
          </p:cNvPicPr>
          <p:nvPr/>
        </p:nvPicPr>
        <p:blipFill>
          <a:blip r:embed="rId9" cstate="email"/>
          <a:srcRect/>
          <a:stretch>
            <a:fillRect/>
          </a:stretch>
        </p:blipFill>
        <p:spPr bwMode="auto">
          <a:xfrm>
            <a:off x="304800" y="144463"/>
            <a:ext cx="749300"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dt="0"/>
  <p:txStyles>
    <p:titleStyle>
      <a:lvl1pPr algn="l" rtl="0" fontAlgn="base">
        <a:spcBef>
          <a:spcPct val="0"/>
        </a:spcBef>
        <a:spcAft>
          <a:spcPct val="0"/>
        </a:spcAft>
        <a:defRPr sz="2400" b="1">
          <a:solidFill>
            <a:srgbClr val="33338B"/>
          </a:solidFill>
          <a:latin typeface="+mj-lt"/>
          <a:ea typeface="+mj-ea"/>
          <a:cs typeface="+mj-cs"/>
        </a:defRPr>
      </a:lvl1pPr>
      <a:lvl2pPr algn="l" rtl="0" fontAlgn="base">
        <a:spcBef>
          <a:spcPct val="0"/>
        </a:spcBef>
        <a:spcAft>
          <a:spcPct val="0"/>
        </a:spcAft>
        <a:defRPr sz="2400" b="1">
          <a:solidFill>
            <a:srgbClr val="33338B"/>
          </a:solidFill>
          <a:latin typeface="Arial" charset="0"/>
        </a:defRPr>
      </a:lvl2pPr>
      <a:lvl3pPr algn="l" rtl="0" fontAlgn="base">
        <a:spcBef>
          <a:spcPct val="0"/>
        </a:spcBef>
        <a:spcAft>
          <a:spcPct val="0"/>
        </a:spcAft>
        <a:defRPr sz="2400" b="1">
          <a:solidFill>
            <a:srgbClr val="33338B"/>
          </a:solidFill>
          <a:latin typeface="Arial" charset="0"/>
        </a:defRPr>
      </a:lvl3pPr>
      <a:lvl4pPr algn="l" rtl="0" fontAlgn="base">
        <a:spcBef>
          <a:spcPct val="0"/>
        </a:spcBef>
        <a:spcAft>
          <a:spcPct val="0"/>
        </a:spcAft>
        <a:defRPr sz="2400" b="1">
          <a:solidFill>
            <a:srgbClr val="33338B"/>
          </a:solidFill>
          <a:latin typeface="Arial" charset="0"/>
        </a:defRPr>
      </a:lvl4pPr>
      <a:lvl5pPr algn="l" rtl="0" fontAlgn="base">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algn="l" rtl="0" fontAlgn="base">
        <a:spcBef>
          <a:spcPct val="50000"/>
        </a:spcBef>
        <a:spcAft>
          <a:spcPct val="0"/>
        </a:spcAft>
        <a:buClr>
          <a:srgbClr val="0933A0"/>
        </a:buClr>
        <a:buFont typeface="Monotype Sorts"/>
        <a:buChar char="•"/>
        <a:defRPr>
          <a:solidFill>
            <a:schemeClr val="tx1"/>
          </a:solidFill>
          <a:latin typeface="+mn-lt"/>
          <a:ea typeface="+mn-ea"/>
          <a:cs typeface="+mn-cs"/>
        </a:defRPr>
      </a:lvl1pPr>
      <a:lvl2pPr marL="742950" indent="-285750" algn="l" rtl="0" fontAlgn="base">
        <a:spcBef>
          <a:spcPct val="50000"/>
        </a:spcBef>
        <a:spcAft>
          <a:spcPct val="0"/>
        </a:spcAft>
        <a:buClr>
          <a:srgbClr val="0933A0"/>
        </a:buClr>
        <a:buFont typeface="Monotype Sorts"/>
        <a:buChar char="n"/>
        <a:defRPr>
          <a:solidFill>
            <a:schemeClr val="tx1"/>
          </a:solidFill>
          <a:latin typeface="+mn-lt"/>
        </a:defRPr>
      </a:lvl2pPr>
      <a:lvl3pPr marL="1143000" indent="-228600" algn="l" rtl="0" fontAlgn="base">
        <a:spcBef>
          <a:spcPct val="50000"/>
        </a:spcBef>
        <a:spcAft>
          <a:spcPct val="0"/>
        </a:spcAft>
        <a:buClr>
          <a:srgbClr val="0933A0"/>
        </a:buClr>
        <a:buFont typeface="Monotype Sorts"/>
        <a:buChar char="n"/>
        <a:defRPr>
          <a:solidFill>
            <a:schemeClr val="tx1"/>
          </a:solidFill>
          <a:latin typeface="+mn-lt"/>
        </a:defRPr>
      </a:lvl3pPr>
      <a:lvl4pPr marL="1600200" indent="-228600" algn="l" rtl="0" fontAlgn="base">
        <a:spcBef>
          <a:spcPct val="50000"/>
        </a:spcBef>
        <a:spcAft>
          <a:spcPct val="0"/>
        </a:spcAft>
        <a:buClr>
          <a:srgbClr val="0933A0"/>
        </a:buClr>
        <a:buFont typeface="Monotype Sorts"/>
        <a:buChar char="n"/>
        <a:defRPr>
          <a:solidFill>
            <a:schemeClr val="tx1"/>
          </a:solidFill>
          <a:latin typeface="+mn-lt"/>
        </a:defRPr>
      </a:lvl4pPr>
      <a:lvl5pPr marL="2057400" indent="-228600" algn="l" rtl="0" fontAlgn="base">
        <a:spcBef>
          <a:spcPct val="50000"/>
        </a:spcBef>
        <a:spcAft>
          <a:spcPct val="0"/>
        </a:spcAft>
        <a:buClr>
          <a:srgbClr val="0933A0"/>
        </a:buClr>
        <a:buFont typeface="Monotype Sorts"/>
        <a:buChar char="n"/>
        <a:defRPr>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468313" y="1124744"/>
            <a:ext cx="7786687" cy="4104481"/>
          </a:xfrm>
        </p:spPr>
        <p:txBody>
          <a:bodyPr/>
          <a:lstStyle/>
          <a:p>
            <a:pPr algn="ctr" eaLnBrk="1" hangingPunct="1"/>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Quo </a:t>
            </a:r>
            <a:r>
              <a:rPr lang="de-DE" dirty="0" err="1" smtClean="0"/>
              <a:t>vadis</a:t>
            </a:r>
            <a:r>
              <a:rPr lang="de-DE" dirty="0" smtClean="0"/>
              <a:t>, Europäische Währungsunion?</a:t>
            </a:r>
            <a:br>
              <a:rPr lang="de-DE" dirty="0" smtClean="0"/>
            </a:br>
            <a:r>
              <a:rPr lang="de-DE" dirty="0" smtClean="0"/>
              <a:t/>
            </a:r>
            <a:br>
              <a:rPr lang="de-DE" dirty="0" smtClean="0"/>
            </a:br>
            <a:r>
              <a:rPr lang="de-DE" sz="2400" dirty="0" smtClean="0"/>
              <a:t>Workshop  für Firmenkundenbetreuer </a:t>
            </a:r>
            <a:br>
              <a:rPr lang="de-DE" sz="2400" dirty="0" smtClean="0"/>
            </a:br>
            <a:r>
              <a:rPr lang="de-DE" sz="2400" dirty="0" smtClean="0"/>
              <a:t>bei der                                                                             Sparkasse Nürnberg am 25.6.2013</a:t>
            </a:r>
            <a:br>
              <a:rPr lang="de-DE" sz="2400" dirty="0" smtClean="0"/>
            </a:br>
            <a:r>
              <a:rPr lang="de-DE" sz="2400" smtClean="0"/>
              <a:t>Update 27.7.2013 </a:t>
            </a:r>
            <a:r>
              <a:rPr lang="de-DE" sz="2400" b="0" dirty="0" smtClean="0"/>
              <a:t/>
            </a:r>
            <a:br>
              <a:rPr lang="de-DE" sz="2400" b="0" dirty="0" smtClean="0"/>
            </a:br>
            <a:r>
              <a:rPr lang="de-DE" sz="2400" dirty="0" smtClean="0"/>
              <a:t> </a:t>
            </a:r>
            <a:br>
              <a:rPr lang="de-DE" sz="2400" dirty="0" smtClean="0"/>
            </a:br>
            <a:r>
              <a:rPr lang="de-DE" sz="3200" dirty="0"/>
              <a:t/>
            </a:r>
            <a:br>
              <a:rPr lang="de-DE" sz="3200" dirty="0"/>
            </a:br>
            <a:r>
              <a:rPr lang="de-DE" dirty="0" smtClean="0"/>
              <a:t/>
            </a:r>
            <a:br>
              <a:rPr lang="de-DE" dirty="0" smtClean="0"/>
            </a:br>
            <a:r>
              <a:rPr lang="de-DE" dirty="0" smtClean="0"/>
              <a:t/>
            </a:r>
            <a:br>
              <a:rPr lang="de-DE" dirty="0" smtClean="0"/>
            </a:br>
            <a:r>
              <a:rPr lang="de-DE" dirty="0" smtClean="0"/>
              <a:t>   </a:t>
            </a:r>
          </a:p>
        </p:txBody>
      </p:sp>
      <p:sp>
        <p:nvSpPr>
          <p:cNvPr id="10242" name="Rectangle 3"/>
          <p:cNvSpPr>
            <a:spLocks noGrp="1" noChangeArrowheads="1"/>
          </p:cNvSpPr>
          <p:nvPr>
            <p:ph type="subTitle" idx="1"/>
          </p:nvPr>
        </p:nvSpPr>
        <p:spPr>
          <a:xfrm>
            <a:off x="611191" y="5229237"/>
            <a:ext cx="8321675" cy="842963"/>
          </a:xfrm>
        </p:spPr>
        <p:txBody>
          <a:bodyPr/>
          <a:lstStyle/>
          <a:p>
            <a:pPr marL="0" indent="0" algn="ctr" eaLnBrk="1" hangingPunct="1">
              <a:buFont typeface="Monotype Sorts"/>
              <a:buNone/>
            </a:pPr>
            <a:r>
              <a:rPr lang="de-DE" sz="2400" b="1" smtClean="0"/>
              <a:t>Prof. Dr. Karlheinz Ruckriegel</a:t>
            </a:r>
          </a:p>
          <a:p>
            <a:pPr marL="0" indent="0" algn="ctr" eaLnBrk="1" hangingPunct="1">
              <a:buFont typeface="Monotype Sorts"/>
              <a:buNone/>
            </a:pPr>
            <a:r>
              <a:rPr lang="de-DE" sz="2400" b="1" smtClean="0"/>
              <a:t>(www.ruckriegel.org)</a:t>
            </a:r>
          </a:p>
          <a:p>
            <a:pPr marL="0" indent="0" algn="ctr" eaLnBrk="1" hangingPunct="1">
              <a:buFont typeface="Monotype Sorts"/>
              <a:buNone/>
            </a:pPr>
            <a:endParaRPr lang="de-DE" sz="2400" b="1" smtClean="0"/>
          </a:p>
        </p:txBody>
      </p:sp>
    </p:spTree>
    <p:extLst>
      <p:ext uri="{BB962C8B-B14F-4D97-AF65-F5344CB8AC3E}">
        <p14:creationId xmlns="" xmlns:p14="http://schemas.microsoft.com/office/powerpoint/2010/main" val="42458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lgn="ctr">
              <a:buNone/>
            </a:pPr>
            <a:endParaRPr lang="de-DE" sz="2400" dirty="0" smtClean="0"/>
          </a:p>
          <a:p>
            <a:pPr algn="ctr">
              <a:buNone/>
            </a:pPr>
            <a:r>
              <a:rPr lang="de-DE" sz="2400" dirty="0" smtClean="0"/>
              <a:t>Lesenswert </a:t>
            </a:r>
            <a:r>
              <a:rPr lang="de-DE" sz="2400" dirty="0"/>
              <a:t>ist auch das neue Buch des (früheren) </a:t>
            </a:r>
            <a:r>
              <a:rPr lang="de-DE" sz="2400" dirty="0" err="1"/>
              <a:t>Hedgefondsmanagers</a:t>
            </a:r>
            <a:r>
              <a:rPr lang="de-DE" sz="2400" dirty="0"/>
              <a:t> </a:t>
            </a:r>
            <a:r>
              <a:rPr lang="de-DE" sz="2400" b="1" dirty="0"/>
              <a:t>George Soro</a:t>
            </a:r>
            <a:r>
              <a:rPr lang="de-DE" sz="2400" dirty="0"/>
              <a:t>s (2012, S. 7f), der bezogen auf die Homo oeconomicus basierten Theorien der Markteffizienz und der rationalen Erwartungen von "</a:t>
            </a:r>
            <a:r>
              <a:rPr lang="de-DE" sz="2400" b="1" dirty="0"/>
              <a:t>Glaubensbekenntnisse</a:t>
            </a:r>
            <a:r>
              <a:rPr lang="de-DE" sz="2400" dirty="0"/>
              <a:t>n" spricht, die dem </a:t>
            </a:r>
            <a:r>
              <a:rPr lang="de-DE" sz="2400" b="1" dirty="0" err="1"/>
              <a:t>Marktfundamendalismus</a:t>
            </a:r>
            <a:r>
              <a:rPr lang="de-DE" sz="2400" dirty="0"/>
              <a:t> zugrunde liegen. </a:t>
            </a:r>
            <a:endParaRPr lang="de-DE" sz="2400" dirty="0" smtClean="0"/>
          </a:p>
          <a:p>
            <a:pPr algn="ctr">
              <a:buNone/>
            </a:pPr>
            <a:r>
              <a:rPr lang="de-DE" sz="2400" dirty="0" smtClean="0"/>
              <a:t>"</a:t>
            </a:r>
            <a:r>
              <a:rPr lang="de-DE" sz="2400" dirty="0"/>
              <a:t>Leider ist der grundlegende Lehrsatz des Marktfundamentalismus schlicht und einfach </a:t>
            </a:r>
            <a:r>
              <a:rPr lang="de-DE" sz="2400" dirty="0" smtClean="0"/>
              <a:t>falsch.“</a:t>
            </a:r>
          </a:p>
          <a:p>
            <a:pPr algn="ctr">
              <a:buNone/>
            </a:pPr>
            <a:r>
              <a:rPr lang="de-DE" sz="2400" dirty="0" smtClean="0"/>
              <a:t> </a:t>
            </a:r>
            <a:r>
              <a:rPr lang="de-DE" sz="2400" dirty="0"/>
              <a:t>so Soros</a:t>
            </a:r>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10</a:t>
            </a:fld>
            <a:endParaRPr lang="de-DE">
              <a:solidFill>
                <a:srgbClr val="000000"/>
              </a:solidFill>
            </a:endParaRPr>
          </a:p>
        </p:txBody>
      </p:sp>
    </p:spTree>
    <p:extLst>
      <p:ext uri="{BB962C8B-B14F-4D97-AF65-F5344CB8AC3E}">
        <p14:creationId xmlns="" xmlns:p14="http://schemas.microsoft.com/office/powerpoint/2010/main" val="29003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071554"/>
            <a:ext cx="8594725" cy="5021279"/>
          </a:xfrm>
        </p:spPr>
        <p:txBody>
          <a:bodyPr/>
          <a:lstStyle/>
          <a:p>
            <a:pPr>
              <a:buNone/>
            </a:pPr>
            <a:r>
              <a:rPr lang="de-DE" sz="2400" dirty="0" smtClean="0"/>
              <a:t>Die Neoklassik zwängt ökonomische Zusammenhänge in das </a:t>
            </a:r>
            <a:r>
              <a:rPr lang="de-DE" sz="2400" b="1" dirty="0" smtClean="0"/>
              <a:t>rigorose Korsett der formalen Aussagelogik</a:t>
            </a:r>
            <a:r>
              <a:rPr lang="de-DE" sz="2400" dirty="0" smtClean="0"/>
              <a:t>, d.h. die (Home oeconomicus-) Annahmen bestimmen das Ergebnis (</a:t>
            </a:r>
            <a:r>
              <a:rPr lang="de-DE" sz="2400" b="1" dirty="0" smtClean="0"/>
              <a:t>wenn</a:t>
            </a:r>
            <a:r>
              <a:rPr lang="de-DE" sz="2400" dirty="0" smtClean="0"/>
              <a:t> sich die Menschen wie  Homo </a:t>
            </a:r>
            <a:r>
              <a:rPr lang="de-DE" sz="2400" dirty="0" err="1" smtClean="0"/>
              <a:t>oeconomici</a:t>
            </a:r>
            <a:r>
              <a:rPr lang="de-DE" sz="2400" dirty="0" smtClean="0"/>
              <a:t> verhalten, </a:t>
            </a:r>
            <a:r>
              <a:rPr lang="de-DE" sz="2400" b="1" dirty="0" smtClean="0"/>
              <a:t>dann</a:t>
            </a:r>
            <a:r>
              <a:rPr lang="de-DE" sz="2400" dirty="0" smtClean="0"/>
              <a:t> folgend aus dieser Annahme ganz bestimmte </a:t>
            </a:r>
            <a:r>
              <a:rPr lang="de-DE" sz="2400" dirty="0" err="1" smtClean="0"/>
              <a:t>Ergebnise</a:t>
            </a:r>
            <a:r>
              <a:rPr lang="de-DE" sz="2400" dirty="0" smtClean="0"/>
              <a:t>). </a:t>
            </a:r>
          </a:p>
          <a:p>
            <a:pPr>
              <a:buNone/>
            </a:pPr>
            <a:r>
              <a:rPr lang="de-DE" sz="2400" dirty="0" smtClean="0"/>
              <a:t>Die </a:t>
            </a:r>
            <a:r>
              <a:rPr lang="de-DE" sz="2400" b="1" dirty="0" smtClean="0"/>
              <a:t>Deutsch Bank Research </a:t>
            </a:r>
            <a:r>
              <a:rPr lang="de-DE" sz="2400" dirty="0" smtClean="0"/>
              <a:t>schreibt hierzu schlicht: „Die meisten ökonomischen Zusammenhänge lassen sich nicht in das rigorose Korsett formaler Aussagelogik pressen.“   Deutsche Bank Research, Homo </a:t>
            </a:r>
            <a:r>
              <a:rPr lang="de-DE" sz="2400" dirty="0" err="1" smtClean="0"/>
              <a:t>Oeconomicus</a:t>
            </a:r>
            <a:r>
              <a:rPr lang="de-DE" sz="2400" dirty="0" smtClean="0"/>
              <a:t> oder doch eher Homer Simpson?, Studie veröffentlicht am 30.4.2010 (</a:t>
            </a:r>
            <a:r>
              <a:rPr lang="de-DE" sz="2400" dirty="0" err="1" smtClean="0"/>
              <a:t>www,dbresearch.de</a:t>
            </a:r>
            <a:r>
              <a:rPr lang="de-DE" sz="2400" dirty="0" smtClean="0"/>
              <a:t>), S. 25. </a:t>
            </a:r>
          </a:p>
          <a:p>
            <a:pPr>
              <a:buNone/>
            </a:pPr>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11</a:t>
            </a:fld>
            <a:endParaRPr lang="de-DE">
              <a:solidFill>
                <a:srgbClr val="000000"/>
              </a:solidFill>
            </a:endParaRPr>
          </a:p>
        </p:txBody>
      </p:sp>
    </p:spTree>
    <p:extLst>
      <p:ext uri="{BB962C8B-B14F-4D97-AF65-F5344CB8AC3E}">
        <p14:creationId xmlns="" xmlns:p14="http://schemas.microsoft.com/office/powerpoint/2010/main" val="7406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pPr algn="ctr">
              <a:buNone/>
            </a:pPr>
            <a:r>
              <a:rPr lang="de-DE" dirty="0" smtClean="0"/>
              <a:t>„</a:t>
            </a:r>
            <a:r>
              <a:rPr lang="de-DE" sz="2400" dirty="0"/>
              <a:t>Die Definition von </a:t>
            </a:r>
            <a:r>
              <a:rPr lang="de-DE" sz="2400" b="1" dirty="0"/>
              <a:t>Rationalität als Kohärenz </a:t>
            </a:r>
            <a:r>
              <a:rPr lang="de-DE" sz="2400" dirty="0"/>
              <a:t>ist in einer </a:t>
            </a:r>
            <a:r>
              <a:rPr lang="de-DE" sz="2400" b="1" dirty="0"/>
              <a:t>wirklichkeitsfremden Weise restriktiv</a:t>
            </a:r>
            <a:r>
              <a:rPr lang="de-DE" sz="2400" dirty="0"/>
              <a:t>; sie verlangt die Einhaltung von </a:t>
            </a:r>
            <a:r>
              <a:rPr lang="de-DE" sz="2400" b="1" dirty="0"/>
              <a:t>Regeln der Logik</a:t>
            </a:r>
            <a:r>
              <a:rPr lang="de-DE" sz="2400" dirty="0"/>
              <a:t>, die ein </a:t>
            </a:r>
            <a:r>
              <a:rPr lang="de-DE" sz="2400" b="1" dirty="0"/>
              <a:t>begrenzter Intellekt nicht leisten </a:t>
            </a:r>
            <a:r>
              <a:rPr lang="de-DE" sz="2400" dirty="0"/>
              <a:t>kann.“ </a:t>
            </a:r>
            <a:endParaRPr lang="de-DE" sz="2400" dirty="0" smtClean="0"/>
          </a:p>
          <a:p>
            <a:pPr algn="ctr">
              <a:buNone/>
            </a:pPr>
            <a:r>
              <a:rPr lang="de-DE" sz="2400" dirty="0" smtClean="0"/>
              <a:t>Daniel </a:t>
            </a:r>
            <a:r>
              <a:rPr lang="de-DE" sz="2400" dirty="0" err="1" smtClean="0"/>
              <a:t>Kahneman</a:t>
            </a:r>
            <a:r>
              <a:rPr lang="de-DE" sz="2400" dirty="0" smtClean="0"/>
              <a:t>, Schnelles Denken, langsames Denken,   München 2012, S.  508f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12</a:t>
            </a:fld>
            <a:endParaRPr lang="de-DE"/>
          </a:p>
        </p:txBody>
      </p:sp>
    </p:spTree>
    <p:extLst>
      <p:ext uri="{BB962C8B-B14F-4D97-AF65-F5344CB8AC3E}">
        <p14:creationId xmlns="" xmlns:p14="http://schemas.microsoft.com/office/powerpoint/2010/main" val="28919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42984"/>
            <a:ext cx="8594725" cy="4949841"/>
          </a:xfrm>
        </p:spPr>
        <p:txBody>
          <a:bodyPr/>
          <a:lstStyle/>
          <a:p>
            <a:pPr algn="ctr">
              <a:buNone/>
            </a:pPr>
            <a:endParaRPr lang="de-DE" sz="2400" dirty="0" smtClean="0"/>
          </a:p>
          <a:p>
            <a:pPr algn="ctr">
              <a:buNone/>
            </a:pPr>
            <a:endParaRPr lang="de-DE" sz="2400" dirty="0" smtClean="0"/>
          </a:p>
          <a:p>
            <a:pPr algn="ctr">
              <a:buNone/>
            </a:pPr>
            <a:r>
              <a:rPr lang="de-DE" sz="2400" dirty="0" smtClean="0"/>
              <a:t>„Die </a:t>
            </a:r>
            <a:r>
              <a:rPr lang="de-DE" sz="2400" b="1" dirty="0" smtClean="0"/>
              <a:t>Leistungsfähigkeit des menschlichen Verstandes ist sehr klein im Vergleich zur Größe und Komplexität der Probleme</a:t>
            </a:r>
            <a:r>
              <a:rPr lang="de-DE" sz="2400" dirty="0" smtClean="0"/>
              <a:t>, die in der realen Welt bei objektiv rationalem Verhalten – oder zumindest annähernd objektiv rationalem Verhalten – zu formulieren und zu lösen sind.“</a:t>
            </a:r>
          </a:p>
          <a:p>
            <a:pPr algn="ctr">
              <a:buNone/>
            </a:pPr>
            <a:r>
              <a:rPr lang="de-DE" sz="2400" dirty="0" smtClean="0"/>
              <a:t>Herbert Simon, 1951, zitiert nach Richter/</a:t>
            </a:r>
            <a:r>
              <a:rPr lang="de-DE" sz="2400" dirty="0" err="1" smtClean="0"/>
              <a:t>Furubotn</a:t>
            </a:r>
            <a:r>
              <a:rPr lang="de-DE" sz="2400" dirty="0" smtClean="0"/>
              <a:t>, 2010, S. 192 </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13</a:t>
            </a:fld>
            <a:endParaRPr lang="de-DE">
              <a:solidFill>
                <a:srgbClr val="000000"/>
              </a:solidFill>
            </a:endParaRPr>
          </a:p>
        </p:txBody>
      </p:sp>
    </p:spTree>
    <p:extLst>
      <p:ext uri="{BB962C8B-B14F-4D97-AF65-F5344CB8AC3E}">
        <p14:creationId xmlns="" xmlns:p14="http://schemas.microsoft.com/office/powerpoint/2010/main" val="211572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a:spLocks noGrp="1"/>
          </p:cNvSpPr>
          <p:nvPr>
            <p:ph idx="1"/>
          </p:nvPr>
        </p:nvSpPr>
        <p:spPr>
          <a:xfrm>
            <a:off x="304806" y="1412784"/>
            <a:ext cx="8594725" cy="4680049"/>
          </a:xfrm>
        </p:spPr>
        <p:txBody>
          <a:bodyPr/>
          <a:lstStyle/>
          <a:p>
            <a:pPr>
              <a:buFont typeface="Arial" charset="0"/>
              <a:buNone/>
            </a:pPr>
            <a:r>
              <a:rPr lang="de-DE" sz="2400" dirty="0" smtClean="0">
                <a:ea typeface="ＭＳ Ｐゴシック"/>
                <a:cs typeface="Arial" charset="0"/>
              </a:rPr>
              <a:t>Was sagt </a:t>
            </a:r>
            <a:r>
              <a:rPr lang="de-DE" sz="2400" b="1" dirty="0" smtClean="0">
                <a:ea typeface="ＭＳ Ｐゴシック"/>
                <a:cs typeface="Arial" charset="0"/>
              </a:rPr>
              <a:t>Emile </a:t>
            </a:r>
            <a:r>
              <a:rPr lang="de-DE" sz="2400" b="1" dirty="0" err="1" smtClean="0">
                <a:ea typeface="ＭＳ Ｐゴシック"/>
                <a:cs typeface="Arial" charset="0"/>
              </a:rPr>
              <a:t>Durckheim</a:t>
            </a:r>
            <a:r>
              <a:rPr lang="de-DE" sz="2400" b="1" dirty="0" smtClean="0">
                <a:ea typeface="ＭＳ Ｐゴシック"/>
                <a:cs typeface="Arial" charset="0"/>
              </a:rPr>
              <a:t> </a:t>
            </a:r>
            <a:r>
              <a:rPr lang="de-DE" sz="2400" dirty="0" smtClean="0">
                <a:ea typeface="ＭＳ Ｐゴシック"/>
                <a:cs typeface="Arial" charset="0"/>
              </a:rPr>
              <a:t> (Begründer der Wirtschafts-Soziologie)</a:t>
            </a:r>
          </a:p>
          <a:p>
            <a:pPr>
              <a:buFont typeface="Arial" charset="0"/>
              <a:buNone/>
            </a:pPr>
            <a:endParaRPr lang="de-DE" sz="2400" dirty="0" smtClean="0">
              <a:ea typeface="ＭＳ Ｐゴシック"/>
              <a:cs typeface="Arial" charset="0"/>
            </a:endParaRPr>
          </a:p>
          <a:p>
            <a:pPr>
              <a:buFont typeface="Arial" charset="0"/>
              <a:buNone/>
            </a:pPr>
            <a:r>
              <a:rPr lang="de-DE" dirty="0" smtClean="0">
                <a:ea typeface="ＭＳ Ｐゴシック"/>
                <a:cs typeface="Arial" charset="0"/>
              </a:rPr>
              <a:t>„</a:t>
            </a:r>
            <a:r>
              <a:rPr lang="de-DE" sz="2400" dirty="0" smtClean="0">
                <a:ea typeface="ＭＳ Ｐゴシック"/>
                <a:cs typeface="Arial" charset="0"/>
              </a:rPr>
              <a:t>Ist die </a:t>
            </a:r>
            <a:r>
              <a:rPr lang="de-DE" sz="2400" b="1" dirty="0" smtClean="0">
                <a:ea typeface="ＭＳ Ｐゴシック"/>
                <a:cs typeface="Arial" charset="0"/>
              </a:rPr>
              <a:t>Anwendung von Abstraktionen </a:t>
            </a:r>
            <a:r>
              <a:rPr lang="de-DE" sz="2400" dirty="0" smtClean="0">
                <a:ea typeface="ＭＳ Ｐゴシック"/>
                <a:cs typeface="Arial" charset="0"/>
              </a:rPr>
              <a:t>nicht ein legitimes Mittel in der Ökonomie? Ohne Zweifel – nur sind nicht alle Abstraktionen gleichermaßen korrekt. Eine </a:t>
            </a:r>
            <a:r>
              <a:rPr lang="de-DE" sz="2400" b="1" dirty="0" smtClean="0">
                <a:ea typeface="ＭＳ Ｐゴシック"/>
                <a:cs typeface="Arial" charset="0"/>
              </a:rPr>
              <a:t>Abstraktion besteht </a:t>
            </a:r>
            <a:r>
              <a:rPr lang="de-DE" sz="2400" dirty="0" smtClean="0">
                <a:ea typeface="ＭＳ Ｐゴシック"/>
                <a:cs typeface="Arial" charset="0"/>
              </a:rPr>
              <a:t>in der </a:t>
            </a:r>
            <a:r>
              <a:rPr lang="de-DE" sz="2400" b="1" dirty="0" smtClean="0">
                <a:ea typeface="ＭＳ Ｐゴシック"/>
                <a:cs typeface="Arial" charset="0"/>
              </a:rPr>
              <a:t>Isolierung eines Teils der Realität</a:t>
            </a:r>
            <a:r>
              <a:rPr lang="de-DE" sz="2400" dirty="0" smtClean="0">
                <a:ea typeface="ＭＳ Ｐゴシック"/>
                <a:cs typeface="Arial" charset="0"/>
              </a:rPr>
              <a:t>, </a:t>
            </a:r>
            <a:r>
              <a:rPr lang="de-DE" sz="2400" b="1" dirty="0" smtClean="0">
                <a:ea typeface="ＭＳ Ｐゴシック"/>
                <a:cs typeface="Arial" charset="0"/>
              </a:rPr>
              <a:t>nicht </a:t>
            </a:r>
            <a:r>
              <a:rPr lang="de-DE" sz="2400" dirty="0" smtClean="0">
                <a:ea typeface="ＭＳ Ｐゴシック"/>
                <a:cs typeface="Arial" charset="0"/>
              </a:rPr>
              <a:t>indem man sie </a:t>
            </a:r>
            <a:r>
              <a:rPr lang="de-DE" sz="2400" b="1" dirty="0" smtClean="0">
                <a:ea typeface="ＭＳ Ｐゴシック"/>
                <a:cs typeface="Arial" charset="0"/>
              </a:rPr>
              <a:t>verschwinden lässt</a:t>
            </a:r>
            <a:r>
              <a:rPr lang="de-DE" sz="2400" dirty="0" smtClean="0">
                <a:ea typeface="ＭＳ Ｐゴシック"/>
                <a:cs typeface="Arial" charset="0"/>
              </a:rPr>
              <a:t>.“</a:t>
            </a:r>
          </a:p>
          <a:p>
            <a:pPr algn="ctr">
              <a:buFont typeface="Arial" charset="0"/>
              <a:buNone/>
            </a:pPr>
            <a:r>
              <a:rPr lang="de-DE" sz="2400" dirty="0" smtClean="0">
                <a:ea typeface="ＭＳ Ｐゴシック"/>
                <a:cs typeface="Arial" charset="0"/>
              </a:rPr>
              <a:t>Emile </a:t>
            </a:r>
            <a:r>
              <a:rPr lang="de-DE" sz="2400" dirty="0" err="1" smtClean="0">
                <a:ea typeface="ＭＳ Ｐゴシック"/>
                <a:cs typeface="Arial" charset="0"/>
              </a:rPr>
              <a:t>Durckheim</a:t>
            </a:r>
            <a:r>
              <a:rPr lang="de-DE" sz="2400" dirty="0" smtClean="0">
                <a:ea typeface="ＭＳ Ｐゴシック"/>
                <a:cs typeface="Arial" charset="0"/>
              </a:rPr>
              <a:t>, 1887 </a:t>
            </a:r>
          </a:p>
          <a:p>
            <a:pPr>
              <a:buFont typeface="Monotype Sorts"/>
              <a:buNone/>
            </a:pPr>
            <a:endParaRPr lang="de-DE" dirty="0" smtClean="0">
              <a:ea typeface="ＭＳ Ｐゴシック"/>
              <a:cs typeface="Arial" charset="0"/>
            </a:endParaRPr>
          </a:p>
        </p:txBody>
      </p:sp>
      <p:sp>
        <p:nvSpPr>
          <p:cNvPr id="21507"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1508" name="Foliennummernplatzhalter 4"/>
          <p:cNvSpPr>
            <a:spLocks noGrp="1"/>
          </p:cNvSpPr>
          <p:nvPr>
            <p:ph type="sldNum" sz="quarter" idx="11"/>
          </p:nvPr>
        </p:nvSpPr>
        <p:spPr>
          <a:noFill/>
        </p:spPr>
        <p:txBody>
          <a:bodyPr/>
          <a:lstStyle/>
          <a:p>
            <a:r>
              <a:rPr lang="de-DE" smtClean="0"/>
              <a:t>Seite </a:t>
            </a:r>
            <a:fld id="{D9CCF974-E3B2-4423-8778-1348260D64C6}" type="slidenum">
              <a:rPr lang="de-DE" smtClean="0"/>
              <a:pPr/>
              <a:t>14</a:t>
            </a:fld>
            <a:endParaRPr lang="de-DE" smtClean="0"/>
          </a:p>
        </p:txBody>
      </p:sp>
    </p:spTree>
    <p:extLst>
      <p:ext uri="{BB962C8B-B14F-4D97-AF65-F5344CB8AC3E}">
        <p14:creationId xmlns="" xmlns:p14="http://schemas.microsoft.com/office/powerpoint/2010/main" val="252520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lgn="ctr">
              <a:buNone/>
            </a:pPr>
            <a:endParaRPr lang="de-DE" sz="2400" dirty="0" smtClean="0"/>
          </a:p>
          <a:p>
            <a:pPr algn="ctr">
              <a:buNone/>
            </a:pPr>
            <a:r>
              <a:rPr lang="de-DE" sz="2400" dirty="0" smtClean="0"/>
              <a:t>Was sagt die </a:t>
            </a:r>
            <a:r>
              <a:rPr lang="de-DE" sz="2400" b="1" dirty="0" smtClean="0"/>
              <a:t>Deutsche Bundesbank</a:t>
            </a:r>
            <a:r>
              <a:rPr lang="de-DE" sz="2400" dirty="0" smtClean="0"/>
              <a:t>?</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15</a:t>
            </a:fld>
            <a:endParaRPr lang="de-DE"/>
          </a:p>
        </p:txBody>
      </p:sp>
    </p:spTree>
    <p:extLst>
      <p:ext uri="{BB962C8B-B14F-4D97-AF65-F5344CB8AC3E}">
        <p14:creationId xmlns="" xmlns:p14="http://schemas.microsoft.com/office/powerpoint/2010/main" val="289090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908720"/>
            <a:ext cx="8594725" cy="5400600"/>
          </a:xfrm>
        </p:spPr>
        <p:txBody>
          <a:bodyPr/>
          <a:lstStyle/>
          <a:p>
            <a:pPr>
              <a:buNone/>
            </a:pPr>
            <a:endParaRPr lang="de-DE" dirty="0" smtClean="0"/>
          </a:p>
          <a:p>
            <a:pPr>
              <a:buNone/>
            </a:pPr>
            <a:r>
              <a:rPr lang="de-DE" dirty="0" smtClean="0"/>
              <a:t>„</a:t>
            </a:r>
            <a:r>
              <a:rPr lang="de-DE" sz="2200" dirty="0" smtClean="0"/>
              <a:t>Die Vorstellung eines </a:t>
            </a:r>
            <a:r>
              <a:rPr lang="de-DE" sz="2200" b="1" dirty="0" smtClean="0"/>
              <a:t>wohl informierten</a:t>
            </a:r>
            <a:r>
              <a:rPr lang="de-DE" sz="2200" dirty="0" smtClean="0"/>
              <a:t>, nur </a:t>
            </a:r>
            <a:r>
              <a:rPr lang="de-DE" sz="2200" b="1" dirty="0" smtClean="0"/>
              <a:t>auf den eigenen Nutzen </a:t>
            </a:r>
            <a:r>
              <a:rPr lang="de-DE" sz="2200" dirty="0" smtClean="0"/>
              <a:t>bedachten und </a:t>
            </a:r>
            <a:r>
              <a:rPr lang="de-DE" sz="2200" b="1" dirty="0" smtClean="0"/>
              <a:t>voll kommen rational handelnden </a:t>
            </a:r>
            <a:r>
              <a:rPr lang="de-DE" sz="2200" dirty="0" smtClean="0"/>
              <a:t>Homo Oeconomicus wird bei verhaltenswissenschaftlichen Ansätzen somit fallen gelassen. …</a:t>
            </a:r>
          </a:p>
          <a:p>
            <a:pPr>
              <a:buNone/>
            </a:pPr>
            <a:r>
              <a:rPr lang="de-DE" sz="2200" dirty="0" smtClean="0"/>
              <a:t>Jedoch hat nicht zuletzt </a:t>
            </a:r>
            <a:r>
              <a:rPr lang="de-DE" sz="2200" b="1" dirty="0" smtClean="0"/>
              <a:t>die jüngste Finanzkrise </a:t>
            </a:r>
            <a:r>
              <a:rPr lang="de-DE" sz="2200" dirty="0" smtClean="0"/>
              <a:t>gezeigt, dass diese Modelle (Modelle der klassischen Finanztheorie, die auf der Annahme rationaler Investoren bzw. effizienter Märkte fußen, </a:t>
            </a:r>
            <a:r>
              <a:rPr lang="de-DE" sz="2200" dirty="0" err="1" smtClean="0"/>
              <a:t>Anmerk</a:t>
            </a:r>
            <a:r>
              <a:rPr lang="de-DE" sz="2200" dirty="0" smtClean="0"/>
              <a:t>,. KR) oft nur einen </a:t>
            </a:r>
            <a:r>
              <a:rPr lang="de-DE" sz="2200" b="1" dirty="0" smtClean="0"/>
              <a:t>begrenzten Erklärungsgehalt </a:t>
            </a:r>
            <a:r>
              <a:rPr lang="de-DE" sz="2200" dirty="0" smtClean="0"/>
              <a:t>bieten können, da das </a:t>
            </a:r>
            <a:r>
              <a:rPr lang="de-DE" sz="2200" b="1" dirty="0" smtClean="0"/>
              <a:t>Verhalten von Finanzmarktakteuren</a:t>
            </a:r>
            <a:r>
              <a:rPr lang="de-DE" sz="2200" dirty="0" smtClean="0"/>
              <a:t> </a:t>
            </a:r>
            <a:r>
              <a:rPr lang="de-DE" sz="2200" b="1" dirty="0" smtClean="0"/>
              <a:t>nicht oder nur unzureichend </a:t>
            </a:r>
            <a:r>
              <a:rPr lang="de-DE" sz="2200" dirty="0" smtClean="0"/>
              <a:t>mit der klassischen Finanzmarkttheorie erklärt werden kann. </a:t>
            </a:r>
          </a:p>
          <a:p>
            <a:pPr>
              <a:buNone/>
            </a:pPr>
            <a:r>
              <a:rPr lang="de-DE" sz="2000" dirty="0"/>
              <a:t>Deutsche Bundesbank, Anlegerverhalten in Theorie und Praxis, Monatsbericht Januar </a:t>
            </a:r>
            <a:r>
              <a:rPr lang="de-DE" sz="2000" dirty="0" smtClean="0"/>
              <a:t>2011, </a:t>
            </a:r>
            <a:r>
              <a:rPr lang="de-DE" sz="2000" dirty="0"/>
              <a:t>S. </a:t>
            </a:r>
            <a:r>
              <a:rPr lang="de-DE" sz="2000" dirty="0" smtClean="0"/>
              <a:t>46 </a:t>
            </a:r>
            <a:r>
              <a:rPr lang="de-DE" sz="2000" dirty="0"/>
              <a:t>f.     </a:t>
            </a:r>
          </a:p>
          <a:p>
            <a:pPr>
              <a:buNone/>
            </a:pPr>
            <a:endParaRPr lang="de-DE" sz="2000" dirty="0" smtClean="0"/>
          </a:p>
          <a:p>
            <a:pPr algn="ctr">
              <a:buNone/>
            </a:pPr>
            <a:r>
              <a:rPr lang="de-DE" sz="2000" dirty="0" smtClean="0"/>
              <a:t>     </a:t>
            </a:r>
            <a:endParaRPr lang="de-DE" sz="2000" dirty="0"/>
          </a:p>
        </p:txBody>
      </p:sp>
      <p:sp>
        <p:nvSpPr>
          <p:cNvPr id="4" name="Fußzeilenplatzhalter 3"/>
          <p:cNvSpPr>
            <a:spLocks noGrp="1"/>
          </p:cNvSpPr>
          <p:nvPr>
            <p:ph type="ftr" sz="quarter" idx="10"/>
          </p:nvPr>
        </p:nvSpPr>
        <p:spPr/>
        <p:txBody>
          <a:bodyPr/>
          <a:lstStyle/>
          <a:p>
            <a:pPr>
              <a:defRPr/>
            </a:pPr>
            <a:r>
              <a:rPr lang="de-DE" dirty="0" smtClean="0">
                <a:solidFill>
                  <a:srgbClr val="000000"/>
                </a:solidFill>
              </a:rPr>
              <a:t>Georg-Simon-Ohm-Hochschule Nürnberg</a:t>
            </a:r>
          </a:p>
          <a:p>
            <a:pPr>
              <a:defRPr/>
            </a:pPr>
            <a:r>
              <a:rPr lang="de-DE" dirty="0" smtClean="0">
                <a:solidFill>
                  <a:srgbClr val="000000"/>
                </a:solidFill>
              </a:rPr>
              <a:t>www.ohm-hochschule.de</a:t>
            </a:r>
            <a:endParaRPr lang="de-DE" dirty="0">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16</a:t>
            </a:fld>
            <a:endParaRPr lang="de-DE">
              <a:solidFill>
                <a:srgbClr val="000000"/>
              </a:solidFill>
            </a:endParaRPr>
          </a:p>
        </p:txBody>
      </p:sp>
    </p:spTree>
    <p:extLst>
      <p:ext uri="{BB962C8B-B14F-4D97-AF65-F5344CB8AC3E}">
        <p14:creationId xmlns="" xmlns:p14="http://schemas.microsoft.com/office/powerpoint/2010/main" val="236527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sz="2000" dirty="0" smtClean="0"/>
          </a:p>
          <a:p>
            <a:pPr>
              <a:buNone/>
            </a:pPr>
            <a:r>
              <a:rPr lang="de-DE" sz="2000" dirty="0" smtClean="0"/>
              <a:t>„</a:t>
            </a:r>
            <a:r>
              <a:rPr lang="de-DE" sz="2400" dirty="0" smtClean="0"/>
              <a:t>Die </a:t>
            </a:r>
            <a:r>
              <a:rPr lang="de-DE" sz="2400" b="1" dirty="0"/>
              <a:t>verhaltenswissenschaftlichen Erkenntnisse </a:t>
            </a:r>
            <a:r>
              <a:rPr lang="de-DE" sz="2400" dirty="0"/>
              <a:t>ermöglichen eine </a:t>
            </a:r>
            <a:r>
              <a:rPr lang="de-DE" sz="2400" b="1" dirty="0"/>
              <a:t>bessere Einschätzung der Verhaltensmuster von Wirtschaftsakteuren </a:t>
            </a:r>
            <a:r>
              <a:rPr lang="de-DE" sz="2400" dirty="0"/>
              <a:t>und zeigen mögliche Gründe auf, warum das tatsächliche Verhalten bei Anlageentscheidungen vom idealisierten Anlegerverhalten der klassischen Finanztheorie abweicht.“ </a:t>
            </a:r>
            <a:endParaRPr lang="de-DE" sz="2400" dirty="0" smtClean="0"/>
          </a:p>
          <a:p>
            <a:pPr>
              <a:buNone/>
            </a:pPr>
            <a:r>
              <a:rPr lang="de-DE" sz="2400" dirty="0"/>
              <a:t>Deutsche Bundesbank, Anlegerverhalten in Theorie und Praxis, Monatsbericht Januar 2011, S. 46 f.     </a:t>
            </a:r>
          </a:p>
          <a:p>
            <a:pPr>
              <a:buNone/>
            </a:pPr>
            <a:endParaRPr lang="de-DE" sz="2000" dirty="0"/>
          </a:p>
          <a:p>
            <a:pPr>
              <a:buNone/>
            </a:pP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17</a:t>
            </a:fld>
            <a:endParaRPr lang="de-DE"/>
          </a:p>
        </p:txBody>
      </p:sp>
    </p:spTree>
    <p:extLst>
      <p:ext uri="{BB962C8B-B14F-4D97-AF65-F5344CB8AC3E}">
        <p14:creationId xmlns="" xmlns:p14="http://schemas.microsoft.com/office/powerpoint/2010/main" val="40828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r>
              <a:rPr lang="de-DE" sz="2400" dirty="0" smtClean="0"/>
              <a:t>Nachrichtlich: </a:t>
            </a:r>
          </a:p>
          <a:p>
            <a:pPr>
              <a:buNone/>
            </a:pPr>
            <a:r>
              <a:rPr lang="de-DE" sz="2400" dirty="0"/>
              <a:t>Im Vereinigten Königreich hat Premierminister </a:t>
            </a:r>
            <a:r>
              <a:rPr lang="de-DE" sz="2400" b="1" dirty="0"/>
              <a:t>David Cameron  </a:t>
            </a:r>
            <a:r>
              <a:rPr lang="de-DE" sz="2400" dirty="0"/>
              <a:t>kurz nach seiner Wahl (Mai 2010) das </a:t>
            </a:r>
            <a:r>
              <a:rPr lang="de-DE" sz="2400" b="1" dirty="0" err="1"/>
              <a:t>Behavioral</a:t>
            </a:r>
            <a:r>
              <a:rPr lang="de-DE" sz="2400" b="1" dirty="0"/>
              <a:t> </a:t>
            </a:r>
            <a:r>
              <a:rPr lang="de-DE" sz="2400" b="1" dirty="0" err="1"/>
              <a:t>Insights</a:t>
            </a:r>
            <a:r>
              <a:rPr lang="de-DE" sz="2400" b="1" dirty="0"/>
              <a:t> Team </a:t>
            </a:r>
            <a:r>
              <a:rPr lang="de-DE" sz="2400" dirty="0"/>
              <a:t>im  </a:t>
            </a:r>
            <a:r>
              <a:rPr lang="de-DE" sz="2400" dirty="0" err="1"/>
              <a:t>Cabinet</a:t>
            </a:r>
            <a:r>
              <a:rPr lang="de-DE" sz="2400" dirty="0"/>
              <a:t> Office </a:t>
            </a:r>
            <a:r>
              <a:rPr lang="de-DE" sz="2400" dirty="0" smtClean="0"/>
              <a:t>eingerichtet.</a:t>
            </a:r>
          </a:p>
          <a:p>
            <a:pPr>
              <a:buNone/>
            </a:pPr>
            <a:r>
              <a:rPr lang="en-US" sz="2400" dirty="0"/>
              <a:t>“The </a:t>
            </a:r>
            <a:r>
              <a:rPr lang="en-US" sz="2400" dirty="0" err="1"/>
              <a:t>Behavioural</a:t>
            </a:r>
            <a:r>
              <a:rPr lang="en-US" sz="2400" dirty="0"/>
              <a:t> Insights Team, often called the ‘Nudge Unit’, </a:t>
            </a:r>
            <a:r>
              <a:rPr lang="en-US" sz="2400" b="1" dirty="0"/>
              <a:t>applies insights from academic research in </a:t>
            </a:r>
            <a:r>
              <a:rPr lang="en-US" sz="2400" b="1" dirty="0" err="1"/>
              <a:t>behavioural</a:t>
            </a:r>
            <a:r>
              <a:rPr lang="en-US" sz="2400" b="1" dirty="0"/>
              <a:t> economics and psychology to public policy and services</a:t>
            </a:r>
            <a:r>
              <a:rPr lang="en-US" sz="2400" dirty="0"/>
              <a:t>. In addition to working with almost every </a:t>
            </a:r>
            <a:r>
              <a:rPr lang="en-US" sz="2400" b="1" dirty="0"/>
              <a:t>government department</a:t>
            </a:r>
            <a:r>
              <a:rPr lang="en-US" sz="2400" dirty="0"/>
              <a:t>, we work with </a:t>
            </a:r>
            <a:r>
              <a:rPr lang="en-US" sz="2400" b="1" dirty="0"/>
              <a:t>local authorities</a:t>
            </a:r>
            <a:r>
              <a:rPr lang="en-US" sz="2400" dirty="0"/>
              <a:t>, </a:t>
            </a:r>
            <a:r>
              <a:rPr lang="en-US" sz="2400" b="1" dirty="0"/>
              <a:t>charities</a:t>
            </a:r>
            <a:r>
              <a:rPr lang="en-US" sz="2400" dirty="0"/>
              <a:t>, </a:t>
            </a:r>
            <a:r>
              <a:rPr lang="en-US" sz="2400" b="1" dirty="0"/>
              <a:t>NGOs</a:t>
            </a:r>
            <a:r>
              <a:rPr lang="en-US" sz="2400" dirty="0"/>
              <a:t>, </a:t>
            </a:r>
            <a:r>
              <a:rPr lang="en-US" sz="2400" b="1" dirty="0"/>
              <a:t>private sector partners</a:t>
            </a:r>
            <a:r>
              <a:rPr lang="en-US" sz="2400" dirty="0"/>
              <a:t> and </a:t>
            </a:r>
            <a:r>
              <a:rPr lang="en-US" sz="2400" b="1" dirty="0"/>
              <a:t>foreign government</a:t>
            </a:r>
            <a:r>
              <a:rPr lang="en-US" sz="2400" dirty="0"/>
              <a:t>, developing proposals and testing them empirically across the full spectrum of government policy.”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18</a:t>
            </a:fld>
            <a:endParaRPr lang="de-DE"/>
          </a:p>
        </p:txBody>
      </p:sp>
    </p:spTree>
    <p:extLst>
      <p:ext uri="{BB962C8B-B14F-4D97-AF65-F5344CB8AC3E}">
        <p14:creationId xmlns="" xmlns:p14="http://schemas.microsoft.com/office/powerpoint/2010/main" val="417537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895738"/>
          </a:xfrm>
        </p:spPr>
        <p:txBody>
          <a:bodyPr/>
          <a:lstStyle/>
          <a:p>
            <a:pPr algn="ctr"/>
            <a:r>
              <a:rPr lang="de-DE" dirty="0" smtClean="0"/>
              <a:t>2. Wie verhalten sich (Finanz-) Märkte? -</a:t>
            </a:r>
            <a:br>
              <a:rPr lang="de-DE" dirty="0" smtClean="0"/>
            </a:br>
            <a:r>
              <a:rPr lang="de-DE" dirty="0" smtClean="0"/>
              <a:t>Ein Faktencheck</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19</a:t>
            </a:fld>
            <a:endParaRPr lang="de-DE"/>
          </a:p>
        </p:txBody>
      </p:sp>
    </p:spTree>
    <p:extLst>
      <p:ext uri="{BB962C8B-B14F-4D97-AF65-F5344CB8AC3E}">
        <p14:creationId xmlns="" xmlns:p14="http://schemas.microsoft.com/office/powerpoint/2010/main" val="2789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160982"/>
          </a:xfrm>
        </p:spPr>
        <p:txBody>
          <a:bodyPr/>
          <a:lstStyle/>
          <a:p>
            <a:pPr algn="ctr"/>
            <a:r>
              <a:rPr lang="de-DE" dirty="0" smtClean="0"/>
              <a:t>„Man soll die Dinge so einfach wie möglich machen, aber nicht noch einfacher.“</a:t>
            </a:r>
            <a:br>
              <a:rPr lang="de-DE" dirty="0" smtClean="0"/>
            </a:br>
            <a:r>
              <a:rPr lang="de-DE" dirty="0" smtClean="0"/>
              <a:t/>
            </a:r>
            <a:br>
              <a:rPr lang="de-DE" dirty="0" smtClean="0"/>
            </a:br>
            <a:r>
              <a:rPr lang="en-US" dirty="0" smtClean="0"/>
              <a:t>Albert Einstein</a:t>
            </a:r>
            <a:endParaRPr lang="de-DE" dirty="0"/>
          </a:p>
        </p:txBody>
      </p:sp>
      <p:sp>
        <p:nvSpPr>
          <p:cNvPr id="3" name="Fußzeilenplatzhalter 2"/>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4" name="Foliennummernplatzhalter 3"/>
          <p:cNvSpPr>
            <a:spLocks noGrp="1"/>
          </p:cNvSpPr>
          <p:nvPr>
            <p:ph type="sldNum" sz="quarter" idx="11"/>
          </p:nvPr>
        </p:nvSpPr>
        <p:spPr/>
        <p:txBody>
          <a:bodyPr/>
          <a:lstStyle/>
          <a:p>
            <a:pPr>
              <a:defRPr/>
            </a:pPr>
            <a:r>
              <a:rPr lang="de-DE" smtClean="0">
                <a:solidFill>
                  <a:srgbClr val="000000"/>
                </a:solidFill>
              </a:rPr>
              <a:t>Seite </a:t>
            </a:r>
            <a:fld id="{23B936FD-0DC2-4076-B2C0-289A0E07C19C}" type="slidenum">
              <a:rPr lang="de-DE" smtClean="0">
                <a:solidFill>
                  <a:srgbClr val="000000"/>
                </a:solidFill>
              </a:rPr>
              <a:pPr>
                <a:defRPr/>
              </a:pPr>
              <a:t>2</a:t>
            </a:fld>
            <a:endParaRPr lang="de-DE">
              <a:solidFill>
                <a:srgbClr val="000000"/>
              </a:solidFill>
            </a:endParaRPr>
          </a:p>
        </p:txBody>
      </p:sp>
    </p:spTree>
    <p:extLst>
      <p:ext uri="{BB962C8B-B14F-4D97-AF65-F5344CB8AC3E}">
        <p14:creationId xmlns="" xmlns:p14="http://schemas.microsoft.com/office/powerpoint/2010/main" val="19643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42990"/>
            <a:ext cx="8594725" cy="4949841"/>
          </a:xfrm>
        </p:spPr>
        <p:txBody>
          <a:bodyPr/>
          <a:lstStyle/>
          <a:p>
            <a:pPr algn="ctr">
              <a:buNone/>
            </a:pPr>
            <a:r>
              <a:rPr lang="en-US" dirty="0" smtClean="0"/>
              <a:t>„</a:t>
            </a:r>
            <a:r>
              <a:rPr lang="en-US" sz="2400" dirty="0" smtClean="0"/>
              <a:t>No one has ever made </a:t>
            </a:r>
            <a:r>
              <a:rPr lang="en-US" sz="2400" b="1" dirty="0" smtClean="0"/>
              <a:t>rational sense </a:t>
            </a:r>
            <a:r>
              <a:rPr lang="en-US" sz="2400" dirty="0" smtClean="0"/>
              <a:t>of the </a:t>
            </a:r>
            <a:r>
              <a:rPr lang="en-US" sz="2400" b="1" dirty="0" smtClean="0"/>
              <a:t>wild gyrations </a:t>
            </a:r>
            <a:r>
              <a:rPr lang="en-US" sz="2400" dirty="0" smtClean="0"/>
              <a:t>in </a:t>
            </a:r>
            <a:r>
              <a:rPr lang="en-US" sz="2400" b="1" dirty="0" smtClean="0"/>
              <a:t>financial prices</a:t>
            </a:r>
            <a:r>
              <a:rPr lang="en-US" sz="2400" dirty="0" smtClean="0"/>
              <a:t>, such as stock prices.”   </a:t>
            </a:r>
          </a:p>
          <a:p>
            <a:pPr algn="ctr">
              <a:buNone/>
            </a:pPr>
            <a:r>
              <a:rPr lang="en-US" sz="2400" dirty="0" smtClean="0"/>
              <a:t>George </a:t>
            </a:r>
            <a:r>
              <a:rPr lang="en-US" sz="2400" dirty="0" err="1" smtClean="0"/>
              <a:t>Akerlof</a:t>
            </a:r>
            <a:r>
              <a:rPr lang="en-US" sz="2400" dirty="0" smtClean="0"/>
              <a:t>/ Robert </a:t>
            </a:r>
            <a:r>
              <a:rPr lang="en-US" sz="2400" dirty="0" err="1" smtClean="0"/>
              <a:t>Shiller</a:t>
            </a:r>
            <a:r>
              <a:rPr lang="en-US" sz="2400" dirty="0" smtClean="0"/>
              <a:t>, 2009, S. 131.</a:t>
            </a:r>
          </a:p>
          <a:p>
            <a:pPr algn="ctr">
              <a:buNone/>
            </a:pPr>
            <a:endParaRPr lang="en-US" sz="2400" dirty="0" smtClean="0"/>
          </a:p>
          <a:p>
            <a:pPr algn="ctr">
              <a:buNone/>
            </a:pPr>
            <a:r>
              <a:rPr lang="de-DE" sz="2400" dirty="0" smtClean="0"/>
              <a:t>“Solange die </a:t>
            </a:r>
            <a:r>
              <a:rPr lang="de-DE" sz="2400" b="1" dirty="0" smtClean="0"/>
              <a:t>Zukunftserwartungen</a:t>
            </a:r>
            <a:r>
              <a:rPr lang="de-DE" sz="2400" dirty="0" smtClean="0"/>
              <a:t> der Menschen zwischen </a:t>
            </a:r>
            <a:r>
              <a:rPr lang="de-DE" sz="2400" b="1" dirty="0" smtClean="0"/>
              <a:t>übertriebenem Optimismus </a:t>
            </a:r>
            <a:r>
              <a:rPr lang="de-DE" sz="2400" dirty="0" smtClean="0"/>
              <a:t>und </a:t>
            </a:r>
            <a:r>
              <a:rPr lang="de-DE" sz="2400" b="1" dirty="0" smtClean="0"/>
              <a:t>übermäßigen Pessimismus </a:t>
            </a:r>
            <a:r>
              <a:rPr lang="de-DE" sz="2400" dirty="0" smtClean="0"/>
              <a:t>– oder zwischen Gier und Angst – hin und her schwanken, werden Aktienkurse einem unvorhersehbaren Zickzackkurs folgen, dessen Verlauf den zerklüfteten Gipfeln der Anden nicht unähnlich sind.“ </a:t>
            </a:r>
          </a:p>
          <a:p>
            <a:pPr algn="ctr">
              <a:buNone/>
            </a:pPr>
            <a:r>
              <a:rPr lang="de-DE" sz="2400" dirty="0" smtClean="0"/>
              <a:t>Neil Ferguson, 2009, </a:t>
            </a:r>
            <a:r>
              <a:rPr lang="en-GB" sz="2400" dirty="0" smtClean="0"/>
              <a:t>S. 151</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20</a:t>
            </a:fld>
            <a:endParaRPr lang="de-DE">
              <a:solidFill>
                <a:srgbClr val="000000"/>
              </a:solidFill>
            </a:endParaRPr>
          </a:p>
        </p:txBody>
      </p:sp>
    </p:spTree>
    <p:extLst>
      <p:ext uri="{BB962C8B-B14F-4D97-AF65-F5344CB8AC3E}">
        <p14:creationId xmlns="" xmlns:p14="http://schemas.microsoft.com/office/powerpoint/2010/main" val="166275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42990"/>
            <a:ext cx="8594725" cy="4949841"/>
          </a:xfrm>
        </p:spPr>
        <p:txBody>
          <a:bodyPr/>
          <a:lstStyle/>
          <a:p>
            <a:pPr>
              <a:buNone/>
            </a:pPr>
            <a:r>
              <a:rPr lang="de-DE" sz="2400" dirty="0" smtClean="0"/>
              <a:t>Niall Ferguson spricht in seinem  Buch, Der Aufstieg des Geldes – die Währung in der Geschichte (Berlin 2009), im Kapitel „Blasen machen“ auch von den Phasen  </a:t>
            </a:r>
          </a:p>
          <a:p>
            <a:pPr>
              <a:buNone/>
            </a:pPr>
            <a:r>
              <a:rPr lang="de-DE" sz="2400" b="1" dirty="0" smtClean="0"/>
              <a:t>Verschiebung</a:t>
            </a:r>
            <a:r>
              <a:rPr lang="de-DE" sz="2400" dirty="0" smtClean="0"/>
              <a:t> (im Sinne des Auftretens von neuen Möglichkeiten), </a:t>
            </a:r>
          </a:p>
          <a:p>
            <a:pPr>
              <a:buNone/>
            </a:pPr>
            <a:r>
              <a:rPr lang="de-DE" sz="2400" b="1" dirty="0" smtClean="0"/>
              <a:t>Euphorie</a:t>
            </a:r>
            <a:r>
              <a:rPr lang="de-DE" sz="2400" dirty="0" smtClean="0"/>
              <a:t>, </a:t>
            </a:r>
          </a:p>
          <a:p>
            <a:pPr>
              <a:buNone/>
            </a:pPr>
            <a:r>
              <a:rPr lang="de-DE" sz="2400" b="1" dirty="0" smtClean="0"/>
              <a:t>Manie</a:t>
            </a:r>
            <a:r>
              <a:rPr lang="de-DE" sz="2400" dirty="0" smtClean="0"/>
              <a:t>, </a:t>
            </a:r>
          </a:p>
          <a:p>
            <a:pPr>
              <a:buNone/>
            </a:pPr>
            <a:r>
              <a:rPr lang="de-DE" sz="2400" dirty="0" smtClean="0"/>
              <a:t>Besorgnis und schließlich </a:t>
            </a:r>
          </a:p>
          <a:p>
            <a:pPr>
              <a:buNone/>
            </a:pPr>
            <a:r>
              <a:rPr lang="de-DE" sz="2400" b="1" dirty="0" smtClean="0"/>
              <a:t>Entsetzen</a:t>
            </a:r>
            <a:r>
              <a:rPr lang="de-DE" sz="2400" dirty="0" smtClean="0"/>
              <a:t> (S. 110). </a:t>
            </a:r>
            <a:endParaRPr lang="de-DE" sz="24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21</a:t>
            </a:fld>
            <a:endParaRPr lang="de-DE">
              <a:solidFill>
                <a:srgbClr val="000000"/>
              </a:solidFill>
            </a:endParaRPr>
          </a:p>
        </p:txBody>
      </p:sp>
    </p:spTree>
    <p:extLst>
      <p:ext uri="{BB962C8B-B14F-4D97-AF65-F5344CB8AC3E}">
        <p14:creationId xmlns="" xmlns:p14="http://schemas.microsoft.com/office/powerpoint/2010/main" val="64561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42984"/>
            <a:ext cx="8594725" cy="4949841"/>
          </a:xfrm>
        </p:spPr>
        <p:txBody>
          <a:bodyPr/>
          <a:lstStyle/>
          <a:p>
            <a:pPr>
              <a:buNone/>
            </a:pPr>
            <a:endParaRPr lang="de-DE" sz="2400" dirty="0" smtClean="0"/>
          </a:p>
          <a:p>
            <a:pPr>
              <a:buNone/>
            </a:pPr>
            <a:r>
              <a:rPr lang="de-DE" sz="2400" dirty="0" smtClean="0"/>
              <a:t>„Die </a:t>
            </a:r>
            <a:r>
              <a:rPr lang="de-DE" sz="2400" b="1" dirty="0" smtClean="0"/>
              <a:t>Hypothese vom effizienten Markt </a:t>
            </a:r>
            <a:r>
              <a:rPr lang="de-DE" sz="2400" dirty="0" smtClean="0"/>
              <a:t>besagt, dass sich Finanzmärkte stets auf ein Gleichgewicht einpendeln und sämtliche verfügbaren Informationen über die Zukunft akkurat abbilden.  Abweichungen von diesem Gleichgewicht werden durch äußere Schocks verursacht und treten zufällig auf. Der Crash von 2008 hat diese </a:t>
            </a:r>
            <a:r>
              <a:rPr lang="de-DE" sz="2400" b="1" dirty="0" smtClean="0"/>
              <a:t>Hypothese widerlegt</a:t>
            </a:r>
            <a:r>
              <a:rPr lang="de-DE" sz="2400" dirty="0" smtClean="0"/>
              <a:t>. Anstatt zum Gleichgewicht zu tendieren, </a:t>
            </a:r>
            <a:r>
              <a:rPr lang="de-DE" sz="2400" b="1" dirty="0" smtClean="0"/>
              <a:t>neigen Finanzmärkte zu Blasen</a:t>
            </a:r>
            <a:r>
              <a:rPr lang="de-DE" sz="2400" dirty="0" smtClean="0"/>
              <a:t>.“ </a:t>
            </a:r>
          </a:p>
          <a:p>
            <a:pPr>
              <a:buNone/>
            </a:pPr>
            <a:r>
              <a:rPr lang="de-DE" sz="2400" dirty="0" smtClean="0"/>
              <a:t>George Soros, Die Herde braucht Zäune, Financial Times Deutschland, 29. Oktober 2009 </a:t>
            </a:r>
          </a:p>
          <a:p>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22</a:t>
            </a:fld>
            <a:endParaRPr lang="de-DE">
              <a:solidFill>
                <a:srgbClr val="000000"/>
              </a:solidFill>
            </a:endParaRPr>
          </a:p>
        </p:txBody>
      </p:sp>
    </p:spTree>
    <p:extLst>
      <p:ext uri="{BB962C8B-B14F-4D97-AF65-F5344CB8AC3E}">
        <p14:creationId xmlns="" xmlns:p14="http://schemas.microsoft.com/office/powerpoint/2010/main" val="43218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42990"/>
            <a:ext cx="8594725" cy="4949841"/>
          </a:xfrm>
        </p:spPr>
        <p:txBody>
          <a:bodyPr/>
          <a:lstStyle/>
          <a:p>
            <a:pPr algn="ctr">
              <a:buNone/>
            </a:pPr>
            <a:endParaRPr lang="de-DE" sz="2400" b="1" dirty="0" smtClean="0"/>
          </a:p>
          <a:p>
            <a:pPr marL="342900" indent="-342900">
              <a:buFont typeface="Wingdings" pitchFamily="2" charset="2"/>
              <a:buChar char="Ø"/>
            </a:pPr>
            <a:r>
              <a:rPr lang="de-DE" sz="2400" b="1" dirty="0" smtClean="0"/>
              <a:t> Herdeneffekt (-trieb)</a:t>
            </a:r>
          </a:p>
          <a:p>
            <a:pPr algn="ctr">
              <a:buNone/>
            </a:pPr>
            <a:r>
              <a:rPr lang="de-DE" sz="2400" dirty="0" smtClean="0"/>
              <a:t>Menschen lassen sich leicht durch </a:t>
            </a:r>
            <a:r>
              <a:rPr lang="de-DE" sz="2400" b="1" dirty="0" smtClean="0"/>
              <a:t>Worte und Taten anderer beeinflussen</a:t>
            </a:r>
            <a:r>
              <a:rPr lang="de-DE" sz="2400" dirty="0" smtClean="0"/>
              <a:t>. </a:t>
            </a:r>
          </a:p>
          <a:p>
            <a:pPr algn="ctr">
              <a:buNone/>
            </a:pPr>
            <a:r>
              <a:rPr lang="de-DE" sz="2400" dirty="0" smtClean="0"/>
              <a:t>Zum einen: Wenn </a:t>
            </a:r>
            <a:r>
              <a:rPr lang="de-DE" sz="2400" b="1" dirty="0" smtClean="0"/>
              <a:t>viele Menschen </a:t>
            </a:r>
            <a:r>
              <a:rPr lang="de-DE" sz="2400" dirty="0" smtClean="0"/>
              <a:t>etwas </a:t>
            </a:r>
            <a:r>
              <a:rPr lang="de-DE" sz="2400" b="1" dirty="0" smtClean="0"/>
              <a:t>tun</a:t>
            </a:r>
            <a:r>
              <a:rPr lang="de-DE" sz="2400" dirty="0" smtClean="0"/>
              <a:t>, kann dies dazu führen, dass andere dies </a:t>
            </a:r>
            <a:r>
              <a:rPr lang="de-DE" sz="2400" b="1" dirty="0" smtClean="0"/>
              <a:t>übernehmen</a:t>
            </a:r>
            <a:r>
              <a:rPr lang="de-DE" sz="2400" dirty="0" smtClean="0"/>
              <a:t>, da es eine Angewohnheit des Menschen ist, Informationen sozial zu gewinnen.   </a:t>
            </a:r>
          </a:p>
          <a:p>
            <a:pPr algn="ctr">
              <a:buNone/>
            </a:pPr>
            <a:r>
              <a:rPr lang="de-DE" sz="2400" dirty="0" smtClean="0"/>
              <a:t>Zum anderen: Menschen unterliegen leicht dem </a:t>
            </a:r>
            <a:r>
              <a:rPr lang="de-DE" sz="2400" b="1" dirty="0" smtClean="0"/>
              <a:t>Gruppenzwang</a:t>
            </a:r>
            <a:r>
              <a:rPr lang="de-DE" sz="2400" dirty="0" smtClean="0"/>
              <a:t>. </a:t>
            </a:r>
          </a:p>
          <a:p>
            <a:pPr algn="ctr">
              <a:buNone/>
            </a:pPr>
            <a:r>
              <a:rPr lang="de-DE" sz="2400" dirty="0" smtClean="0"/>
              <a:t> </a:t>
            </a:r>
          </a:p>
          <a:p>
            <a:pP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23</a:t>
            </a:fld>
            <a:endParaRPr lang="de-DE"/>
          </a:p>
        </p:txBody>
      </p:sp>
    </p:spTree>
    <p:extLst>
      <p:ext uri="{BB962C8B-B14F-4D97-AF65-F5344CB8AC3E}">
        <p14:creationId xmlns="" xmlns:p14="http://schemas.microsoft.com/office/powerpoint/2010/main" val="73454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268760"/>
            <a:ext cx="8594725" cy="4824071"/>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lgn="ctr">
              <a:buNone/>
            </a:pPr>
            <a:r>
              <a:rPr lang="de-DE" sz="2400" dirty="0" smtClean="0"/>
              <a:t>Zum Marktverhalten – einige Beispiele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24</a:t>
            </a:fld>
            <a:endParaRPr lang="de-DE"/>
          </a:p>
        </p:txBody>
      </p:sp>
    </p:spTree>
    <p:extLst>
      <p:ext uri="{BB962C8B-B14F-4D97-AF65-F5344CB8AC3E}">
        <p14:creationId xmlns="" xmlns:p14="http://schemas.microsoft.com/office/powerpoint/2010/main" val="135003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Aktienmarkt (DAX)</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25</a:t>
            </a:fld>
            <a:endParaRPr lang="de-DE"/>
          </a:p>
        </p:txBody>
      </p:sp>
      <p:pic>
        <p:nvPicPr>
          <p:cNvPr id="7" name="Picture 2" descr="C:\Users\User\Pictures\ControlCenter3\Scan\chart.png"/>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44122" y="1773238"/>
            <a:ext cx="7516081" cy="4319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1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Devisenmarkt - Wechselkurs US-$ zu Euro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26</a:t>
            </a:fld>
            <a:endParaRPr lang="de-DE"/>
          </a:p>
        </p:txBody>
      </p:sp>
      <p:graphicFrame>
        <p:nvGraphicFramePr>
          <p:cNvPr id="6" name="Inhaltsplatzhalter 5"/>
          <p:cNvGraphicFramePr>
            <a:graphicFrameLocks noGrp="1" noChangeAspect="1"/>
          </p:cNvGraphicFramePr>
          <p:nvPr>
            <p:ph idx="1"/>
            <p:extLst>
              <p:ext uri="{D42A27DB-BD31-4B8C-83A1-F6EECF244321}">
                <p14:modId xmlns="" xmlns:p14="http://schemas.microsoft.com/office/powerpoint/2010/main" val="3970108187"/>
              </p:ext>
            </p:extLst>
          </p:nvPr>
        </p:nvGraphicFramePr>
        <p:xfrm>
          <a:off x="971600" y="2060848"/>
          <a:ext cx="6624736" cy="3724022"/>
        </p:xfrm>
        <a:graphic>
          <a:graphicData uri="http://schemas.openxmlformats.org/presentationml/2006/ole">
            <p:oleObj spid="_x0000_s19474" name="Zeichnung" r:id="rId3" imgW="2435783" imgH="1444835" progId="">
              <p:embed/>
            </p:oleObj>
          </a:graphicData>
        </a:graphic>
      </p:graphicFrame>
    </p:spTree>
    <p:extLst>
      <p:ext uri="{BB962C8B-B14F-4D97-AF65-F5344CB8AC3E}">
        <p14:creationId xmlns="" xmlns:p14="http://schemas.microsoft.com/office/powerpoint/2010/main" val="179327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Goldmarkt (US-$ je </a:t>
            </a:r>
            <a:r>
              <a:rPr lang="de-DE" dirty="0" err="1" smtClean="0"/>
              <a:t>Feinzunze</a:t>
            </a:r>
            <a:r>
              <a:rPr lang="de-DE" dirty="0" smtClean="0"/>
              <a:t>)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27</a:t>
            </a:fld>
            <a:endParaRPr lang="de-DE"/>
          </a:p>
        </p:txBody>
      </p:sp>
      <p:pic>
        <p:nvPicPr>
          <p:cNvPr id="6"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03647" y="1800688"/>
            <a:ext cx="6330899" cy="422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0448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Rohölmarkt (in US-$)</a:t>
            </a:r>
            <a:endParaRPr lang="de-DE" dirty="0"/>
          </a:p>
        </p:txBody>
      </p:sp>
      <p:sp>
        <p:nvSpPr>
          <p:cNvPr id="3" name="Inhaltsplatzhalter 2"/>
          <p:cNvSpPr>
            <a:spLocks noGrp="1"/>
          </p:cNvSpPr>
          <p:nvPr>
            <p:ph idx="1"/>
          </p:nvPr>
        </p:nvSpPr>
        <p:spPr/>
        <p:txBody>
          <a:bodyPr/>
          <a:lstStyle/>
          <a:p>
            <a:pPr>
              <a:buNone/>
            </a:pP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28</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75656" y="2060848"/>
            <a:ext cx="5760640" cy="38404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15472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42984"/>
            <a:ext cx="8594725" cy="4949841"/>
          </a:xfrm>
        </p:spPr>
        <p:txBody>
          <a:bodyPr/>
          <a:lstStyle/>
          <a:p>
            <a:pPr>
              <a:buNone/>
            </a:pPr>
            <a:r>
              <a:rPr lang="de-DE" sz="2400" dirty="0" smtClean="0"/>
              <a:t>Auf der Basis dieser Erkenntnis entwickelte auch der „Übervater“ der </a:t>
            </a:r>
            <a:r>
              <a:rPr lang="de-DE" sz="2400" dirty="0" err="1" smtClean="0"/>
              <a:t>Hedgefonds</a:t>
            </a:r>
            <a:r>
              <a:rPr lang="de-DE" sz="2400" dirty="0" smtClean="0"/>
              <a:t> George Soros seine </a:t>
            </a:r>
            <a:r>
              <a:rPr lang="de-DE" sz="2400" b="1" dirty="0" smtClean="0"/>
              <a:t>Reflexivitäts-Theorie</a:t>
            </a:r>
            <a:r>
              <a:rPr lang="de-DE" sz="2400" dirty="0" smtClean="0"/>
              <a:t>, die ihm zu Spekulationsgewinnen in Milliardenhöhe verhalf. Gerade die Erkenntnis, dass der </a:t>
            </a:r>
            <a:r>
              <a:rPr lang="de-DE" sz="2400" b="1" dirty="0" smtClean="0"/>
              <a:t>Markt eben nicht rational und effizient ist</a:t>
            </a:r>
            <a:r>
              <a:rPr lang="de-DE" sz="2400" dirty="0" smtClean="0"/>
              <a:t>, sondern eine eigene Wirklichkeit bildet, „die zuweilen massiv auf die physische Realität einwirkt, die er der Theorie nach nur abbilden soll.“ </a:t>
            </a:r>
          </a:p>
          <a:p>
            <a:pPr>
              <a:buNone/>
            </a:pPr>
            <a:r>
              <a:rPr lang="de-DE" sz="2400" dirty="0" smtClean="0"/>
              <a:t>Daniel Eckert und Holger </a:t>
            </a:r>
            <a:r>
              <a:rPr lang="de-DE" sz="2400" dirty="0" err="1" smtClean="0"/>
              <a:t>Zschäpitz</a:t>
            </a:r>
            <a:r>
              <a:rPr lang="de-DE" sz="2400" dirty="0" smtClean="0"/>
              <a:t>, Vorwort: Meisterspekulant mit Mission, in: George Soros, Die Analyse der Finanzkrise … und was sie bedeutet – weltweit, München 2009, S.21. </a:t>
            </a:r>
          </a:p>
          <a:p>
            <a:endParaRPr lang="de-DE"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29</a:t>
            </a:fld>
            <a:endParaRPr lang="de-DE">
              <a:solidFill>
                <a:srgbClr val="000000"/>
              </a:solidFill>
            </a:endParaRPr>
          </a:p>
        </p:txBody>
      </p:sp>
    </p:spTree>
    <p:extLst>
      <p:ext uri="{BB962C8B-B14F-4D97-AF65-F5344CB8AC3E}">
        <p14:creationId xmlns="" xmlns:p14="http://schemas.microsoft.com/office/powerpoint/2010/main" val="19196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42984"/>
            <a:ext cx="8594725" cy="4949847"/>
          </a:xfrm>
        </p:spPr>
        <p:txBody>
          <a:bodyPr/>
          <a:lstStyle/>
          <a:p>
            <a:pPr>
              <a:buNone/>
            </a:pPr>
            <a:r>
              <a:rPr lang="de-DE" sz="2400" dirty="0" smtClean="0"/>
              <a:t>In einem Interview mit dem Handelsblatt (vom 22. Juli 2013, S. 28) sagte </a:t>
            </a:r>
            <a:r>
              <a:rPr lang="de-DE" sz="2400" b="1" dirty="0" smtClean="0"/>
              <a:t>Otmar Issing</a:t>
            </a:r>
            <a:r>
              <a:rPr lang="de-DE" sz="2400" dirty="0" smtClean="0"/>
              <a:t>, der frühere Chefvolkswirt der EZB und der heutige Präsident des Center </a:t>
            </a:r>
            <a:r>
              <a:rPr lang="de-DE" sz="2400" dirty="0" err="1" smtClean="0"/>
              <a:t>for</a:t>
            </a:r>
            <a:r>
              <a:rPr lang="de-DE" sz="2400" dirty="0" smtClean="0"/>
              <a:t> Financial Studies an der Universität Frankfurt, Folgendes:</a:t>
            </a:r>
          </a:p>
          <a:p>
            <a:pPr>
              <a:buNone/>
            </a:pPr>
            <a:r>
              <a:rPr lang="de-DE" sz="2400" dirty="0" smtClean="0"/>
              <a:t>Frage/ Aussage (Handelsblatt): „Aber die </a:t>
            </a:r>
            <a:r>
              <a:rPr lang="de-DE" sz="2400" b="1" dirty="0" smtClean="0"/>
              <a:t>Märkte überschießen </a:t>
            </a:r>
            <a:r>
              <a:rPr lang="de-DE" sz="2400" dirty="0" smtClean="0"/>
              <a:t>gelegentlich – und das Vertrauen in die Märkte ist in weiten Teilen der Politik und Bevölkerung gering.“</a:t>
            </a:r>
          </a:p>
          <a:p>
            <a:pPr>
              <a:buNone/>
            </a:pPr>
            <a:r>
              <a:rPr lang="de-DE" sz="2400" dirty="0" smtClean="0"/>
              <a:t>Antwort (Issing): „Das ist ein </a:t>
            </a:r>
            <a:r>
              <a:rPr lang="de-DE" sz="2400" b="1" dirty="0" smtClean="0"/>
              <a:t>berechtigter Einwand</a:t>
            </a:r>
            <a:r>
              <a:rPr lang="de-DE" sz="2400" dirty="0" smtClean="0"/>
              <a:t>. Ich predige auch nicht das große Lied, dass die Märkte alles regeln. Aber was manche </a:t>
            </a:r>
            <a:r>
              <a:rPr lang="de-DE" sz="2400" b="1" dirty="0" smtClean="0"/>
              <a:t>Politiker</a:t>
            </a:r>
            <a:r>
              <a:rPr lang="de-DE" sz="2400" dirty="0" smtClean="0"/>
              <a:t> "Spekulation" nennen, ist meist nichts anderes als die berechtigte Sorge um die Stabilität eines Landes. … .“ </a:t>
            </a:r>
          </a:p>
          <a:p>
            <a:pP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3</a:t>
            </a:fld>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8"/>
            <a:ext cx="8594725" cy="4968081"/>
          </a:xfrm>
        </p:spPr>
        <p:txBody>
          <a:bodyPr/>
          <a:lstStyle/>
          <a:p>
            <a:pPr>
              <a:buNone/>
            </a:pPr>
            <a:endParaRPr lang="de-DE" sz="2400" dirty="0" smtClean="0"/>
          </a:p>
          <a:p>
            <a:pPr>
              <a:buNone/>
            </a:pPr>
            <a:r>
              <a:rPr lang="de-DE" sz="2400" dirty="0" smtClean="0"/>
              <a:t>„Wenn das </a:t>
            </a:r>
            <a:r>
              <a:rPr lang="de-DE" sz="2400" b="1" dirty="0" smtClean="0"/>
              <a:t>Finanzsystem einen Mangel </a:t>
            </a:r>
            <a:r>
              <a:rPr lang="de-DE" sz="2400" dirty="0" smtClean="0"/>
              <a:t>hat, dann den, dass es die </a:t>
            </a:r>
            <a:r>
              <a:rPr lang="de-DE" sz="2400" b="1" dirty="0" smtClean="0"/>
              <a:t>menschliche Natur widerspiegelt </a:t>
            </a:r>
            <a:r>
              <a:rPr lang="de-DE" sz="2400" dirty="0" smtClean="0"/>
              <a:t>und ihre </a:t>
            </a:r>
            <a:r>
              <a:rPr lang="de-DE" sz="2400" b="1" dirty="0" smtClean="0"/>
              <a:t>Extreme noch steigert</a:t>
            </a:r>
            <a:r>
              <a:rPr lang="de-DE" sz="2400" dirty="0" smtClean="0"/>
              <a:t>. Wie man den in zunehmenden Umfang durchgeführten  Forschungen auf dem Gebiet des Finanzgebarens entnehmen kann, </a:t>
            </a:r>
            <a:r>
              <a:rPr lang="de-DE" sz="2400" b="1" dirty="0" smtClean="0"/>
              <a:t>verstärkt Geld unsere Neigung zur Überreaktion</a:t>
            </a:r>
            <a:r>
              <a:rPr lang="de-DE" sz="2400" dirty="0" smtClean="0"/>
              <a:t>,  zum </a:t>
            </a:r>
            <a:r>
              <a:rPr lang="de-DE" sz="2400" b="1" dirty="0" smtClean="0"/>
              <a:t>Wechsel von Überschwang</a:t>
            </a:r>
            <a:r>
              <a:rPr lang="de-DE" sz="2400" dirty="0" smtClean="0"/>
              <a:t>, wenn es gut läuft, </a:t>
            </a:r>
            <a:r>
              <a:rPr lang="de-DE" sz="2400" b="1" dirty="0" smtClean="0"/>
              <a:t>zur tiefen Niedergeschlagenheit</a:t>
            </a:r>
            <a:r>
              <a:rPr lang="de-DE" sz="2400" dirty="0" smtClean="0"/>
              <a:t>, wenn es nicht so gut läuft. </a:t>
            </a:r>
            <a:r>
              <a:rPr lang="de-DE" sz="2400" b="1" dirty="0" smtClean="0"/>
              <a:t>Aufschwünge und Krisen </a:t>
            </a:r>
            <a:r>
              <a:rPr lang="de-DE" sz="2400" dirty="0" smtClean="0"/>
              <a:t>sind im Kern </a:t>
            </a:r>
            <a:r>
              <a:rPr lang="de-DE" sz="2400" b="1" dirty="0" smtClean="0"/>
              <a:t>Folgen</a:t>
            </a:r>
            <a:r>
              <a:rPr lang="de-DE" sz="2400" dirty="0" smtClean="0"/>
              <a:t> unserer </a:t>
            </a:r>
            <a:r>
              <a:rPr lang="de-DE" sz="2400" b="1" dirty="0" smtClean="0"/>
              <a:t>Anfälligkeit</a:t>
            </a:r>
            <a:r>
              <a:rPr lang="de-DE" sz="2400" dirty="0" smtClean="0"/>
              <a:t> für </a:t>
            </a:r>
            <a:r>
              <a:rPr lang="de-DE" sz="2400" b="1" dirty="0" smtClean="0"/>
              <a:t>emotionale Schwankungen</a:t>
            </a:r>
            <a:r>
              <a:rPr lang="de-DE" sz="2400" dirty="0" smtClean="0"/>
              <a:t>.“</a:t>
            </a:r>
          </a:p>
          <a:p>
            <a:pPr algn="ctr">
              <a:buNone/>
            </a:pPr>
            <a:r>
              <a:rPr lang="de-DE" sz="2400" dirty="0" err="1" smtClean="0"/>
              <a:t>Neill</a:t>
            </a:r>
            <a:r>
              <a:rPr lang="de-DE" sz="2400" dirty="0" smtClean="0"/>
              <a:t> Ferguson, 2008, S. 18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30</a:t>
            </a:fld>
            <a:endParaRPr lang="de-DE"/>
          </a:p>
        </p:txBody>
      </p:sp>
    </p:spTree>
    <p:extLst>
      <p:ext uri="{BB962C8B-B14F-4D97-AF65-F5344CB8AC3E}">
        <p14:creationId xmlns="" xmlns:p14="http://schemas.microsoft.com/office/powerpoint/2010/main" val="329711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8"/>
            <a:ext cx="8594725" cy="4968081"/>
          </a:xfrm>
        </p:spPr>
        <p:txBody>
          <a:bodyPr/>
          <a:lstStyle/>
          <a:p>
            <a:pPr>
              <a:buNone/>
            </a:pPr>
            <a:r>
              <a:rPr lang="de-DE" sz="2400" dirty="0" smtClean="0"/>
              <a:t>Ferguson weist </a:t>
            </a:r>
            <a:r>
              <a:rPr lang="de-DE" sz="2400" dirty="0"/>
              <a:t>nachdrücklich darauf hin, dass </a:t>
            </a:r>
            <a:r>
              <a:rPr lang="de-DE" sz="2400" b="1" dirty="0"/>
              <a:t>Blasen</a:t>
            </a:r>
            <a:r>
              <a:rPr lang="de-DE" sz="2400" dirty="0"/>
              <a:t> ohne </a:t>
            </a:r>
            <a:r>
              <a:rPr lang="de-DE" sz="2400" b="1" dirty="0"/>
              <a:t>übermäßige Kreditschöpfung </a:t>
            </a:r>
            <a:r>
              <a:rPr lang="de-DE" sz="2400" dirty="0"/>
              <a:t>nicht entstehen können (S. 111), d.h., dass Blasen </a:t>
            </a:r>
            <a:r>
              <a:rPr lang="de-DE" sz="2400" b="1" dirty="0"/>
              <a:t>nicht ohne „Zutun</a:t>
            </a:r>
            <a:r>
              <a:rPr lang="de-DE" sz="2400" dirty="0"/>
              <a:t>“ – oder besser Unterlassen – der </a:t>
            </a:r>
            <a:r>
              <a:rPr lang="de-DE" sz="2400" b="1" dirty="0"/>
              <a:t>Zentralbanken </a:t>
            </a:r>
            <a:r>
              <a:rPr lang="de-DE" sz="2400" dirty="0"/>
              <a:t>entstehen können.</a:t>
            </a:r>
          </a:p>
          <a:p>
            <a:pPr>
              <a:buNone/>
            </a:pPr>
            <a:r>
              <a:rPr lang="de-DE" sz="2400" dirty="0"/>
              <a:t>Deshalb kann den Zentralbanken aber auch ein Vorwurf nicht erspart bleiben: Sie haben dem Treiben der „Finanzindustrie“ in den letzten zwanzig Jahre nicht nur zugeschaut, sondern es im Zeichen einer – durch die „Homo oeconomicus-Annahme“ der neoklassische Theorie „theoretisch“ bzw. „ideologisch“ untermauerten - weltweiten Deregulierungswut sogar massiv gefördert.</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31</a:t>
            </a:fld>
            <a:endParaRPr lang="de-DE"/>
          </a:p>
        </p:txBody>
      </p:sp>
    </p:spTree>
    <p:extLst>
      <p:ext uri="{BB962C8B-B14F-4D97-AF65-F5344CB8AC3E}">
        <p14:creationId xmlns="" xmlns:p14="http://schemas.microsoft.com/office/powerpoint/2010/main" val="4251033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32</a:t>
            </a:fld>
            <a:endParaRPr lang="de-DE"/>
          </a:p>
        </p:txBody>
      </p:sp>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53383" y="1268762"/>
            <a:ext cx="7219019" cy="475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3971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967746"/>
          </a:xfrm>
        </p:spPr>
        <p:txBody>
          <a:bodyPr/>
          <a:lstStyle/>
          <a:p>
            <a:pPr algn="ctr"/>
            <a:r>
              <a:rPr lang="de-DE" dirty="0" smtClean="0"/>
              <a:t>3. Ursachen für die Immobilen-, Banken-, Wirtschafts- und Staatschuldenkrisen – Was ist passiert?</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33</a:t>
            </a:fld>
            <a:endParaRPr lang="de-DE"/>
          </a:p>
        </p:txBody>
      </p:sp>
    </p:spTree>
    <p:extLst>
      <p:ext uri="{BB962C8B-B14F-4D97-AF65-F5344CB8AC3E}">
        <p14:creationId xmlns="" xmlns:p14="http://schemas.microsoft.com/office/powerpoint/2010/main" val="1058977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endParaRPr lang="de-DE" smtClean="0"/>
          </a:p>
        </p:txBody>
      </p:sp>
      <p:sp>
        <p:nvSpPr>
          <p:cNvPr id="40962" name="Inhaltsplatzhalter 2"/>
          <p:cNvSpPr>
            <a:spLocks noGrp="1"/>
          </p:cNvSpPr>
          <p:nvPr>
            <p:ph idx="1"/>
          </p:nvPr>
        </p:nvSpPr>
        <p:spPr>
          <a:xfrm>
            <a:off x="285750" y="1785938"/>
            <a:ext cx="8594725" cy="4319587"/>
          </a:xfrm>
        </p:spPr>
        <p:txBody>
          <a:bodyPr/>
          <a:lstStyle/>
          <a:p>
            <a:pPr>
              <a:buFont typeface="Monotype Sorts"/>
              <a:buNone/>
            </a:pPr>
            <a:r>
              <a:rPr lang="de-DE" sz="2000" dirty="0" smtClean="0"/>
              <a:t>So argumentiert Robert </a:t>
            </a:r>
            <a:r>
              <a:rPr lang="de-DE" sz="2000" dirty="0" err="1" smtClean="0"/>
              <a:t>Shiller</a:t>
            </a:r>
            <a:r>
              <a:rPr lang="de-DE" sz="2000" dirty="0" smtClean="0"/>
              <a:t> 2008, dass, „das wichtigste singuläre Element für das Verständnis dieser (der letzten Finanzkrise, </a:t>
            </a:r>
            <a:r>
              <a:rPr lang="de-DE" sz="2000" dirty="0" err="1" smtClean="0"/>
              <a:t>Anmerk</a:t>
            </a:r>
            <a:r>
              <a:rPr lang="de-DE" sz="2000" dirty="0" smtClean="0"/>
              <a:t>. KR) oder jeder anderen </a:t>
            </a:r>
            <a:r>
              <a:rPr lang="de-DE" sz="2000" b="1" dirty="0" smtClean="0"/>
              <a:t>Spekulationsblase</a:t>
            </a:r>
            <a:r>
              <a:rPr lang="de-DE" sz="2000" dirty="0" smtClean="0"/>
              <a:t> die soziale </a:t>
            </a:r>
            <a:r>
              <a:rPr lang="de-DE" sz="2000" b="1" dirty="0" smtClean="0"/>
              <a:t>Ansteckungskraft des </a:t>
            </a:r>
            <a:r>
              <a:rPr lang="de-DE" sz="2000" b="1" dirty="0" err="1" smtClean="0"/>
              <a:t>Boomdenkens</a:t>
            </a:r>
            <a:r>
              <a:rPr lang="de-DE" sz="2000" dirty="0" smtClean="0"/>
              <a:t> ist, herbeigeführt durch die gemeinsame Beobachtung rasch steigender Preise“. </a:t>
            </a:r>
          </a:p>
          <a:p>
            <a:pPr>
              <a:buFont typeface="Monotype Sorts"/>
              <a:buNone/>
            </a:pPr>
            <a:r>
              <a:rPr lang="de-DE" sz="2000" dirty="0" smtClean="0"/>
              <a:t> „Die </a:t>
            </a:r>
            <a:r>
              <a:rPr lang="de-DE" sz="2000" b="1" dirty="0" smtClean="0"/>
              <a:t>Mehrheit der Menschen</a:t>
            </a:r>
            <a:r>
              <a:rPr lang="de-DE" sz="2000" dirty="0" smtClean="0"/>
              <a:t> beginnt </a:t>
            </a:r>
            <a:r>
              <a:rPr lang="de-DE" sz="2000" b="1" dirty="0" smtClean="0"/>
              <a:t>zu glauben</a:t>
            </a:r>
            <a:r>
              <a:rPr lang="de-DE" sz="2000" dirty="0" smtClean="0"/>
              <a:t>, dass die </a:t>
            </a:r>
            <a:r>
              <a:rPr lang="de-DE" sz="2000" b="1" dirty="0" smtClean="0"/>
              <a:t>optimistische Sicht der Dinge</a:t>
            </a:r>
            <a:r>
              <a:rPr lang="de-DE" sz="2000" dirty="0" smtClean="0"/>
              <a:t> </a:t>
            </a:r>
            <a:r>
              <a:rPr lang="de-DE" sz="2000" b="1" dirty="0" smtClean="0"/>
              <a:t>die richtige</a:t>
            </a:r>
            <a:r>
              <a:rPr lang="de-DE" sz="2000" dirty="0" smtClean="0"/>
              <a:t> ist, einfach, weil offenbar auch alle anderen dieser Meinung sind. Weil die </a:t>
            </a:r>
            <a:r>
              <a:rPr lang="de-DE" sz="2000" b="1" dirty="0" smtClean="0"/>
              <a:t>Medien diese Einschätzung</a:t>
            </a:r>
            <a:r>
              <a:rPr lang="de-DE" sz="2000" dirty="0" smtClean="0"/>
              <a:t> </a:t>
            </a:r>
            <a:r>
              <a:rPr lang="de-DE" sz="2000" b="1" dirty="0" smtClean="0"/>
              <a:t>unterstützen</a:t>
            </a:r>
            <a:r>
              <a:rPr lang="de-DE" sz="2000" dirty="0" smtClean="0"/>
              <a:t>, glauben die Leute schließlich, dass wir in einer „neuen Ära“ leben, und Rückkopplungseffekte lassen die Preise immer weiter steigen. Schließlich aber muss die Blase platzen, weil sie auf sozialen Einschätzungen beruht, die sich nicht lange aufrechterhalten lassen.“ so Robert Thaler und Cass </a:t>
            </a:r>
            <a:r>
              <a:rPr lang="de-DE" sz="2000" dirty="0" err="1" smtClean="0"/>
              <a:t>Sunstein</a:t>
            </a:r>
            <a:r>
              <a:rPr lang="de-DE" sz="2000" dirty="0" smtClean="0"/>
              <a:t>, 2009. (S. 96)      </a:t>
            </a:r>
          </a:p>
          <a:p>
            <a:pPr>
              <a:buFont typeface="Monotype Sorts"/>
              <a:buNone/>
            </a:pPr>
            <a:endParaRPr lang="de-DE" dirty="0" smtClean="0"/>
          </a:p>
        </p:txBody>
      </p:sp>
      <p:sp>
        <p:nvSpPr>
          <p:cNvPr id="40963"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0964" name="Foliennummernplatzhalter 4"/>
          <p:cNvSpPr>
            <a:spLocks noGrp="1"/>
          </p:cNvSpPr>
          <p:nvPr>
            <p:ph type="sldNum" sz="quarter" idx="11"/>
          </p:nvPr>
        </p:nvSpPr>
        <p:spPr>
          <a:noFill/>
        </p:spPr>
        <p:txBody>
          <a:bodyPr/>
          <a:lstStyle/>
          <a:p>
            <a:r>
              <a:rPr lang="de-DE" smtClean="0"/>
              <a:t>Seite </a:t>
            </a:r>
            <a:fld id="{0C0C458E-5841-4237-9339-06A0C5750C61}" type="slidenum">
              <a:rPr lang="de-DE" smtClean="0"/>
              <a:pPr/>
              <a:t>34</a:t>
            </a:fld>
            <a:endParaRPr lang="de-DE"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35</a:t>
            </a:fld>
            <a:endParaRPr lang="de-DE"/>
          </a:p>
        </p:txBody>
      </p:sp>
      <p:pic>
        <p:nvPicPr>
          <p:cNvPr id="1843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736724"/>
            <a:ext cx="6925659" cy="4068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277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36</a:t>
            </a:fld>
            <a:endParaRPr lang="de-DE"/>
          </a:p>
        </p:txBody>
      </p:sp>
      <p:pic>
        <p:nvPicPr>
          <p:cNvPr id="2150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31640" y="1412776"/>
            <a:ext cx="6604663" cy="4615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322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37</a:t>
            </a:fld>
            <a:endParaRPr lang="de-DE"/>
          </a:p>
        </p:txBody>
      </p:sp>
      <p:pic>
        <p:nvPicPr>
          <p:cNvPr id="1945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69436" y="1541463"/>
            <a:ext cx="6288639" cy="4119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156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38</a:t>
            </a:fld>
            <a:endParaRPr lang="de-DE"/>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81" name="Picture 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29326" y="1628800"/>
            <a:ext cx="3001070" cy="4397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161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39</a:t>
            </a:fld>
            <a:endParaRPr lang="de-DE"/>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2529" name="Picture 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44791" y="1412776"/>
            <a:ext cx="4795937" cy="45658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957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052736"/>
            <a:ext cx="8594725" cy="574675"/>
          </a:xfrm>
        </p:spPr>
        <p:txBody>
          <a:bodyPr/>
          <a:lstStyle/>
          <a:p>
            <a:pPr algn="ctr"/>
            <a:r>
              <a:rPr lang="de-DE" dirty="0" smtClean="0"/>
              <a:t>Übersicht</a:t>
            </a:r>
            <a:endParaRPr lang="de-DE" dirty="0"/>
          </a:p>
        </p:txBody>
      </p:sp>
      <p:sp>
        <p:nvSpPr>
          <p:cNvPr id="3" name="Inhaltsplatzhalter 2"/>
          <p:cNvSpPr>
            <a:spLocks noGrp="1"/>
          </p:cNvSpPr>
          <p:nvPr>
            <p:ph idx="1"/>
          </p:nvPr>
        </p:nvSpPr>
        <p:spPr>
          <a:xfrm>
            <a:off x="304806" y="1628800"/>
            <a:ext cx="8594725" cy="4608512"/>
          </a:xfrm>
        </p:spPr>
        <p:txBody>
          <a:bodyPr/>
          <a:lstStyle/>
          <a:p>
            <a:pPr marL="342900" indent="-342900">
              <a:buAutoNum type="arabicPeriod"/>
            </a:pPr>
            <a:r>
              <a:rPr lang="de-DE" sz="2200" dirty="0" smtClean="0"/>
              <a:t>Wie </a:t>
            </a:r>
            <a:r>
              <a:rPr lang="de-DE" sz="2200" dirty="0"/>
              <a:t>funktioniert Wirtschaft ? -   </a:t>
            </a:r>
            <a:r>
              <a:rPr lang="de-DE" sz="2200" dirty="0" smtClean="0"/>
              <a:t>Einige grundlegende Überlegungen vor dem Hintergrund der Erkenntnisse der </a:t>
            </a:r>
            <a:r>
              <a:rPr lang="de-DE" sz="2200" dirty="0" err="1" smtClean="0"/>
              <a:t>Behavioral</a:t>
            </a:r>
            <a:r>
              <a:rPr lang="de-DE" sz="2200" dirty="0" smtClean="0"/>
              <a:t>  Economics</a:t>
            </a:r>
          </a:p>
          <a:p>
            <a:pPr marL="342900" indent="-342900">
              <a:buAutoNum type="arabicPeriod"/>
            </a:pPr>
            <a:r>
              <a:rPr lang="de-DE" sz="2200" dirty="0" smtClean="0"/>
              <a:t>Wie </a:t>
            </a:r>
            <a:r>
              <a:rPr lang="de-DE" sz="2200" dirty="0"/>
              <a:t>verhalten sich (Finanz-) Märkte? </a:t>
            </a:r>
            <a:r>
              <a:rPr lang="de-DE" sz="2200" dirty="0" smtClean="0"/>
              <a:t>- Ein Faktencheck</a:t>
            </a:r>
          </a:p>
          <a:p>
            <a:pPr marL="342900" indent="-342900">
              <a:buAutoNum type="arabicPeriod"/>
            </a:pPr>
            <a:r>
              <a:rPr lang="de-DE" sz="2200" dirty="0"/>
              <a:t>Ursachen für die Immobilen-, Banken-, Wirtschafts- und </a:t>
            </a:r>
            <a:r>
              <a:rPr lang="de-DE" sz="2200" dirty="0" smtClean="0"/>
              <a:t>Staatschuldenkrisen – Was ist passiert?</a:t>
            </a:r>
          </a:p>
          <a:p>
            <a:pPr marL="342900" indent="-342900">
              <a:buAutoNum type="arabicPeriod"/>
            </a:pPr>
            <a:r>
              <a:rPr lang="de-DE" sz="2200" dirty="0" smtClean="0"/>
              <a:t>Zur </a:t>
            </a:r>
            <a:r>
              <a:rPr lang="de-DE" sz="2200" dirty="0"/>
              <a:t>Frage der </a:t>
            </a:r>
            <a:r>
              <a:rPr lang="de-DE" sz="2200" dirty="0" smtClean="0"/>
              <a:t>Zweckmäßig- bzw. Notwendigkeit  </a:t>
            </a:r>
            <a:r>
              <a:rPr lang="de-DE" sz="2200" dirty="0"/>
              <a:t>(der Zusage von unbegrenzten) </a:t>
            </a:r>
            <a:r>
              <a:rPr lang="de-DE" sz="2200" dirty="0" smtClean="0"/>
              <a:t>Käufe </a:t>
            </a:r>
            <a:r>
              <a:rPr lang="de-DE" sz="2200" dirty="0"/>
              <a:t>von </a:t>
            </a:r>
            <a:r>
              <a:rPr lang="de-DE" sz="2200" dirty="0" smtClean="0"/>
              <a:t>Staatsanleihen durch das Eurosystem (EZB) </a:t>
            </a:r>
          </a:p>
          <a:p>
            <a:pPr marL="342900" indent="-342900">
              <a:buAutoNum type="arabicPeriod"/>
            </a:pPr>
            <a:r>
              <a:rPr lang="de-DE" sz="2200" dirty="0"/>
              <a:t>Euro-Schuldenkrise – </a:t>
            </a:r>
            <a:r>
              <a:rPr lang="de-DE" sz="2200" dirty="0" smtClean="0"/>
              <a:t>Sind </a:t>
            </a:r>
            <a:r>
              <a:rPr lang="de-DE" sz="2200" dirty="0"/>
              <a:t>die Reformen auf dem richtigen Weg</a:t>
            </a:r>
            <a:r>
              <a:rPr lang="de-DE" sz="2200" dirty="0" smtClean="0"/>
              <a:t>?</a:t>
            </a:r>
          </a:p>
          <a:p>
            <a:pPr marL="342900" indent="-342900">
              <a:buAutoNum type="arabicPeriod"/>
            </a:pPr>
            <a:r>
              <a:rPr lang="de-DE" sz="2200" dirty="0" smtClean="0"/>
              <a:t>Fazit: Licht am Ende des Tunnels  </a:t>
            </a:r>
          </a:p>
          <a:p>
            <a:pPr marL="342900" indent="-342900">
              <a:buAutoNum type="arabicPeriod"/>
            </a:pPr>
            <a:endParaRPr lang="de-DE" sz="2400" dirty="0" smtClean="0"/>
          </a:p>
          <a:p>
            <a:pPr marL="342900" indent="-342900">
              <a:buAutoNum type="arabicPeriod"/>
            </a:pPr>
            <a:endParaRPr lang="de-DE" sz="2400" dirty="0" smtClean="0"/>
          </a:p>
          <a:p>
            <a:pPr marL="342900" indent="-342900">
              <a:buAutoNum type="arabicPeriod"/>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a:t>
            </a:fld>
            <a:endParaRPr lang="de-DE"/>
          </a:p>
        </p:txBody>
      </p:sp>
    </p:spTree>
    <p:extLst>
      <p:ext uri="{BB962C8B-B14F-4D97-AF65-F5344CB8AC3E}">
        <p14:creationId xmlns="" xmlns:p14="http://schemas.microsoft.com/office/powerpoint/2010/main" val="1463438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lgn="ctr">
              <a:buNone/>
            </a:pPr>
            <a:r>
              <a:rPr lang="de-DE" sz="2400" dirty="0" smtClean="0"/>
              <a:t>Was sagt die </a:t>
            </a:r>
            <a:r>
              <a:rPr lang="de-DE" sz="2400" b="1" dirty="0" smtClean="0"/>
              <a:t>Deutsche Bundesbank </a:t>
            </a:r>
            <a:r>
              <a:rPr lang="de-DE" sz="2400" dirty="0" smtClean="0"/>
              <a:t>zu dieser Entwicklung?</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40</a:t>
            </a:fld>
            <a:endParaRPr lang="de-DE"/>
          </a:p>
        </p:txBody>
      </p:sp>
    </p:spTree>
    <p:extLst>
      <p:ext uri="{BB962C8B-B14F-4D97-AF65-F5344CB8AC3E}">
        <p14:creationId xmlns="" xmlns:p14="http://schemas.microsoft.com/office/powerpoint/2010/main" val="98511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980728"/>
            <a:ext cx="8594725" cy="5328592"/>
          </a:xfrm>
        </p:spPr>
        <p:txBody>
          <a:bodyPr/>
          <a:lstStyle/>
          <a:p>
            <a:pPr>
              <a:buNone/>
            </a:pPr>
            <a:r>
              <a:rPr lang="de-DE" sz="2000" dirty="0" smtClean="0"/>
              <a:t>„Die Entwicklung von </a:t>
            </a:r>
            <a:r>
              <a:rPr lang="de-DE" sz="2000" b="1" dirty="0"/>
              <a:t>Krediten und Verschuldung </a:t>
            </a:r>
            <a:r>
              <a:rPr lang="de-DE" sz="2000" dirty="0"/>
              <a:t>könnte sich </a:t>
            </a:r>
            <a:r>
              <a:rPr lang="de-DE" sz="2000" dirty="0" smtClean="0"/>
              <a:t>daher als </a:t>
            </a:r>
            <a:r>
              <a:rPr lang="de-DE" sz="2000" dirty="0"/>
              <a:t>ein </a:t>
            </a:r>
            <a:r>
              <a:rPr lang="de-DE" sz="2000" b="1" dirty="0"/>
              <a:t>Indiz für Preisübertreibungen </a:t>
            </a:r>
            <a:r>
              <a:rPr lang="de-DE" sz="2000" dirty="0"/>
              <a:t>erweisen. </a:t>
            </a:r>
            <a:r>
              <a:rPr lang="de-DE" sz="2000" dirty="0" smtClean="0"/>
              <a:t>Sorge bereitet insbesondere ein </a:t>
            </a:r>
            <a:r>
              <a:rPr lang="de-DE" sz="2000" dirty="0"/>
              <a:t>möglicher </a:t>
            </a:r>
            <a:r>
              <a:rPr lang="de-DE" sz="2000" b="1" dirty="0" smtClean="0"/>
              <a:t>selbstverstärkender Proze</a:t>
            </a:r>
            <a:r>
              <a:rPr lang="de-DE" sz="2000" dirty="0" smtClean="0"/>
              <a:t>ss, bei </a:t>
            </a:r>
            <a:r>
              <a:rPr lang="de-DE" sz="2000" dirty="0"/>
              <a:t>dem sich </a:t>
            </a:r>
            <a:r>
              <a:rPr lang="de-DE" sz="2000" b="1" dirty="0" smtClean="0"/>
              <a:t>steigende Preise </a:t>
            </a:r>
            <a:r>
              <a:rPr lang="de-DE" sz="2000" b="1" dirty="0"/>
              <a:t>und </a:t>
            </a:r>
            <a:r>
              <a:rPr lang="de-DE" sz="2000" b="1" dirty="0" smtClean="0"/>
              <a:t>wachsende Verschuldung gegenseitig befördern</a:t>
            </a:r>
            <a:r>
              <a:rPr lang="de-DE" sz="2000" dirty="0"/>
              <a:t>. </a:t>
            </a:r>
            <a:r>
              <a:rPr lang="de-DE" sz="2000" dirty="0" smtClean="0"/>
              <a:t>So kann </a:t>
            </a:r>
            <a:r>
              <a:rPr lang="de-DE" sz="2000" dirty="0"/>
              <a:t>die </a:t>
            </a:r>
            <a:r>
              <a:rPr lang="de-DE" sz="2000" b="1" dirty="0" smtClean="0"/>
              <a:t>Erwartung steigender </a:t>
            </a:r>
            <a:r>
              <a:rPr lang="de-DE" sz="2000" b="1" dirty="0"/>
              <a:t>Preise </a:t>
            </a:r>
            <a:r>
              <a:rPr lang="de-DE" sz="2000" dirty="0" smtClean="0"/>
              <a:t>die </a:t>
            </a:r>
            <a:r>
              <a:rPr lang="de-DE" sz="2000" b="1" dirty="0" smtClean="0"/>
              <a:t>Bereitschaft </a:t>
            </a:r>
            <a:r>
              <a:rPr lang="de-DE" sz="2000" b="1" dirty="0"/>
              <a:t>zur Verschuldung erhöhen</a:t>
            </a:r>
            <a:r>
              <a:rPr lang="de-DE" sz="2000" dirty="0"/>
              <a:t>. Zu </a:t>
            </a:r>
            <a:r>
              <a:rPr lang="de-DE" sz="2000" b="1" dirty="0" smtClean="0"/>
              <a:t>optimistische Erwartungen </a:t>
            </a:r>
            <a:r>
              <a:rPr lang="de-DE" sz="2000" dirty="0"/>
              <a:t>über die </a:t>
            </a:r>
            <a:r>
              <a:rPr lang="de-DE" sz="2000" b="1" dirty="0"/>
              <a:t>weitere </a:t>
            </a:r>
            <a:r>
              <a:rPr lang="de-DE" sz="2000" b="1" dirty="0" smtClean="0"/>
              <a:t>Preisentwicklung </a:t>
            </a:r>
            <a:r>
              <a:rPr lang="de-DE" sz="2000" dirty="0" smtClean="0"/>
              <a:t>haben </a:t>
            </a:r>
            <a:r>
              <a:rPr lang="de-DE" sz="2000" dirty="0"/>
              <a:t>bei den </a:t>
            </a:r>
            <a:r>
              <a:rPr lang="de-DE" sz="2000" b="1" dirty="0"/>
              <a:t>Übertreibungen am </a:t>
            </a:r>
            <a:r>
              <a:rPr lang="de-DE" sz="2000" b="1" dirty="0" smtClean="0"/>
              <a:t>amerikanischen Immobilienmarkt </a:t>
            </a:r>
            <a:r>
              <a:rPr lang="de-DE" sz="2000" b="1" dirty="0"/>
              <a:t>eine erhebliche Ro</a:t>
            </a:r>
            <a:r>
              <a:rPr lang="de-DE" sz="2000" dirty="0"/>
              <a:t>lle gespielt</a:t>
            </a:r>
            <a:r>
              <a:rPr lang="de-DE" sz="2000" dirty="0" smtClean="0"/>
              <a:t>. Offenbar </a:t>
            </a:r>
            <a:r>
              <a:rPr lang="de-DE" sz="2000" dirty="0"/>
              <a:t>tendieren Immobilienkäufer dazu, </a:t>
            </a:r>
            <a:r>
              <a:rPr lang="de-DE" sz="2000" dirty="0" smtClean="0"/>
              <a:t>die </a:t>
            </a:r>
            <a:r>
              <a:rPr lang="de-DE" sz="2000" b="1" dirty="0" smtClean="0"/>
              <a:t>Preisentwicklung </a:t>
            </a:r>
            <a:r>
              <a:rPr lang="de-DE" sz="2000" b="1" dirty="0"/>
              <a:t>der letzten Jahre </a:t>
            </a:r>
            <a:r>
              <a:rPr lang="de-DE" sz="2000" b="1" dirty="0" smtClean="0"/>
              <a:t>fortzuschreiben</a:t>
            </a:r>
            <a:r>
              <a:rPr lang="de-DE" sz="2000" dirty="0" smtClean="0"/>
              <a:t> und </a:t>
            </a:r>
            <a:r>
              <a:rPr lang="de-DE" sz="2000" dirty="0"/>
              <a:t>damit einen </a:t>
            </a:r>
            <a:r>
              <a:rPr lang="de-DE" sz="2000" dirty="0" smtClean="0"/>
              <a:t>n.</a:t>
            </a:r>
            <a:r>
              <a:rPr lang="de-DE" sz="2000" b="1" dirty="0"/>
              <a:t> Aufwärtstrend durch ihre Kaufentscheidungen zu </a:t>
            </a:r>
            <a:r>
              <a:rPr lang="de-DE" sz="2000" b="1" dirty="0" smtClean="0"/>
              <a:t>verstärken.</a:t>
            </a:r>
            <a:r>
              <a:rPr lang="de-DE" sz="2000" dirty="0" smtClean="0"/>
              <a:t> </a:t>
            </a:r>
            <a:r>
              <a:rPr lang="de-DE" sz="2000" dirty="0"/>
              <a:t>Dies kann eine </a:t>
            </a:r>
            <a:r>
              <a:rPr lang="de-DE" sz="2000" b="1" dirty="0" smtClean="0"/>
              <a:t>selbstverstärkende Dynamik </a:t>
            </a:r>
            <a:r>
              <a:rPr lang="de-DE" sz="2000" b="1" dirty="0"/>
              <a:t>auslösen</a:t>
            </a:r>
            <a:r>
              <a:rPr lang="de-DE" sz="2000" dirty="0"/>
              <a:t> und wirkt </a:t>
            </a:r>
            <a:r>
              <a:rPr lang="de-DE" sz="2000" dirty="0" smtClean="0"/>
              <a:t>daher potenziell </a:t>
            </a:r>
            <a:r>
              <a:rPr lang="de-DE" sz="2000" dirty="0"/>
              <a:t>destabilisierend. Eine </a:t>
            </a:r>
            <a:r>
              <a:rPr lang="de-DE" sz="2000" b="1" dirty="0"/>
              <a:t>hohe </a:t>
            </a:r>
            <a:r>
              <a:rPr lang="de-DE" sz="2000" b="1" dirty="0" smtClean="0"/>
              <a:t>Verschuldung der </a:t>
            </a:r>
            <a:r>
              <a:rPr lang="de-DE" sz="2000" b="1" dirty="0"/>
              <a:t>Hau</a:t>
            </a:r>
            <a:r>
              <a:rPr lang="de-DE" sz="2000" dirty="0"/>
              <a:t>shalte führt im Falle von </a:t>
            </a:r>
            <a:r>
              <a:rPr lang="de-DE" sz="2000" b="1" dirty="0" smtClean="0"/>
              <a:t>Preiskorrekturen am </a:t>
            </a:r>
            <a:r>
              <a:rPr lang="de-DE" sz="2000" b="1" dirty="0"/>
              <a:t>Immobilienmarkt </a:t>
            </a:r>
            <a:r>
              <a:rPr lang="de-DE" sz="2000" dirty="0"/>
              <a:t>erfahrungsgemäß zu </a:t>
            </a:r>
            <a:r>
              <a:rPr lang="de-DE" sz="2000" dirty="0" smtClean="0"/>
              <a:t>höheren </a:t>
            </a:r>
            <a:r>
              <a:rPr lang="de-DE" sz="2000" b="1" dirty="0" smtClean="0"/>
              <a:t>Abschreibungen </a:t>
            </a:r>
            <a:r>
              <a:rPr lang="de-DE" sz="2000" b="1" dirty="0"/>
              <a:t>im Kreditgeschäft </a:t>
            </a:r>
            <a:r>
              <a:rPr lang="de-DE" sz="2000" dirty="0"/>
              <a:t>der Banken </a:t>
            </a:r>
            <a:r>
              <a:rPr lang="de-DE" sz="2000" dirty="0" smtClean="0"/>
              <a:t>und mündet </a:t>
            </a:r>
            <a:r>
              <a:rPr lang="de-DE" sz="2000" dirty="0"/>
              <a:t>oftmals in eine </a:t>
            </a:r>
            <a:r>
              <a:rPr lang="de-DE" sz="2000" b="1" dirty="0"/>
              <a:t>hartnäckige </a:t>
            </a:r>
            <a:r>
              <a:rPr lang="de-DE" sz="2000" b="1" dirty="0" smtClean="0"/>
              <a:t>wirtschaftliche Schwächephase</a:t>
            </a:r>
            <a:r>
              <a:rPr lang="de-DE" sz="2000" dirty="0" smtClean="0"/>
              <a:t>.“                                                   Deutsche Bundesbank, Finanzmarktstabilitätsbericht 2012, November 2012, S. 56 f</a:t>
            </a: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41</a:t>
            </a:fld>
            <a:endParaRPr lang="de-DE"/>
          </a:p>
        </p:txBody>
      </p:sp>
    </p:spTree>
    <p:extLst>
      <p:ext uri="{BB962C8B-B14F-4D97-AF65-F5344CB8AC3E}">
        <p14:creationId xmlns="" xmlns:p14="http://schemas.microsoft.com/office/powerpoint/2010/main" val="34747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5"/>
            <a:ext cx="8594725" cy="4896073"/>
          </a:xfrm>
        </p:spPr>
        <p:txBody>
          <a:bodyPr/>
          <a:lstStyle/>
          <a:p>
            <a:pPr algn="ctr">
              <a:buNone/>
            </a:pPr>
            <a:endParaRPr lang="de-DE" dirty="0" smtClean="0"/>
          </a:p>
          <a:p>
            <a:pPr>
              <a:buNone/>
            </a:pPr>
            <a:r>
              <a:rPr lang="de-DE" dirty="0" smtClean="0"/>
              <a:t>„</a:t>
            </a:r>
            <a:r>
              <a:rPr lang="de-DE" sz="2400" dirty="0"/>
              <a:t>Aus Sicht der </a:t>
            </a:r>
            <a:r>
              <a:rPr lang="de-DE" sz="2400" b="1" dirty="0"/>
              <a:t>Finanzstabilität</a:t>
            </a:r>
            <a:r>
              <a:rPr lang="de-DE" sz="2400" dirty="0"/>
              <a:t> gibt der </a:t>
            </a:r>
            <a:r>
              <a:rPr lang="de-DE" sz="2400" b="1" dirty="0"/>
              <a:t>Gleichlauf</a:t>
            </a:r>
            <a:r>
              <a:rPr lang="de-DE" sz="2400" dirty="0"/>
              <a:t>, der gerade in Stressphasen besonders ausgeprägt auftritt, Anlass zur Sorge. Zwar können Investoren mit entsprechend diversifizierten Portfolios über Wertzuwächse ihrer Anlagen in sicheren Häfen die Verluste in anderen Anlageklassen teilweise kompensieren. </a:t>
            </a:r>
            <a:r>
              <a:rPr lang="de-DE" sz="2400" b="1" dirty="0"/>
              <a:t>Endogene Prozesse </a:t>
            </a:r>
            <a:r>
              <a:rPr lang="de-DE" sz="2400" dirty="0"/>
              <a:t>wie ein ausgeprägtes </a:t>
            </a:r>
            <a:r>
              <a:rPr lang="de-DE" sz="2400" b="1" dirty="0"/>
              <a:t>„Herdenverhalten“ </a:t>
            </a:r>
            <a:r>
              <a:rPr lang="de-DE" sz="2400" dirty="0"/>
              <a:t>führen jedoch insgesamt dazu, dass das Finanzsystem exogene Schocks eher verstärkt anstatt sie zu dämpfen.“</a:t>
            </a:r>
          </a:p>
          <a:p>
            <a:pPr algn="ctr">
              <a:buNone/>
            </a:pPr>
            <a:r>
              <a:rPr lang="de-DE" sz="2400" dirty="0"/>
              <a:t>Deutsche Bundesbank, </a:t>
            </a:r>
            <a:r>
              <a:rPr lang="de-DE" sz="2400" dirty="0" smtClean="0"/>
              <a:t>                                        Finanzmarktstabilitätsbericht  2011, November 2011, </a:t>
            </a:r>
            <a:r>
              <a:rPr lang="de-DE" sz="2400" dirty="0"/>
              <a:t>S.  34. </a:t>
            </a:r>
          </a:p>
          <a:p>
            <a:pP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42</a:t>
            </a:fld>
            <a:endParaRPr lang="de-DE"/>
          </a:p>
        </p:txBody>
      </p:sp>
    </p:spTree>
    <p:extLst>
      <p:ext uri="{BB962C8B-B14F-4D97-AF65-F5344CB8AC3E}">
        <p14:creationId xmlns="" xmlns:p14="http://schemas.microsoft.com/office/powerpoint/2010/main" val="1473114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5726" y="1196759"/>
            <a:ext cx="8594725" cy="4837323"/>
          </a:xfrm>
        </p:spPr>
        <p:txBody>
          <a:bodyPr/>
          <a:lstStyle/>
          <a:p>
            <a:pPr>
              <a:buNone/>
            </a:pPr>
            <a:endParaRPr lang="de-DE" dirty="0" smtClean="0"/>
          </a:p>
          <a:p>
            <a:pPr>
              <a:buNone/>
            </a:pPr>
            <a:r>
              <a:rPr lang="de-DE" sz="2400" dirty="0" smtClean="0"/>
              <a:t>Ähnliches findet sich bei der </a:t>
            </a:r>
            <a:r>
              <a:rPr lang="de-DE" sz="2400" b="1" dirty="0" smtClean="0"/>
              <a:t>EZB</a:t>
            </a:r>
            <a:r>
              <a:rPr lang="de-DE" sz="2400" dirty="0" smtClean="0"/>
              <a:t>:</a:t>
            </a:r>
          </a:p>
          <a:p>
            <a:pPr>
              <a:buNone/>
            </a:pPr>
            <a:r>
              <a:rPr lang="de-DE" dirty="0" smtClean="0"/>
              <a:t>„</a:t>
            </a:r>
            <a:r>
              <a:rPr lang="de-DE" sz="2400" dirty="0" smtClean="0"/>
              <a:t>Im Hinblick auf das </a:t>
            </a:r>
            <a:r>
              <a:rPr lang="de-DE" sz="2400" b="1" dirty="0" smtClean="0"/>
              <a:t>Herdenverhalten</a:t>
            </a:r>
            <a:r>
              <a:rPr lang="de-DE" sz="2400" dirty="0" smtClean="0"/>
              <a:t> – wenn sich Investoren also von den Entscheidungen anderer Marktteilnehmer leiten lassen – gilt: Je deutlicher Märkte einem gegebenen Trend folgen, desto wahrscheinlicher ist es, dass die Investoren zu einer </a:t>
            </a:r>
            <a:r>
              <a:rPr lang="de-DE" sz="2400" b="1" dirty="0" smtClean="0"/>
              <a:t>Blasenbildung</a:t>
            </a:r>
            <a:r>
              <a:rPr lang="de-DE" sz="2400" dirty="0" smtClean="0"/>
              <a:t> beitragen.“</a:t>
            </a:r>
          </a:p>
          <a:p>
            <a:pPr>
              <a:buNone/>
            </a:pPr>
            <a:r>
              <a:rPr lang="de-DE" sz="2400" dirty="0" smtClean="0"/>
              <a:t> EZB, Vermögensblasen und Geldpolitik, in: Monatsbericht November 2010, S. 78  </a:t>
            </a:r>
          </a:p>
          <a:p>
            <a:pPr>
              <a:buNone/>
            </a:pPr>
            <a:endParaRPr lang="de-DE" sz="2400" dirty="0"/>
          </a:p>
        </p:txBody>
      </p:sp>
      <p:sp>
        <p:nvSpPr>
          <p:cNvPr id="4" name="Fußzeilenplatzhalter 3"/>
          <p:cNvSpPr>
            <a:spLocks noGrp="1"/>
          </p:cNvSpPr>
          <p:nvPr>
            <p:ph type="ftr" sz="quarter" idx="10"/>
          </p:nvPr>
        </p:nvSpPr>
        <p:spPr/>
        <p:txBody>
          <a:bodyPr/>
          <a:lstStyle/>
          <a:p>
            <a:pPr>
              <a:defRPr/>
            </a:pPr>
            <a:r>
              <a:rPr lang="de-DE" dirty="0" smtClean="0">
                <a:solidFill>
                  <a:srgbClr val="000000"/>
                </a:solidFill>
              </a:rPr>
              <a:t>Georg-Simon-Ohm-Hochschule Nürnberg</a:t>
            </a:r>
          </a:p>
          <a:p>
            <a:pPr>
              <a:defRPr/>
            </a:pPr>
            <a:r>
              <a:rPr lang="de-DE" dirty="0" smtClean="0">
                <a:solidFill>
                  <a:srgbClr val="000000"/>
                </a:solidFill>
              </a:rPr>
              <a:t>www.ohm-hochschule.de</a:t>
            </a:r>
            <a:endParaRPr lang="de-DE" dirty="0">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43</a:t>
            </a:fld>
            <a:endParaRPr lang="de-DE">
              <a:solidFill>
                <a:srgbClr val="000000"/>
              </a:solidFill>
            </a:endParaRPr>
          </a:p>
        </p:txBody>
      </p:sp>
    </p:spTree>
    <p:extLst>
      <p:ext uri="{BB962C8B-B14F-4D97-AF65-F5344CB8AC3E}">
        <p14:creationId xmlns="" xmlns:p14="http://schemas.microsoft.com/office/powerpoint/2010/main" val="258170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594725" cy="4968081"/>
          </a:xfrm>
        </p:spPr>
        <p:txBody>
          <a:bodyPr/>
          <a:lstStyle/>
          <a:p>
            <a:pPr>
              <a:buNone/>
            </a:pPr>
            <a:r>
              <a:rPr lang="de-DE" dirty="0" smtClean="0"/>
              <a:t>„</a:t>
            </a:r>
            <a:r>
              <a:rPr lang="de-DE" sz="2400" dirty="0" smtClean="0"/>
              <a:t>Die </a:t>
            </a:r>
            <a:r>
              <a:rPr lang="de-DE" sz="2400" b="1" dirty="0" smtClean="0"/>
              <a:t>Makromodelle</a:t>
            </a:r>
            <a:r>
              <a:rPr lang="de-DE" sz="2400" dirty="0" smtClean="0"/>
              <a:t> haben bei der </a:t>
            </a:r>
            <a:r>
              <a:rPr lang="de-DE" sz="2400" b="1" dirty="0" smtClean="0"/>
              <a:t>Vorhersage der Krise versagt</a:t>
            </a:r>
            <a:r>
              <a:rPr lang="de-DE" sz="2400" dirty="0" smtClean="0"/>
              <a:t>. Als Praktiker fanden wir kaum Hilfe aus der Wissenschaft und ihren Modellen. Wir fühlten uns im Stich gelassen von der gängigen Theorie. In Ermangelung an Leitlinien aus der Wissenschaft mussten wir auf unsere Erfahrungen vertrauen.</a:t>
            </a:r>
          </a:p>
          <a:p>
            <a:pPr algn="ctr">
              <a:buNone/>
            </a:pPr>
            <a:r>
              <a:rPr lang="de-DE" sz="2400" b="1" dirty="0" smtClean="0"/>
              <a:t>Jean-Claude Trichet</a:t>
            </a:r>
            <a:r>
              <a:rPr lang="de-DE" sz="2400" dirty="0" smtClean="0"/>
              <a:t>,                                                               damaliger </a:t>
            </a:r>
            <a:r>
              <a:rPr lang="de-DE" sz="2400" b="1" dirty="0" smtClean="0"/>
              <a:t>Präsident der Europäischen Zentralbank </a:t>
            </a:r>
          </a:p>
          <a:p>
            <a:pPr>
              <a:buNone/>
            </a:pPr>
            <a:r>
              <a:rPr lang="de-DE" sz="2400" dirty="0" smtClean="0"/>
              <a:t>(in einer Rede vom 19.11.2010, zitiert nach Financial Times Deutschland</a:t>
            </a:r>
            <a:r>
              <a:rPr lang="de-DE" sz="2400" dirty="0"/>
              <a:t>, Praktiker verzweifeln an deutschen </a:t>
            </a:r>
            <a:r>
              <a:rPr lang="de-DE" sz="2400" dirty="0" smtClean="0"/>
              <a:t>Ökonomen, vom 30.3.2012).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44</a:t>
            </a:fld>
            <a:endParaRPr lang="de-DE"/>
          </a:p>
        </p:txBody>
      </p:sp>
    </p:spTree>
    <p:extLst>
      <p:ext uri="{BB962C8B-B14F-4D97-AF65-F5344CB8AC3E}">
        <p14:creationId xmlns="" xmlns:p14="http://schemas.microsoft.com/office/powerpoint/2010/main" val="40767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endParaRPr lang="de-DE" dirty="0" smtClean="0"/>
          </a:p>
          <a:p>
            <a:pPr>
              <a:buNone/>
            </a:pPr>
            <a:endParaRPr lang="de-DE" dirty="0" smtClean="0"/>
          </a:p>
          <a:p>
            <a:pPr>
              <a:buNone/>
            </a:pPr>
            <a:endParaRPr lang="de-DE" dirty="0" smtClean="0"/>
          </a:p>
          <a:p>
            <a:pPr>
              <a:buNone/>
            </a:pPr>
            <a:endParaRPr lang="de-DE" dirty="0" smtClean="0"/>
          </a:p>
          <a:p>
            <a:pPr algn="ctr">
              <a:buNone/>
            </a:pPr>
            <a:r>
              <a:rPr lang="de-DE" sz="2400" dirty="0" smtClean="0"/>
              <a:t>(Brutto-) Staatsschuldenstand und Krise</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45</a:t>
            </a:fld>
            <a:endParaRPr lang="de-D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smtClean="0"/>
          </a:p>
          <a:p>
            <a:pPr>
              <a:buNone/>
            </a:pPr>
            <a:endParaRPr lang="de-DE" dirty="0" smtClean="0"/>
          </a:p>
          <a:p>
            <a:pPr>
              <a:buNone/>
            </a:pPr>
            <a:r>
              <a:rPr lang="de-DE" dirty="0" smtClean="0"/>
              <a:t>Quelle: Thomas Fricke, Wie viel Bank braucht der Mensch?, Frankfurt 2013, S. 73</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46</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67744" y="1628800"/>
            <a:ext cx="4732933" cy="36257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3983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052736"/>
            <a:ext cx="8594725" cy="5184576"/>
          </a:xfrm>
        </p:spPr>
        <p:txBody>
          <a:bodyPr/>
          <a:lstStyle/>
          <a:p>
            <a:pPr>
              <a:buNone/>
            </a:pP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a:buNone/>
            </a:pPr>
            <a:endParaRPr lang="de-DE" dirty="0" smtClean="0"/>
          </a:p>
          <a:p>
            <a:pPr>
              <a:buNone/>
            </a:pPr>
            <a:endParaRPr lang="de-DE" dirty="0" smtClean="0"/>
          </a:p>
          <a:p>
            <a:pPr>
              <a:buNone/>
            </a:pPr>
            <a:r>
              <a:rPr lang="de-DE" dirty="0" err="1" smtClean="0"/>
              <a:t>Wiegard</a:t>
            </a:r>
            <a:r>
              <a:rPr lang="de-DE" dirty="0"/>
              <a:t>, W., Eurorettung – endlich geschafft?, Vortrag bei der Politischen </a:t>
            </a:r>
            <a:r>
              <a:rPr lang="de-DE" dirty="0" smtClean="0"/>
              <a:t>Akademie </a:t>
            </a:r>
            <a:r>
              <a:rPr lang="de-DE" dirty="0"/>
              <a:t>Tutzing am 30.6.2013 </a:t>
            </a:r>
          </a:p>
          <a:p>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47</a:t>
            </a:fld>
            <a:endParaRPr lang="de-DE"/>
          </a:p>
        </p:txBody>
      </p:sp>
      <p:pic>
        <p:nvPicPr>
          <p:cNvPr id="2253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59632" y="1268760"/>
            <a:ext cx="6497138" cy="427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67066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buNone/>
            </a:pPr>
            <a:r>
              <a:rPr lang="de-DE" dirty="0"/>
              <a:t> </a:t>
            </a:r>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r>
              <a:rPr lang="de-DE" dirty="0"/>
              <a:t>Quelle: </a:t>
            </a:r>
            <a:r>
              <a:rPr lang="de-DE" dirty="0" smtClean="0"/>
              <a:t>Axt, H.-J., Solidarität</a:t>
            </a:r>
            <a:r>
              <a:rPr lang="de-DE" dirty="0"/>
              <a:t>: Retten wir den Süden - wenn ja, warum und zu welchem Preis?, Vortrag bei der Politischen Akademie Tutzing am 29.6.2013.  </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48</a:t>
            </a:fld>
            <a:endParaRPr lang="de-DE"/>
          </a:p>
        </p:txBody>
      </p:sp>
      <p:pic>
        <p:nvPicPr>
          <p:cNvPr id="2150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11310" y="2060848"/>
            <a:ext cx="6759101" cy="2766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3749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967746"/>
          </a:xfrm>
        </p:spPr>
        <p:txBody>
          <a:bodyPr/>
          <a:lstStyle/>
          <a:p>
            <a:pPr algn="ctr"/>
            <a:r>
              <a:rPr lang="de-DE" dirty="0" smtClean="0"/>
              <a:t>4. </a:t>
            </a:r>
            <a:r>
              <a:rPr lang="de-DE" dirty="0"/>
              <a:t>Zur Frage der Zweckmäßig- bzw. Notwendigkeit  (der Zusage von unbegrenzten) Käufe von Staatsanleihen durch das Eurosystem (EZB) </a:t>
            </a:r>
            <a:br>
              <a:rPr lang="de-DE" dirty="0"/>
            </a:b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49</a:t>
            </a:fld>
            <a:endParaRPr lang="de-DE"/>
          </a:p>
        </p:txBody>
      </p:sp>
    </p:spTree>
    <p:extLst>
      <p:ext uri="{BB962C8B-B14F-4D97-AF65-F5344CB8AC3E}">
        <p14:creationId xmlns="" xmlns:p14="http://schemas.microsoft.com/office/powerpoint/2010/main" val="63046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607706"/>
          </a:xfrm>
        </p:spPr>
        <p:txBody>
          <a:bodyPr/>
          <a:lstStyle/>
          <a:p>
            <a:pPr algn="ctr"/>
            <a:r>
              <a:rPr lang="de-DE" dirty="0" smtClean="0"/>
              <a:t/>
            </a:r>
            <a:br>
              <a:rPr lang="de-DE" dirty="0" smtClean="0"/>
            </a:br>
            <a:r>
              <a:rPr lang="de-DE" dirty="0" smtClean="0"/>
              <a:t>1. Wie funktioniert Wirtschaft ? -                                                      Einige grundlegend Überlegungen vor dem Hintergrund der Erkenntnisse der </a:t>
            </a:r>
            <a:r>
              <a:rPr lang="de-DE" dirty="0" err="1" smtClean="0"/>
              <a:t>Behavioral</a:t>
            </a:r>
            <a:r>
              <a:rPr lang="de-DE" dirty="0" smtClean="0"/>
              <a:t> Economics</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5</a:t>
            </a:fld>
            <a:endParaRPr lang="de-DE"/>
          </a:p>
        </p:txBody>
      </p:sp>
    </p:spTree>
    <p:extLst>
      <p:ext uri="{BB962C8B-B14F-4D97-AF65-F5344CB8AC3E}">
        <p14:creationId xmlns="" xmlns:p14="http://schemas.microsoft.com/office/powerpoint/2010/main" val="242044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052736"/>
            <a:ext cx="8594725" cy="5040095"/>
          </a:xfrm>
        </p:spPr>
        <p:txBody>
          <a:bodyPr/>
          <a:lstStyle/>
          <a:p>
            <a:pPr>
              <a:buNone/>
            </a:pPr>
            <a:r>
              <a:rPr lang="de-DE" sz="2400" dirty="0" smtClean="0"/>
              <a:t>Bei der mündlichen Verhandlung des Bundesverfassungsgerichts am 10.6.2013 zur Frage der Rechtmäßigkeit des Staatsanleihen-Ankaufsprogramms der EZB, </a:t>
            </a:r>
          </a:p>
          <a:p>
            <a:pPr>
              <a:buNone/>
            </a:pPr>
            <a:r>
              <a:rPr lang="de-DE" sz="2400" dirty="0" smtClean="0"/>
              <a:t>argumentierte die </a:t>
            </a:r>
            <a:r>
              <a:rPr lang="de-DE" sz="2400" b="1" dirty="0" smtClean="0"/>
              <a:t>Seite der Kläger </a:t>
            </a:r>
            <a:r>
              <a:rPr lang="de-DE" sz="2400" dirty="0" smtClean="0"/>
              <a:t>damit, dass die EZB ihr rechtliches Mandat überschritten hätte.  </a:t>
            </a:r>
          </a:p>
          <a:p>
            <a:pPr>
              <a:buNone/>
            </a:pPr>
            <a:r>
              <a:rPr lang="de-DE" sz="2400" dirty="0" smtClean="0"/>
              <a:t>Der </a:t>
            </a:r>
            <a:r>
              <a:rPr lang="de-DE" sz="2400" b="1" dirty="0" smtClean="0"/>
              <a:t>Vertreter der EZB</a:t>
            </a:r>
            <a:r>
              <a:rPr lang="de-DE" sz="2400" dirty="0" smtClean="0"/>
              <a:t>, Jörg Asmussen, hingegen argumentierte auf der Grundlage der Erkenntnisse der </a:t>
            </a:r>
            <a:r>
              <a:rPr lang="de-DE" sz="2400" dirty="0" err="1" smtClean="0"/>
              <a:t>Behavioral</a:t>
            </a:r>
            <a:r>
              <a:rPr lang="de-DE" sz="2400" dirty="0" smtClean="0"/>
              <a:t> Economics. Danach sei – aus </a:t>
            </a:r>
            <a:r>
              <a:rPr lang="de-DE" sz="2400" b="1" dirty="0" smtClean="0"/>
              <a:t>ökonomischer/ wirtschaftspolitischer Sicht</a:t>
            </a:r>
            <a:r>
              <a:rPr lang="de-DE" sz="2400" dirty="0" smtClean="0"/>
              <a:t> der EZB gar nichts anderes übrig geblieben, als am Markt zu intervenieren.   </a:t>
            </a:r>
          </a:p>
          <a:p>
            <a:pPr>
              <a:buNone/>
            </a:pP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50</a:t>
            </a:fld>
            <a:endParaRPr lang="de-D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r>
              <a:rPr lang="de-DE" dirty="0" smtClean="0"/>
              <a:t>Quelle: Deutsche Bundesbank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51</a:t>
            </a:fld>
            <a:endParaRPr lang="de-DE"/>
          </a:p>
        </p:txBody>
      </p:sp>
      <p:pic>
        <p:nvPicPr>
          <p:cNvPr id="1945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693863" y="1789113"/>
            <a:ext cx="5754687" cy="328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917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5"/>
            <a:ext cx="8594725" cy="4896073"/>
          </a:xfrm>
        </p:spPr>
        <p:txBody>
          <a:bodyPr/>
          <a:lstStyle/>
          <a:p>
            <a:pPr>
              <a:buNone/>
            </a:pPr>
            <a:endParaRPr lang="de-DE" dirty="0" smtClean="0"/>
          </a:p>
          <a:p>
            <a:pPr>
              <a:buNone/>
            </a:pPr>
            <a:r>
              <a:rPr lang="de-DE" dirty="0" smtClean="0"/>
              <a:t>„</a:t>
            </a:r>
            <a:r>
              <a:rPr lang="de-DE" sz="2400" dirty="0" smtClean="0"/>
              <a:t>Ich </a:t>
            </a:r>
            <a:r>
              <a:rPr lang="de-DE" sz="2400" dirty="0"/>
              <a:t>habe den Druck von Märkten immer sehr begrüßt. Doch ich muss eingestehen, dass der </a:t>
            </a:r>
            <a:r>
              <a:rPr lang="de-DE" sz="2400" b="1" dirty="0"/>
              <a:t>Druck der Märkte </a:t>
            </a:r>
            <a:r>
              <a:rPr lang="de-DE" sz="2400" dirty="0"/>
              <a:t>in den ersten </a:t>
            </a:r>
            <a:r>
              <a:rPr lang="de-DE" sz="2400" b="1" dirty="0"/>
              <a:t>zehn Jahr</a:t>
            </a:r>
            <a:r>
              <a:rPr lang="de-DE" sz="2400" dirty="0"/>
              <a:t>en des Euro </a:t>
            </a:r>
            <a:r>
              <a:rPr lang="de-DE" sz="2400" b="1" dirty="0"/>
              <a:t>total versagt </a:t>
            </a:r>
            <a:r>
              <a:rPr lang="de-DE" sz="2400" dirty="0"/>
              <a:t>hat. In der </a:t>
            </a:r>
            <a:r>
              <a:rPr lang="de-DE" sz="2400" b="1" dirty="0"/>
              <a:t>Zeit vor der Krise </a:t>
            </a:r>
            <a:r>
              <a:rPr lang="de-DE" sz="2400" dirty="0"/>
              <a:t>gab es </a:t>
            </a:r>
            <a:r>
              <a:rPr lang="de-DE" sz="2400" b="1" dirty="0"/>
              <a:t>überhaupt keinen Druck</a:t>
            </a:r>
            <a:r>
              <a:rPr lang="de-DE" sz="2400" dirty="0"/>
              <a:t>, und als die Krise ausbrach, war der </a:t>
            </a:r>
            <a:r>
              <a:rPr lang="de-DE" sz="2400" b="1" dirty="0"/>
              <a:t>Druck völlig übertrieben</a:t>
            </a:r>
            <a:r>
              <a:rPr lang="de-DE" sz="2400" dirty="0"/>
              <a:t>. Die </a:t>
            </a:r>
            <a:r>
              <a:rPr lang="de-DE" sz="2400" b="1" dirty="0"/>
              <a:t>Märkte</a:t>
            </a:r>
            <a:r>
              <a:rPr lang="de-DE" sz="2400" dirty="0"/>
              <a:t> haben sich </a:t>
            </a:r>
            <a:r>
              <a:rPr lang="de-DE" sz="2400" b="1" dirty="0"/>
              <a:t>gegenseitig Angst eingejagt</a:t>
            </a:r>
            <a:r>
              <a:rPr lang="de-DE" sz="2400" dirty="0"/>
              <a:t>, die Marktakteure haben sich wie eine </a:t>
            </a:r>
            <a:r>
              <a:rPr lang="de-DE" sz="2400" b="1" dirty="0"/>
              <a:t>Schafsherde</a:t>
            </a:r>
            <a:r>
              <a:rPr lang="de-DE" sz="2400" dirty="0"/>
              <a:t> verhalten</a:t>
            </a:r>
            <a:r>
              <a:rPr lang="de-DE" sz="2400" dirty="0" smtClean="0"/>
              <a:t>.“</a:t>
            </a:r>
            <a:endParaRPr lang="de-DE" sz="2400" dirty="0"/>
          </a:p>
          <a:p>
            <a:pPr>
              <a:buNone/>
            </a:pPr>
            <a:r>
              <a:rPr lang="de-DE" sz="2400" dirty="0"/>
              <a:t>Christian Noyer, Präsident der Französischen Zentralbank, Financial Times Deutschland (Gespräch), 26. Juli 2011, S. 17</a:t>
            </a:r>
          </a:p>
          <a:p>
            <a:endParaRPr lang="de-DE" dirty="0"/>
          </a:p>
          <a:p>
            <a:r>
              <a:rPr lang="de-DE" dirty="0"/>
              <a:t> </a:t>
            </a:r>
          </a:p>
          <a:p>
            <a:endParaRPr lang="de-DE" dirty="0"/>
          </a:p>
          <a:p>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52</a:t>
            </a:fld>
            <a:endParaRPr lang="de-DE"/>
          </a:p>
        </p:txBody>
      </p:sp>
    </p:spTree>
    <p:extLst>
      <p:ext uri="{BB962C8B-B14F-4D97-AF65-F5344CB8AC3E}">
        <p14:creationId xmlns="" xmlns:p14="http://schemas.microsoft.com/office/powerpoint/2010/main" val="3614891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sz="2400" dirty="0" smtClean="0"/>
          </a:p>
          <a:p>
            <a:pPr>
              <a:buNone/>
            </a:pPr>
            <a:r>
              <a:rPr lang="de-DE" sz="2400" dirty="0" smtClean="0"/>
              <a:t>„</a:t>
            </a:r>
            <a:r>
              <a:rPr lang="de-DE" sz="2400" dirty="0"/>
              <a:t>Ab Mai 2010 wurden Staatsanleihemärkte ebenfalls beeinträchtigt, da es zu einer plötzlichen und teilweise </a:t>
            </a:r>
            <a:r>
              <a:rPr lang="de-DE" sz="2400" b="1" dirty="0"/>
              <a:t>übermäßigen Neubewertung </a:t>
            </a:r>
            <a:r>
              <a:rPr lang="de-DE" sz="2400" dirty="0"/>
              <a:t>der Risiken kam.“ (EZB, </a:t>
            </a:r>
            <a:r>
              <a:rPr lang="de-DE" sz="2400" dirty="0" err="1" smtClean="0"/>
              <a:t>Montasbericht</a:t>
            </a:r>
            <a:r>
              <a:rPr lang="de-DE" sz="2400" dirty="0" smtClean="0"/>
              <a:t>  August 2012</a:t>
            </a:r>
            <a:r>
              <a:rPr lang="de-DE" sz="2400" dirty="0"/>
              <a:t>, S. 75). </a:t>
            </a:r>
            <a:endParaRPr lang="de-DE" sz="2400" dirty="0" smtClean="0"/>
          </a:p>
          <a:p>
            <a:pPr>
              <a:buNone/>
            </a:pPr>
            <a:r>
              <a:rPr lang="de-DE" sz="2400" dirty="0" smtClean="0"/>
              <a:t>Während die </a:t>
            </a:r>
            <a:r>
              <a:rPr lang="de-DE" sz="2400" dirty="0"/>
              <a:t>Märkte bis 2010 die Risiken kaum beachteten, kam es danach zu einer „übermäßigen“ Neubewertungen (man könnte hier auch von „panisch“ sprechen). Die EZB spricht hier auch von Ansteckungseffekten </a:t>
            </a:r>
            <a:r>
              <a:rPr lang="de-DE" sz="2400" dirty="0" smtClean="0"/>
              <a:t>(S</a:t>
            </a:r>
            <a:r>
              <a:rPr lang="de-DE" sz="2400" dirty="0"/>
              <a:t>. 76).</a:t>
            </a:r>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53</a:t>
            </a:fld>
            <a:endParaRPr lang="de-DE">
              <a:solidFill>
                <a:srgbClr val="000000"/>
              </a:solidFill>
            </a:endParaRPr>
          </a:p>
        </p:txBody>
      </p:sp>
    </p:spTree>
    <p:extLst>
      <p:ext uri="{BB962C8B-B14F-4D97-AF65-F5344CB8AC3E}">
        <p14:creationId xmlns="" xmlns:p14="http://schemas.microsoft.com/office/powerpoint/2010/main" val="111428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buNone/>
            </a:pPr>
            <a:endParaRPr lang="de-DE" dirty="0"/>
          </a:p>
          <a:p>
            <a:pPr algn="ctr">
              <a:buNone/>
            </a:pPr>
            <a:r>
              <a:rPr lang="de-DE" sz="2400" dirty="0" smtClean="0"/>
              <a:t>Was </a:t>
            </a:r>
            <a:r>
              <a:rPr lang="de-DE" sz="2400" dirty="0"/>
              <a:t>sagt die </a:t>
            </a:r>
            <a:r>
              <a:rPr lang="de-DE" sz="2400" b="1" dirty="0"/>
              <a:t>EZB</a:t>
            </a:r>
            <a:r>
              <a:rPr lang="de-DE" sz="2400" dirty="0"/>
              <a:t> zur Rechtfertigung der Ankündigung …?</a:t>
            </a:r>
          </a:p>
          <a:p>
            <a:pPr algn="ct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54</a:t>
            </a:fld>
            <a:endParaRPr lang="de-DE"/>
          </a:p>
        </p:txBody>
      </p:sp>
    </p:spTree>
    <p:extLst>
      <p:ext uri="{BB962C8B-B14F-4D97-AF65-F5344CB8AC3E}">
        <p14:creationId xmlns="" xmlns:p14="http://schemas.microsoft.com/office/powerpoint/2010/main" val="1652572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980728"/>
            <a:ext cx="8594725" cy="5328592"/>
          </a:xfrm>
        </p:spPr>
        <p:txBody>
          <a:bodyPr/>
          <a:lstStyle/>
          <a:p>
            <a:pPr>
              <a:buNone/>
            </a:pPr>
            <a:r>
              <a:rPr lang="en-US" sz="2400" b="1" dirty="0" smtClean="0"/>
              <a:t>Mario </a:t>
            </a:r>
            <a:r>
              <a:rPr lang="en-US" sz="2400" b="1" dirty="0" err="1" smtClean="0"/>
              <a:t>Draghi</a:t>
            </a:r>
            <a:r>
              <a:rPr lang="en-US" sz="2400" dirty="0" smtClean="0"/>
              <a:t>, </a:t>
            </a:r>
            <a:r>
              <a:rPr lang="en-US" sz="2400" dirty="0" err="1" smtClean="0"/>
              <a:t>Präsident</a:t>
            </a:r>
            <a:r>
              <a:rPr lang="en-US" sz="2400" dirty="0" smtClean="0"/>
              <a:t> der EZB</a:t>
            </a:r>
          </a:p>
          <a:p>
            <a:pPr>
              <a:buNone/>
            </a:pPr>
            <a:r>
              <a:rPr lang="en-US" sz="2400" dirty="0" smtClean="0"/>
              <a:t>„</a:t>
            </a:r>
            <a:r>
              <a:rPr lang="en-US" sz="2400" dirty="0"/>
              <a:t>Some critics have argued that because of our determined policy action, the shoring up of bank capital and the consolidation of fiscal positions have been delayed. My answer is simple. Our measures </a:t>
            </a:r>
            <a:r>
              <a:rPr lang="en-US" sz="2400" b="1" dirty="0"/>
              <a:t>gave breathing space from markets driven by panic</a:t>
            </a:r>
            <a:r>
              <a:rPr lang="en-US" sz="2400" dirty="0"/>
              <a:t>, which were forcing the economy into a position where </a:t>
            </a:r>
            <a:r>
              <a:rPr lang="en-US" sz="2400" b="1" dirty="0"/>
              <a:t>inappropriately high interest rates </a:t>
            </a:r>
            <a:r>
              <a:rPr lang="en-US" sz="2400" dirty="0"/>
              <a:t>would make default </a:t>
            </a:r>
            <a:r>
              <a:rPr lang="en-US" sz="2400" b="1" dirty="0"/>
              <a:t>a self-fulfilling prophecy</a:t>
            </a:r>
            <a:r>
              <a:rPr lang="en-US" sz="2400" dirty="0"/>
              <a:t>. Adjustment would have been impossible. Instead of better </a:t>
            </a:r>
            <a:r>
              <a:rPr lang="en-US" sz="2400" dirty="0" err="1"/>
              <a:t>capitalised</a:t>
            </a:r>
            <a:r>
              <a:rPr lang="en-US" sz="2400" dirty="0"/>
              <a:t> banks and stronger fiscal positions we would have been left with financial and economic meltdown</a:t>
            </a:r>
            <a:r>
              <a:rPr lang="en-US" sz="2400" dirty="0" smtClean="0"/>
              <a:t>.”</a:t>
            </a:r>
          </a:p>
          <a:p>
            <a:pPr>
              <a:buNone/>
            </a:pPr>
            <a:r>
              <a:rPr lang="en-US" sz="2000" dirty="0" err="1"/>
              <a:t>Draghi</a:t>
            </a:r>
            <a:r>
              <a:rPr lang="en-US" sz="2000" dirty="0"/>
              <a:t>, M., Building stability and sustained prosperity in Europe, Speech given at the event entitled “The Future of Europe in the Global Economy” hosted by the City of London Corporation, London, 23 May 2013.</a:t>
            </a: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55</a:t>
            </a:fld>
            <a:endParaRPr lang="de-DE"/>
          </a:p>
        </p:txBody>
      </p:sp>
    </p:spTree>
    <p:extLst>
      <p:ext uri="{BB962C8B-B14F-4D97-AF65-F5344CB8AC3E}">
        <p14:creationId xmlns="" xmlns:p14="http://schemas.microsoft.com/office/powerpoint/2010/main" val="767599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052736"/>
            <a:ext cx="8594725" cy="5328592"/>
          </a:xfrm>
        </p:spPr>
        <p:txBody>
          <a:bodyPr/>
          <a:lstStyle/>
          <a:p>
            <a:pPr>
              <a:buNone/>
            </a:pPr>
            <a:r>
              <a:rPr lang="de-DE" sz="2200" dirty="0" smtClean="0"/>
              <a:t>„Die </a:t>
            </a:r>
            <a:r>
              <a:rPr lang="de-DE" sz="2200" dirty="0"/>
              <a:t>Unterschiede zwischen den Renditen der Staatsanleihen der Länder im Euro-Raum stiegen auf ein Maß, das in einigen Fällen </a:t>
            </a:r>
            <a:r>
              <a:rPr lang="de-DE" sz="2200" b="1" dirty="0"/>
              <a:t>über das durch die Fundamentaldaten gerechtfertigte Niveau deutlich hinausging</a:t>
            </a:r>
            <a:r>
              <a:rPr lang="de-DE" sz="2200" b="1" dirty="0" smtClean="0"/>
              <a:t>. </a:t>
            </a:r>
            <a:r>
              <a:rPr lang="de-DE" sz="2200" dirty="0" smtClean="0"/>
              <a:t>Ein </a:t>
            </a:r>
            <a:r>
              <a:rPr lang="de-DE" sz="2200" dirty="0"/>
              <a:t>Teil dieser Renditeaufschläge konnte durch die Sorge der Markteilnehmer um die Nachhaltigkeit der Staatsfinanzen erklärt werden. Fiskalische Gründe alleine reichten zur Erklärung allerdings nicht vollumfänglich, denn </a:t>
            </a:r>
            <a:r>
              <a:rPr lang="de-DE" sz="2200" b="1" dirty="0"/>
              <a:t>der rapide Anstieg der Renditenaufschläge im ersten Halbjahr 2012 ging nicht mit einer äquivalenten Verschlechterung der Fundamentaldaten dieser Länder einher.</a:t>
            </a:r>
            <a:r>
              <a:rPr lang="de-DE" sz="2200" dirty="0"/>
              <a:t> Gleichzeitig bestand akute Ansteckungsgefahr anderer Länder in der Eurozone, was auf systemische und nicht nur länderspezifische Risiken hindeutete</a:t>
            </a:r>
            <a:r>
              <a:rPr lang="de-DE" sz="2200" dirty="0" smtClean="0"/>
              <a:t>.“</a:t>
            </a:r>
          </a:p>
          <a:p>
            <a:pPr>
              <a:buNone/>
            </a:pPr>
            <a:r>
              <a:rPr lang="de-DE" sz="2200" dirty="0"/>
              <a:t>Asmussen, J</a:t>
            </a:r>
            <a:r>
              <a:rPr lang="de-DE" sz="2200" dirty="0" smtClean="0"/>
              <a:t>., </a:t>
            </a:r>
            <a:r>
              <a:rPr lang="de-DE" sz="2200" dirty="0"/>
              <a:t>Einleitende Stellungnahme der EZB in dem Verfahren vor dem Bundesverfassungsgericht am 11.6.2013.</a:t>
            </a:r>
          </a:p>
          <a:p>
            <a:pPr>
              <a:buNone/>
            </a:pP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56</a:t>
            </a:fld>
            <a:endParaRPr lang="de-DE"/>
          </a:p>
        </p:txBody>
      </p:sp>
    </p:spTree>
    <p:extLst>
      <p:ext uri="{BB962C8B-B14F-4D97-AF65-F5344CB8AC3E}">
        <p14:creationId xmlns="" xmlns:p14="http://schemas.microsoft.com/office/powerpoint/2010/main" val="3963226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908720"/>
            <a:ext cx="8594725" cy="5184111"/>
          </a:xfrm>
        </p:spPr>
        <p:txBody>
          <a:bodyPr/>
          <a:lstStyle/>
          <a:p>
            <a:pPr>
              <a:buNone/>
            </a:pPr>
            <a:r>
              <a:rPr lang="de-DE" sz="2400" dirty="0" smtClean="0"/>
              <a:t>Und was sagt </a:t>
            </a:r>
            <a:r>
              <a:rPr lang="de-DE" sz="2400" b="1" dirty="0" smtClean="0"/>
              <a:t>Hans-Werner Sinn</a:t>
            </a:r>
            <a:r>
              <a:rPr lang="de-DE" sz="2400" dirty="0" smtClean="0"/>
              <a:t>, der vom BVerfG als Sachverständiger geladen wurde?</a:t>
            </a:r>
          </a:p>
          <a:p>
            <a:pPr>
              <a:buNone/>
            </a:pPr>
            <a:r>
              <a:rPr lang="de-DE" sz="2400" dirty="0" smtClean="0"/>
              <a:t>„Bevor zu den Begründungen der EZB im Einzelnen Stellung genommen wird, ist es notwendig, sich die </a:t>
            </a:r>
            <a:r>
              <a:rPr lang="de-DE" sz="2400" b="1" dirty="0" smtClean="0"/>
              <a:t>fundamentale Bedeutung von Zinsspreizungen</a:t>
            </a:r>
            <a:r>
              <a:rPr lang="de-DE" sz="2400" dirty="0" smtClean="0"/>
              <a:t> in der </a:t>
            </a:r>
            <a:r>
              <a:rPr lang="de-DE" sz="2400" b="1" dirty="0" smtClean="0"/>
              <a:t>Marktwirtschaft </a:t>
            </a:r>
            <a:r>
              <a:rPr lang="de-DE" sz="2400" dirty="0" smtClean="0"/>
              <a:t>klar zu machen. Diese </a:t>
            </a:r>
            <a:r>
              <a:rPr lang="de-DE" sz="2400" b="1" dirty="0" smtClean="0"/>
              <a:t>Spreizungen sind notwendig</a:t>
            </a:r>
            <a:r>
              <a:rPr lang="de-DE" sz="2400" dirty="0" smtClean="0"/>
              <a:t>, um die unterschiedlichen Risiken der Investitionen adäquat im Zins abzubilden und die effektiven Zinsen im Sinne einer mathematischen Zinserwartung gleich zu machen. … </a:t>
            </a:r>
            <a:r>
              <a:rPr lang="de-DE" sz="2400" b="1" dirty="0" smtClean="0"/>
              <a:t>Eingriffe in die freie Preisbildung sind deshalb grundsätzlich schädlich für die Effizienz wirtschaftlicher Prozesse</a:t>
            </a:r>
            <a:r>
              <a:rPr lang="de-DE" sz="2400" dirty="0" smtClean="0"/>
              <a:t>.“ </a:t>
            </a:r>
            <a:endParaRPr lang="de-DE" sz="2400" dirty="0"/>
          </a:p>
          <a:p>
            <a:pPr>
              <a:buNone/>
            </a:pPr>
            <a:r>
              <a:rPr lang="de-DE" sz="2000" dirty="0" smtClean="0"/>
              <a:t>Hans-Werner Sinn, Verantwortung der Staaten und Notenbanken in der Eurokrise, Gutachten im Auftrag des Bundesverfassungsgerichts, Zweiter Senat, Sitzung 11. und 12. Juni 2013, S. 52 und S.  55  </a:t>
            </a: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57</a:t>
            </a:fld>
            <a:endParaRPr lang="de-DE"/>
          </a:p>
        </p:txBody>
      </p:sp>
    </p:spTree>
    <p:extLst>
      <p:ext uri="{BB962C8B-B14F-4D97-AF65-F5344CB8AC3E}">
        <p14:creationId xmlns="" xmlns:p14="http://schemas.microsoft.com/office/powerpoint/2010/main" val="294647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pPr>
              <a:buNone/>
            </a:pPr>
            <a:endParaRPr lang="de-DE" dirty="0" smtClean="0"/>
          </a:p>
          <a:p>
            <a:pPr>
              <a:buNone/>
            </a:pPr>
            <a:r>
              <a:rPr lang="de-DE" sz="2400" dirty="0" smtClean="0"/>
              <a:t>Wie haben die Märkte auf die Ankündigung von Mario </a:t>
            </a:r>
            <a:r>
              <a:rPr lang="de-DE" sz="2400" dirty="0" err="1" smtClean="0"/>
              <a:t>Draghi</a:t>
            </a:r>
            <a:r>
              <a:rPr lang="de-DE" sz="2400" dirty="0" smtClean="0"/>
              <a:t> im Juli 2012</a:t>
            </a:r>
          </a:p>
          <a:p>
            <a:pPr>
              <a:buNone/>
            </a:pPr>
            <a:r>
              <a:rPr lang="en-US" sz="2400" dirty="0"/>
              <a:t>“Within our mandate, the ECB is ready to do whatever it takes to preserve the euro. </a:t>
            </a:r>
            <a:r>
              <a:rPr lang="en-US" sz="2400" b="1" dirty="0"/>
              <a:t>And believe me, it will be enough</a:t>
            </a:r>
            <a:r>
              <a:rPr lang="en-US" sz="2400" dirty="0"/>
              <a:t>.” </a:t>
            </a:r>
            <a:endParaRPr lang="en-US" sz="2400" dirty="0" smtClean="0"/>
          </a:p>
          <a:p>
            <a:pPr>
              <a:buNone/>
            </a:pPr>
            <a:r>
              <a:rPr lang="en-US" sz="2000" dirty="0" err="1"/>
              <a:t>Draghi</a:t>
            </a:r>
            <a:r>
              <a:rPr lang="en-US" sz="2000" dirty="0"/>
              <a:t>, M</a:t>
            </a:r>
            <a:r>
              <a:rPr lang="en-US" sz="2000" dirty="0" smtClean="0"/>
              <a:t>.,  </a:t>
            </a:r>
            <a:r>
              <a:rPr lang="en-US" sz="2000" dirty="0"/>
              <a:t>Speech by Mario </a:t>
            </a:r>
            <a:r>
              <a:rPr lang="en-US" sz="2000" dirty="0" err="1"/>
              <a:t>Draghi</a:t>
            </a:r>
            <a:r>
              <a:rPr lang="en-US" sz="2000" dirty="0"/>
              <a:t>, President of the European Central Bank at the Global Investment Conference in London 26 July 2012</a:t>
            </a:r>
            <a:endParaRPr lang="de-DE" sz="2000" dirty="0"/>
          </a:p>
          <a:p>
            <a:pPr>
              <a:buNone/>
            </a:pPr>
            <a:r>
              <a:rPr lang="de-DE" sz="2400" dirty="0" smtClean="0"/>
              <a:t> reagiert?</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58</a:t>
            </a:fld>
            <a:endParaRPr lang="de-DE"/>
          </a:p>
        </p:txBody>
      </p:sp>
    </p:spTree>
    <p:extLst>
      <p:ext uri="{BB962C8B-B14F-4D97-AF65-F5344CB8AC3E}">
        <p14:creationId xmlns="" xmlns:p14="http://schemas.microsoft.com/office/powerpoint/2010/main" val="845499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a:buNone/>
            </a:pPr>
            <a:r>
              <a:rPr lang="de-DE" dirty="0" smtClean="0"/>
              <a:t>Quelle: </a:t>
            </a:r>
            <a:r>
              <a:rPr lang="de-DE" dirty="0" err="1" smtClean="0"/>
              <a:t>Wiegard</a:t>
            </a:r>
            <a:r>
              <a:rPr lang="de-DE" dirty="0" smtClean="0"/>
              <a:t>, W., Eurorettung – endlich geschafft?, Vortrag bei der Politischen </a:t>
            </a:r>
            <a:r>
              <a:rPr lang="de-DE" dirty="0" err="1" smtClean="0"/>
              <a:t>Aklademie</a:t>
            </a:r>
            <a:r>
              <a:rPr lang="de-DE" dirty="0" smtClean="0"/>
              <a:t> Tutzing am 30.6.2013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59</a:t>
            </a:fld>
            <a:endParaRPr lang="de-DE"/>
          </a:p>
        </p:txBody>
      </p:sp>
      <p:pic>
        <p:nvPicPr>
          <p:cNvPr id="6" name="Picture 7"/>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87624" y="1196753"/>
            <a:ext cx="6871815"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113449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980728"/>
            <a:ext cx="8594725" cy="5112103"/>
          </a:xfrm>
        </p:spPr>
        <p:txBody>
          <a:bodyPr/>
          <a:lstStyle/>
          <a:p>
            <a:pPr>
              <a:buNone/>
            </a:pPr>
            <a:r>
              <a:rPr lang="de-DE" dirty="0" smtClean="0"/>
              <a:t>„</a:t>
            </a:r>
            <a:r>
              <a:rPr lang="de-DE" sz="2000" dirty="0" smtClean="0"/>
              <a:t>Um zu verstehen, wie Volkswirtschaften funktionieren und wie wir sie zu unserem Vorteil steuern können, müssen wir die </a:t>
            </a:r>
            <a:r>
              <a:rPr lang="de-DE" sz="2000" b="1" dirty="0" smtClean="0"/>
              <a:t>Denkmuster </a:t>
            </a:r>
            <a:r>
              <a:rPr lang="de-DE" sz="2000" dirty="0" smtClean="0"/>
              <a:t>berücksichtigen, die den </a:t>
            </a:r>
            <a:r>
              <a:rPr lang="de-DE" sz="2000" b="1" dirty="0" smtClean="0"/>
              <a:t>Ideen und Gefühlen </a:t>
            </a:r>
            <a:r>
              <a:rPr lang="de-DE" sz="2000" dirty="0" smtClean="0"/>
              <a:t>der Menschen zugrunde liegen – ihre </a:t>
            </a:r>
            <a:r>
              <a:rPr lang="de-DE" sz="2000" b="1" dirty="0" err="1" smtClean="0"/>
              <a:t>Animal</a:t>
            </a:r>
            <a:r>
              <a:rPr lang="de-DE" sz="2000" b="1" dirty="0" smtClean="0"/>
              <a:t> Spirits</a:t>
            </a:r>
            <a:r>
              <a:rPr lang="de-DE" sz="2000" dirty="0" smtClean="0"/>
              <a:t>. Nur wenn wir uns klarmachen, dass </a:t>
            </a:r>
            <a:r>
              <a:rPr lang="de-DE" sz="2000" b="1" dirty="0" smtClean="0"/>
              <a:t>ökonomische Ereignisse </a:t>
            </a:r>
            <a:r>
              <a:rPr lang="de-DE" sz="2000" dirty="0" smtClean="0"/>
              <a:t>im Kern großenteils </a:t>
            </a:r>
            <a:r>
              <a:rPr lang="de-DE" sz="2000" b="1" dirty="0" smtClean="0"/>
              <a:t>mentale Ursachen </a:t>
            </a:r>
            <a:r>
              <a:rPr lang="de-DE" sz="2000" dirty="0" smtClean="0"/>
              <a:t>haben, können wir sie wirklich verstehen und erklären.</a:t>
            </a:r>
          </a:p>
          <a:p>
            <a:pPr>
              <a:buNone/>
            </a:pPr>
            <a:r>
              <a:rPr lang="de-DE" sz="2000" dirty="0" smtClean="0"/>
              <a:t>Leider scheint es so, als wäre dies den meisten Leuten, die die Ökonomie erforschen und über sie schreiben, nicht bewusst. Deshalb finden wir vielfach grotesk verkürzte und künstlich anmutende Interpretationen ökonomischer Ereignisse vor. </a:t>
            </a:r>
          </a:p>
          <a:p>
            <a:pPr>
              <a:buNone/>
            </a:pPr>
            <a:r>
              <a:rPr lang="de-DE" sz="2000" dirty="0" smtClean="0"/>
              <a:t>Diese basieren auf der </a:t>
            </a:r>
            <a:r>
              <a:rPr lang="de-DE" sz="2000" b="1" dirty="0" smtClean="0"/>
              <a:t>Annahme</a:t>
            </a:r>
            <a:r>
              <a:rPr lang="de-DE" sz="2000" dirty="0" smtClean="0"/>
              <a:t>, dass die </a:t>
            </a:r>
            <a:r>
              <a:rPr lang="de-DE" sz="2000" b="1" dirty="0" smtClean="0"/>
              <a:t>Stimmungen, Eindrücke und Gefühle</a:t>
            </a:r>
            <a:r>
              <a:rPr lang="de-DE" sz="2000" dirty="0" smtClean="0"/>
              <a:t> des Einzelnen für das große Ganze </a:t>
            </a:r>
            <a:r>
              <a:rPr lang="de-DE" sz="2000" b="1" dirty="0" smtClean="0"/>
              <a:t>bedeutungslos</a:t>
            </a:r>
            <a:r>
              <a:rPr lang="de-DE" sz="2000" dirty="0" smtClean="0"/>
              <a:t> sind und dass ökonomische Ereignisse allein von </a:t>
            </a:r>
            <a:r>
              <a:rPr lang="de-DE" sz="2000" b="1" dirty="0" smtClean="0"/>
              <a:t>unergründlichen technischen Faktoren</a:t>
            </a:r>
            <a:r>
              <a:rPr lang="de-DE" sz="2000" dirty="0" smtClean="0"/>
              <a:t> oder von </a:t>
            </a:r>
            <a:r>
              <a:rPr lang="de-DE" sz="2000" b="1" dirty="0" smtClean="0"/>
              <a:t>unberechenbarem Regierungshandeln </a:t>
            </a:r>
            <a:r>
              <a:rPr lang="de-DE" sz="2000" dirty="0" smtClean="0"/>
              <a:t>bestimmt werden.“</a:t>
            </a:r>
          </a:p>
          <a:p>
            <a:pPr>
              <a:buNone/>
            </a:pPr>
            <a:r>
              <a:rPr lang="de-DE" sz="2000" dirty="0" smtClean="0"/>
              <a:t>George A. </a:t>
            </a:r>
            <a:r>
              <a:rPr lang="de-DE" sz="2000" dirty="0" err="1" smtClean="0"/>
              <a:t>Akerlof</a:t>
            </a:r>
            <a:r>
              <a:rPr lang="de-DE" sz="2000" dirty="0" smtClean="0"/>
              <a:t> / Robert J. </a:t>
            </a:r>
            <a:r>
              <a:rPr lang="de-DE" sz="2000" dirty="0" err="1" smtClean="0"/>
              <a:t>Shiller</a:t>
            </a:r>
            <a:r>
              <a:rPr lang="de-DE" sz="2000" dirty="0" smtClean="0"/>
              <a:t>, </a:t>
            </a:r>
            <a:r>
              <a:rPr lang="de-DE" sz="2000" dirty="0" err="1" smtClean="0"/>
              <a:t>Animal</a:t>
            </a:r>
            <a:r>
              <a:rPr lang="de-DE" sz="2000" dirty="0" smtClean="0"/>
              <a:t> Spirits – Wie Wirtschaft wirklich funktioniert, Frankfurt u.a. 2009, S. 17.         </a:t>
            </a:r>
            <a:endParaRPr lang="de-DE" sz="20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6</a:t>
            </a:fld>
            <a:endParaRPr lang="de-DE">
              <a:solidFill>
                <a:srgbClr val="000000"/>
              </a:solidFill>
            </a:endParaRPr>
          </a:p>
        </p:txBody>
      </p:sp>
    </p:spTree>
    <p:extLst>
      <p:ext uri="{BB962C8B-B14F-4D97-AF65-F5344CB8AC3E}">
        <p14:creationId xmlns="" xmlns:p14="http://schemas.microsoft.com/office/powerpoint/2010/main" val="1614303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r>
              <a:rPr lang="de-DE" dirty="0" smtClean="0"/>
              <a:t>Quelle: Deutsche Bundesbank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60</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23938" y="1404938"/>
            <a:ext cx="7096125" cy="405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0252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196752"/>
            <a:ext cx="8594725" cy="4896544"/>
          </a:xfrm>
        </p:spPr>
        <p:txBody>
          <a:bodyPr/>
          <a:lstStyle/>
          <a:p>
            <a:pPr>
              <a:buNone/>
            </a:pPr>
            <a:r>
              <a:rPr lang="de-DE" sz="2400" dirty="0"/>
              <a:t>Die Ankündigung von unbegrenzten Interventionen hat Wirkung gezeigt. </a:t>
            </a:r>
            <a:endParaRPr lang="de-DE" sz="2400" dirty="0" smtClean="0"/>
          </a:p>
          <a:p>
            <a:pPr>
              <a:buNone/>
            </a:pPr>
            <a:r>
              <a:rPr lang="de-DE" sz="2400" dirty="0" smtClean="0"/>
              <a:t>Die </a:t>
            </a:r>
            <a:r>
              <a:rPr lang="de-DE" sz="2400" dirty="0"/>
              <a:t>Renditen für Staatsanleihen gingen deutlich zurück. </a:t>
            </a:r>
            <a:endParaRPr lang="de-DE" sz="2400" dirty="0" smtClean="0"/>
          </a:p>
          <a:p>
            <a:pPr>
              <a:buNone/>
            </a:pPr>
            <a:r>
              <a:rPr lang="de-DE" sz="2400" dirty="0" smtClean="0"/>
              <a:t>In </a:t>
            </a:r>
            <a:r>
              <a:rPr lang="de-DE" sz="2400" dirty="0"/>
              <a:t>der EZB-Pressekonferenz vom 6. </a:t>
            </a:r>
            <a:r>
              <a:rPr lang="en-US" sz="2400" dirty="0" err="1"/>
              <a:t>Juni</a:t>
            </a:r>
            <a:r>
              <a:rPr lang="en-US" sz="2400" dirty="0"/>
              <a:t> 2013 </a:t>
            </a:r>
            <a:r>
              <a:rPr lang="en-US" sz="2400" dirty="0" err="1"/>
              <a:t>sagte</a:t>
            </a:r>
            <a:r>
              <a:rPr lang="en-US" sz="2400" dirty="0"/>
              <a:t> Mario </a:t>
            </a:r>
            <a:r>
              <a:rPr lang="en-US" sz="2400" dirty="0" err="1"/>
              <a:t>Draghi</a:t>
            </a:r>
            <a:r>
              <a:rPr lang="en-US" sz="2400" dirty="0"/>
              <a:t> </a:t>
            </a:r>
            <a:r>
              <a:rPr lang="en-US" sz="2400" dirty="0" err="1"/>
              <a:t>dazu</a:t>
            </a:r>
            <a:r>
              <a:rPr lang="en-US" sz="2400" dirty="0" smtClean="0"/>
              <a:t>:</a:t>
            </a:r>
          </a:p>
          <a:p>
            <a:pPr>
              <a:buNone/>
            </a:pPr>
            <a:r>
              <a:rPr lang="en-US" sz="2400" dirty="0" smtClean="0"/>
              <a:t>„</a:t>
            </a:r>
            <a:r>
              <a:rPr lang="en-US" sz="2400" dirty="0"/>
              <a:t>When we all look back at what OMT(das </a:t>
            </a:r>
            <a:r>
              <a:rPr lang="en-US" sz="2400" dirty="0" err="1"/>
              <a:t>Staatsanleihe-Ankaufprogramm</a:t>
            </a:r>
            <a:r>
              <a:rPr lang="en-US" sz="2400" dirty="0"/>
              <a:t>, </a:t>
            </a:r>
            <a:r>
              <a:rPr lang="en-US" sz="2400" dirty="0" err="1"/>
              <a:t>Anmerk</a:t>
            </a:r>
            <a:r>
              <a:rPr lang="en-US" sz="2400" dirty="0"/>
              <a:t>. die </a:t>
            </a:r>
            <a:r>
              <a:rPr lang="en-US" sz="2400" dirty="0" err="1"/>
              <a:t>Verf</a:t>
            </a:r>
            <a:r>
              <a:rPr lang="en-US" sz="2400" dirty="0"/>
              <a:t>.) has produced, frankly when you look at the data, it’s really very hard not to state that </a:t>
            </a:r>
            <a:r>
              <a:rPr lang="en-US" sz="2400" b="1" dirty="0"/>
              <a:t>OMT </a:t>
            </a:r>
            <a:r>
              <a:rPr lang="en-US" sz="2400" dirty="0"/>
              <a:t>has been probably the </a:t>
            </a:r>
            <a:r>
              <a:rPr lang="en-US" sz="2400" b="1" dirty="0"/>
              <a:t>most successful monetary policy measure undertaken in recent time</a:t>
            </a:r>
            <a:r>
              <a:rPr lang="en-US" sz="2400" dirty="0"/>
              <a:t>.” </a:t>
            </a:r>
            <a:endParaRPr lang="de-DE" sz="2400" dirty="0"/>
          </a:p>
          <a:p>
            <a:pP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61</a:t>
            </a:fld>
            <a:endParaRPr lang="de-DE"/>
          </a:p>
        </p:txBody>
      </p:sp>
    </p:spTree>
    <p:extLst>
      <p:ext uri="{BB962C8B-B14F-4D97-AF65-F5344CB8AC3E}">
        <p14:creationId xmlns="" xmlns:p14="http://schemas.microsoft.com/office/powerpoint/2010/main" val="1227748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r>
              <a:rPr lang="de-DE" sz="2400" dirty="0"/>
              <a:t>Die Wirkungsweise der Ankündigung eines unbegrenzten Ankaufsprogramms für Staatsanleihen  durch die  EZB wird auch mit der Wirkung der Einlagensicherung gleichgesetzt: </a:t>
            </a:r>
            <a:endParaRPr lang="de-DE" sz="2400" dirty="0" smtClean="0"/>
          </a:p>
          <a:p>
            <a:pPr>
              <a:buNone/>
            </a:pPr>
            <a:r>
              <a:rPr lang="de-DE" sz="2400" dirty="0" smtClean="0"/>
              <a:t>„</a:t>
            </a:r>
            <a:r>
              <a:rPr lang="de-DE" sz="2400" dirty="0"/>
              <a:t>Um einen Paniklauf der Einleger sicher zu verhindern, muss die Garantie unbeschränkt </a:t>
            </a:r>
            <a:r>
              <a:rPr lang="de-DE" sz="2400" dirty="0" smtClean="0"/>
              <a:t>sein.“ </a:t>
            </a:r>
          </a:p>
          <a:p>
            <a:pPr>
              <a:buNone/>
            </a:pPr>
            <a:r>
              <a:rPr lang="de-DE" sz="2400" dirty="0" err="1"/>
              <a:t>Giavazzi</a:t>
            </a:r>
            <a:r>
              <a:rPr lang="de-DE" sz="2400" dirty="0"/>
              <a:t>, F., Portes, R., Weder di Mauro, B., </a:t>
            </a:r>
            <a:r>
              <a:rPr lang="de-DE" sz="2400" dirty="0" err="1"/>
              <a:t>Wyplosz</a:t>
            </a:r>
            <a:r>
              <a:rPr lang="de-DE" sz="2400" dirty="0"/>
              <a:t>, C., Das Gericht könnte die Stabilität gefährden, (Gastkommentar), Handelsblatt vom 12. Juni 2013, S. 11</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62</a:t>
            </a:fld>
            <a:endParaRPr lang="de-DE"/>
          </a:p>
        </p:txBody>
      </p:sp>
    </p:spTree>
    <p:extLst>
      <p:ext uri="{BB962C8B-B14F-4D97-AF65-F5344CB8AC3E}">
        <p14:creationId xmlns="" xmlns:p14="http://schemas.microsoft.com/office/powerpoint/2010/main" val="631959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r>
              <a:rPr lang="de-DE" dirty="0" smtClean="0"/>
              <a:t>„</a:t>
            </a:r>
            <a:r>
              <a:rPr lang="de-DE" sz="2400" dirty="0" smtClean="0"/>
              <a:t>Der Kauf von Staatsanleihen war in der Tat in der ursprünglichen Charta der EZB nicht angedacht. Insofern ist das Mandat überdehnt. Auf der anderen Seite wäre die Währungsunion heute wahrscheinlich schon gescheitert, wenn die Zentralbank nicht eingegriffen hätte.“</a:t>
            </a:r>
          </a:p>
          <a:p>
            <a:pPr>
              <a:buNone/>
            </a:pPr>
            <a:r>
              <a:rPr lang="de-DE" sz="2000" dirty="0" smtClean="0"/>
              <a:t>Kurt Lauk, Präsident des CDU-Wirtschaftsrats                                           (Interview im Handelsblatt vom 25.6.2013, S. 9)  </a:t>
            </a:r>
          </a:p>
          <a:p>
            <a:pPr>
              <a:buNone/>
            </a:pP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63</a:t>
            </a:fld>
            <a:endParaRPr lang="de-DE"/>
          </a:p>
        </p:txBody>
      </p:sp>
    </p:spTree>
    <p:extLst>
      <p:ext uri="{BB962C8B-B14F-4D97-AF65-F5344CB8AC3E}">
        <p14:creationId xmlns="" xmlns:p14="http://schemas.microsoft.com/office/powerpoint/2010/main" val="3655884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42984"/>
            <a:ext cx="8594725" cy="4949847"/>
          </a:xfrm>
        </p:spPr>
        <p: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buNone/>
            </a:pPr>
            <a:r>
              <a:rPr lang="de-DE" dirty="0" smtClean="0"/>
              <a:t>Quelle: Geldpolitik vor Gericht, Institut der deutschen Wirtschaft, </a:t>
            </a:r>
            <a:r>
              <a:rPr lang="de-DE" dirty="0" err="1" smtClean="0"/>
              <a:t>iwd</a:t>
            </a:r>
            <a:r>
              <a:rPr lang="de-DE" dirty="0" smtClean="0"/>
              <a:t>, </a:t>
            </a:r>
            <a:r>
              <a:rPr lang="de-DE" dirty="0" err="1" smtClean="0"/>
              <a:t>Ausg</a:t>
            </a:r>
            <a:r>
              <a:rPr lang="de-DE" dirty="0" smtClean="0"/>
              <a:t>. 30, 25.7.2013, S. 2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64</a:t>
            </a:fld>
            <a:endParaRPr lang="de-DE"/>
          </a:p>
        </p:txBody>
      </p:sp>
      <p:pic>
        <p:nvPicPr>
          <p:cNvPr id="6" name="Picture 2"/>
          <p:cNvPicPr>
            <a:picLocks noChangeAspect="1" noChangeArrowheads="1"/>
          </p:cNvPicPr>
          <p:nvPr/>
        </p:nvPicPr>
        <p:blipFill>
          <a:blip r:embed="rId2" cstate="email"/>
          <a:srcRect/>
          <a:stretch>
            <a:fillRect/>
          </a:stretch>
        </p:blipFill>
        <p:spPr bwMode="auto">
          <a:xfrm>
            <a:off x="1357290" y="1214422"/>
            <a:ext cx="6143668" cy="4396122"/>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lgn="ctr">
              <a:buNone/>
            </a:pPr>
            <a:endParaRPr lang="de-DE" sz="2400" dirty="0" smtClean="0"/>
          </a:p>
          <a:p>
            <a:pPr algn="ctr">
              <a:buNone/>
            </a:pPr>
            <a:r>
              <a:rPr lang="de-DE" sz="2400" dirty="0" smtClean="0"/>
              <a:t>Welche Positionen standen sich aus </a:t>
            </a:r>
            <a:r>
              <a:rPr lang="de-DE" sz="2400" b="1" dirty="0" smtClean="0"/>
              <a:t>ökonomischer Sicht</a:t>
            </a:r>
            <a:r>
              <a:rPr lang="de-DE" sz="2400" dirty="0" smtClean="0"/>
              <a:t> bei der mündlichen Verhandlung des BVerfG letztlich gegenüber?</a:t>
            </a:r>
          </a:p>
          <a:p>
            <a:pPr algn="ctr">
              <a:buNone/>
            </a:pPr>
            <a:r>
              <a:rPr lang="de-DE" sz="2400" dirty="0" smtClean="0"/>
              <a:t>Effizienzmarkthypothese und Staats- bzw. Politik(er)versagen (Sinn) </a:t>
            </a:r>
          </a:p>
          <a:p>
            <a:pPr algn="ctr">
              <a:buNone/>
            </a:pPr>
            <a:r>
              <a:rPr lang="de-DE" sz="2400" dirty="0" smtClean="0"/>
              <a:t>vs. </a:t>
            </a:r>
          </a:p>
          <a:p>
            <a:pPr algn="ctr">
              <a:buNone/>
            </a:pPr>
            <a:r>
              <a:rPr lang="de-DE" sz="2400" dirty="0" smtClean="0"/>
              <a:t>Hypothese der Irrationalität  (Marktversagen)                           (</a:t>
            </a:r>
            <a:r>
              <a:rPr lang="de-DE" sz="2400" dirty="0" err="1" smtClean="0"/>
              <a:t>Draghi</a:t>
            </a:r>
            <a:r>
              <a:rPr lang="de-DE" sz="2400" dirty="0" smtClean="0"/>
              <a:t>, Asmussen)  </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65</a:t>
            </a:fld>
            <a:endParaRPr lang="de-DE"/>
          </a:p>
        </p:txBody>
      </p:sp>
    </p:spTree>
    <p:extLst>
      <p:ext uri="{BB962C8B-B14F-4D97-AF65-F5344CB8AC3E}">
        <p14:creationId xmlns="" xmlns:p14="http://schemas.microsoft.com/office/powerpoint/2010/main" val="2337684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endParaRPr lang="de-DE" dirty="0" smtClean="0"/>
          </a:p>
          <a:p>
            <a:pPr>
              <a:buNone/>
            </a:pPr>
            <a:endParaRPr lang="de-DE" dirty="0"/>
          </a:p>
          <a:p>
            <a:pPr>
              <a:buNone/>
            </a:pPr>
            <a:endParaRPr lang="de-DE" dirty="0" smtClean="0"/>
          </a:p>
          <a:p>
            <a:pPr algn="ctr">
              <a:buNone/>
            </a:pPr>
            <a:r>
              <a:rPr lang="de-DE" sz="2400" dirty="0" smtClean="0"/>
              <a:t>Schweizer Franken: Ein weiteres Beispiel für eine (erfolgreiche) Intervention </a:t>
            </a:r>
          </a:p>
          <a:p>
            <a:pPr algn="ctr">
              <a:buNone/>
            </a:pPr>
            <a:endParaRPr lang="de-DE" sz="2400" dirty="0" smtClean="0"/>
          </a:p>
          <a:p>
            <a:pPr algn="ctr">
              <a:buNone/>
            </a:pPr>
            <a:r>
              <a:rPr lang="de-DE" sz="2400" dirty="0" smtClean="0"/>
              <a:t>(seit September 2012 musste die SNB nicht mehr intervenieren)</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66</a:t>
            </a:fld>
            <a:endParaRPr lang="de-DE"/>
          </a:p>
        </p:txBody>
      </p:sp>
    </p:spTree>
    <p:extLst>
      <p:ext uri="{BB962C8B-B14F-4D97-AF65-F5344CB8AC3E}">
        <p14:creationId xmlns="" xmlns:p14="http://schemas.microsoft.com/office/powerpoint/2010/main" val="2988124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67</a:t>
            </a:fld>
            <a:endParaRPr lang="de-DE"/>
          </a:p>
        </p:txBody>
      </p:sp>
      <p:pic>
        <p:nvPicPr>
          <p:cNvPr id="18434" name="Picture 2" descr="http://www.bundesbank.de/Redaktion/DE/Downloads/Service/Schule_und_Bildung/oeb21in0009.png?__blob=publicationFile"/>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7584" y="1196752"/>
            <a:ext cx="7092000" cy="49827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0053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buNone/>
            </a:pPr>
            <a:r>
              <a:rPr lang="de-DE" sz="2400" dirty="0"/>
              <a:t>Interessant ist hier ein Blick in die Zeit der Gründung der Zentralbank in den USA vor 100 Jahren</a:t>
            </a:r>
            <a:r>
              <a:rPr lang="de-DE" sz="2400" dirty="0" smtClean="0"/>
              <a:t>.</a:t>
            </a:r>
          </a:p>
          <a:p>
            <a:pPr>
              <a:buNone/>
            </a:pPr>
            <a:r>
              <a:rPr lang="de-DE" sz="2400" dirty="0" smtClean="0"/>
              <a:t> </a:t>
            </a:r>
            <a:r>
              <a:rPr lang="de-DE" sz="2400" dirty="0"/>
              <a:t>In der Veröffentlichung „The Federal Reserve System:  „</a:t>
            </a:r>
            <a:r>
              <a:rPr lang="de-DE" sz="2400" dirty="0" err="1"/>
              <a:t>Purposes</a:t>
            </a:r>
            <a:r>
              <a:rPr lang="de-DE" sz="2400" dirty="0"/>
              <a:t>  </a:t>
            </a:r>
            <a:r>
              <a:rPr lang="de-DE" sz="2400" dirty="0" err="1"/>
              <a:t>and</a:t>
            </a:r>
            <a:r>
              <a:rPr lang="de-DE" sz="2400" dirty="0"/>
              <a:t>  </a:t>
            </a:r>
            <a:r>
              <a:rPr lang="de-DE" sz="2400" dirty="0" err="1"/>
              <a:t>Functions</a:t>
            </a:r>
            <a:r>
              <a:rPr lang="de-DE" sz="2400" dirty="0"/>
              <a:t>“ führt die die US-amerikanischen Zentralbank (</a:t>
            </a:r>
            <a:r>
              <a:rPr lang="de-DE" sz="2400" dirty="0" err="1"/>
              <a:t>Fed</a:t>
            </a:r>
            <a:r>
              <a:rPr lang="de-DE" sz="2400" dirty="0"/>
              <a:t>) aus, dass der Grund für die Gründung der US-Zentralbank im Jahr 1913 auf irrationalem Marktverhalten beruhte: </a:t>
            </a:r>
            <a:endParaRPr lang="de-DE" sz="2400" dirty="0" smtClean="0"/>
          </a:p>
          <a:p>
            <a:pPr>
              <a:buNone/>
            </a:pPr>
            <a:r>
              <a:rPr lang="de-DE" sz="2400" dirty="0" smtClean="0"/>
              <a:t>„</a:t>
            </a:r>
            <a:r>
              <a:rPr lang="de-DE" sz="2400" dirty="0" err="1"/>
              <a:t>During</a:t>
            </a:r>
            <a:r>
              <a:rPr lang="de-DE" sz="2400" dirty="0"/>
              <a:t> </a:t>
            </a:r>
            <a:r>
              <a:rPr lang="de-DE" sz="2400" dirty="0" err="1"/>
              <a:t>the</a:t>
            </a:r>
            <a:r>
              <a:rPr lang="de-DE" sz="2400" dirty="0"/>
              <a:t> </a:t>
            </a:r>
            <a:r>
              <a:rPr lang="de-DE" sz="2400" dirty="0" err="1"/>
              <a:t>nineteenth</a:t>
            </a:r>
            <a:r>
              <a:rPr lang="de-DE" sz="2400" dirty="0"/>
              <a:t> </a:t>
            </a:r>
            <a:r>
              <a:rPr lang="de-DE" sz="2400" dirty="0" err="1"/>
              <a:t>century</a:t>
            </a:r>
            <a:r>
              <a:rPr lang="de-DE" sz="2400" dirty="0"/>
              <a:t> </a:t>
            </a:r>
            <a:r>
              <a:rPr lang="de-DE" sz="2400" dirty="0" err="1"/>
              <a:t>and</a:t>
            </a:r>
            <a:r>
              <a:rPr lang="de-DE" sz="2400" dirty="0"/>
              <a:t> </a:t>
            </a:r>
            <a:r>
              <a:rPr lang="de-DE" sz="2400" dirty="0" err="1"/>
              <a:t>the</a:t>
            </a:r>
            <a:r>
              <a:rPr lang="de-DE" sz="2400" dirty="0"/>
              <a:t> </a:t>
            </a:r>
            <a:r>
              <a:rPr lang="de-DE" sz="2400" dirty="0" err="1"/>
              <a:t>beginning</a:t>
            </a:r>
            <a:r>
              <a:rPr lang="de-DE" sz="2400" dirty="0"/>
              <a:t> </a:t>
            </a:r>
            <a:r>
              <a:rPr lang="de-DE" sz="2400" dirty="0" err="1"/>
              <a:t>of</a:t>
            </a:r>
            <a:r>
              <a:rPr lang="de-DE" sz="2400" dirty="0"/>
              <a:t> </a:t>
            </a:r>
            <a:r>
              <a:rPr lang="de-DE" sz="2400" dirty="0" err="1"/>
              <a:t>the</a:t>
            </a:r>
            <a:r>
              <a:rPr lang="de-DE" sz="2400" dirty="0"/>
              <a:t> </a:t>
            </a:r>
            <a:r>
              <a:rPr lang="de-DE" sz="2400" dirty="0" err="1"/>
              <a:t>twentieth</a:t>
            </a:r>
            <a:r>
              <a:rPr lang="de-DE" sz="2400" dirty="0"/>
              <a:t> </a:t>
            </a:r>
            <a:r>
              <a:rPr lang="de-DE" sz="2400" dirty="0" err="1"/>
              <a:t>century</a:t>
            </a:r>
            <a:r>
              <a:rPr lang="de-DE" sz="2400" dirty="0"/>
              <a:t>, </a:t>
            </a:r>
            <a:r>
              <a:rPr lang="de-DE" sz="2400" b="1" dirty="0" err="1"/>
              <a:t>financial</a:t>
            </a:r>
            <a:r>
              <a:rPr lang="de-DE" sz="2400" b="1" dirty="0"/>
              <a:t> </a:t>
            </a:r>
            <a:r>
              <a:rPr lang="de-DE" sz="2400" b="1" dirty="0" err="1"/>
              <a:t>panics</a:t>
            </a:r>
            <a:r>
              <a:rPr lang="de-DE" sz="2400" b="1" dirty="0"/>
              <a:t> </a:t>
            </a:r>
            <a:r>
              <a:rPr lang="de-DE" sz="2400" b="1" dirty="0" err="1"/>
              <a:t>plagued</a:t>
            </a:r>
            <a:r>
              <a:rPr lang="de-DE" sz="2400" b="1" dirty="0"/>
              <a:t> </a:t>
            </a:r>
            <a:r>
              <a:rPr lang="de-DE" sz="2400" b="1" dirty="0" err="1"/>
              <a:t>the</a:t>
            </a:r>
            <a:r>
              <a:rPr lang="de-DE" sz="2400" b="1" dirty="0"/>
              <a:t> </a:t>
            </a:r>
            <a:r>
              <a:rPr lang="de-DE" sz="2400" b="1" dirty="0" err="1"/>
              <a:t>nation</a:t>
            </a:r>
            <a:r>
              <a:rPr lang="de-DE" sz="2400" dirty="0"/>
              <a:t>, </a:t>
            </a:r>
            <a:r>
              <a:rPr lang="de-DE" sz="2400" dirty="0" err="1"/>
              <a:t>leading</a:t>
            </a:r>
            <a:r>
              <a:rPr lang="de-DE" sz="2400" dirty="0"/>
              <a:t> </a:t>
            </a:r>
            <a:r>
              <a:rPr lang="de-DE" sz="2400" dirty="0" err="1"/>
              <a:t>to</a:t>
            </a:r>
            <a:r>
              <a:rPr lang="de-DE" sz="2400" dirty="0"/>
              <a:t> </a:t>
            </a:r>
            <a:r>
              <a:rPr lang="de-DE" sz="2400" b="1" dirty="0" err="1"/>
              <a:t>bank</a:t>
            </a:r>
            <a:r>
              <a:rPr lang="de-DE" sz="2400" b="1" dirty="0"/>
              <a:t> </a:t>
            </a:r>
            <a:r>
              <a:rPr lang="de-DE" sz="2400" b="1" dirty="0" err="1"/>
              <a:t>failures</a:t>
            </a:r>
            <a:r>
              <a:rPr lang="de-DE" sz="2400" b="1" dirty="0"/>
              <a:t> </a:t>
            </a:r>
            <a:r>
              <a:rPr lang="de-DE" sz="2400" b="1" dirty="0" err="1"/>
              <a:t>and</a:t>
            </a:r>
            <a:r>
              <a:rPr lang="de-DE" sz="2400" b="1" dirty="0"/>
              <a:t> </a:t>
            </a:r>
            <a:r>
              <a:rPr lang="de-DE" sz="2400" b="1" dirty="0" err="1"/>
              <a:t>business</a:t>
            </a:r>
            <a:r>
              <a:rPr lang="de-DE" sz="2400" b="1" dirty="0"/>
              <a:t> </a:t>
            </a:r>
            <a:r>
              <a:rPr lang="de-DE" sz="2400" b="1" dirty="0" err="1"/>
              <a:t>bankruptcies</a:t>
            </a:r>
            <a:r>
              <a:rPr lang="de-DE" sz="2400" b="1" dirty="0"/>
              <a:t> </a:t>
            </a:r>
            <a:r>
              <a:rPr lang="de-DE" sz="2400" dirty="0" err="1"/>
              <a:t>that</a:t>
            </a:r>
            <a:r>
              <a:rPr lang="de-DE" sz="2400" dirty="0"/>
              <a:t> </a:t>
            </a:r>
            <a:r>
              <a:rPr lang="de-DE" sz="2400" b="1" dirty="0" err="1"/>
              <a:t>severely</a:t>
            </a:r>
            <a:r>
              <a:rPr lang="de-DE" sz="2400" b="1" dirty="0"/>
              <a:t> </a:t>
            </a:r>
            <a:r>
              <a:rPr lang="de-DE" sz="2400" b="1" dirty="0" err="1"/>
              <a:t>disrupted</a:t>
            </a:r>
            <a:r>
              <a:rPr lang="de-DE" sz="2400" b="1" dirty="0"/>
              <a:t> </a:t>
            </a:r>
            <a:r>
              <a:rPr lang="de-DE" sz="2400" b="1" dirty="0" err="1"/>
              <a:t>the</a:t>
            </a:r>
            <a:r>
              <a:rPr lang="de-DE" sz="2400" b="1" dirty="0"/>
              <a:t> </a:t>
            </a:r>
            <a:r>
              <a:rPr lang="de-DE" sz="2400" b="1" dirty="0" err="1"/>
              <a:t>economy</a:t>
            </a:r>
            <a:r>
              <a:rPr lang="de-DE" sz="2400" dirty="0"/>
              <a:t>.“</a:t>
            </a:r>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68</a:t>
            </a:fld>
            <a:endParaRPr lang="de-DE"/>
          </a:p>
        </p:txBody>
      </p:sp>
    </p:spTree>
    <p:extLst>
      <p:ext uri="{BB962C8B-B14F-4D97-AF65-F5344CB8AC3E}">
        <p14:creationId xmlns="" xmlns:p14="http://schemas.microsoft.com/office/powerpoint/2010/main" val="3283036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895738"/>
          </a:xfrm>
        </p:spPr>
        <p:txBody>
          <a:bodyPr/>
          <a:lstStyle/>
          <a:p>
            <a:pPr algn="ctr"/>
            <a:r>
              <a:rPr lang="de-DE" dirty="0" smtClean="0"/>
              <a:t>5. Euro-Schuldenkrise – </a:t>
            </a:r>
            <a:br>
              <a:rPr lang="de-DE" dirty="0" smtClean="0"/>
            </a:br>
            <a:r>
              <a:rPr lang="de-DE" dirty="0" smtClean="0"/>
              <a:t>sind die Reformen auf dem richtigen Weg? </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69</a:t>
            </a:fld>
            <a:endParaRPr lang="de-DE"/>
          </a:p>
        </p:txBody>
      </p:sp>
    </p:spTree>
    <p:extLst>
      <p:ext uri="{BB962C8B-B14F-4D97-AF65-F5344CB8AC3E}">
        <p14:creationId xmlns="" xmlns:p14="http://schemas.microsoft.com/office/powerpoint/2010/main" val="154834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268761"/>
            <a:ext cx="8594725" cy="4824065"/>
          </a:xfrm>
        </p:spPr>
        <p:txBody>
          <a:bodyPr/>
          <a:lstStyle/>
          <a:p>
            <a:pPr>
              <a:buNone/>
            </a:pPr>
            <a:endParaRPr lang="de-DE" dirty="0" smtClean="0"/>
          </a:p>
          <a:p>
            <a:pPr>
              <a:buNone/>
            </a:pPr>
            <a:r>
              <a:rPr lang="de-DE" dirty="0" smtClean="0"/>
              <a:t>„</a:t>
            </a:r>
            <a:r>
              <a:rPr lang="de-DE" sz="2400" dirty="0" smtClean="0"/>
              <a:t>Die Vorstellung, dass </a:t>
            </a:r>
            <a:r>
              <a:rPr lang="de-DE" sz="2400" b="1" dirty="0" smtClean="0"/>
              <a:t>Wirtschaftskrisen</a:t>
            </a:r>
            <a:r>
              <a:rPr lang="de-DE" sz="2400" dirty="0" smtClean="0"/>
              <a:t> in erster Linie von einem </a:t>
            </a:r>
            <a:r>
              <a:rPr lang="de-DE" sz="2400" b="1" dirty="0" smtClean="0"/>
              <a:t>Wandel der Denkmuster </a:t>
            </a:r>
            <a:r>
              <a:rPr lang="de-DE" sz="2400" dirty="0" smtClean="0"/>
              <a:t>verursacht werden, ist dem gängigen ökonomischen Denken eher fremd.“</a:t>
            </a:r>
          </a:p>
          <a:p>
            <a:pPr>
              <a:buNone/>
            </a:pPr>
            <a:r>
              <a:rPr lang="de-DE" sz="2400" dirty="0" smtClean="0"/>
              <a:t>„Denn tatsächlich wurden die </a:t>
            </a:r>
            <a:r>
              <a:rPr lang="de-DE" sz="2400" b="1" dirty="0" smtClean="0"/>
              <a:t>Krisen</a:t>
            </a:r>
            <a:r>
              <a:rPr lang="de-DE" sz="2400" dirty="0" smtClean="0"/>
              <a:t> </a:t>
            </a:r>
            <a:r>
              <a:rPr lang="de-DE" sz="2400" b="1" dirty="0" smtClean="0"/>
              <a:t>durch nicht greifbare Veränderungen i</a:t>
            </a:r>
            <a:r>
              <a:rPr lang="de-DE" sz="2400" dirty="0" smtClean="0"/>
              <a:t>n den </a:t>
            </a:r>
            <a:r>
              <a:rPr lang="de-DE" sz="2400" b="1" dirty="0" smtClean="0"/>
              <a:t>Köpfen der Menschen </a:t>
            </a:r>
            <a:r>
              <a:rPr lang="de-DE" sz="2400" dirty="0" smtClean="0"/>
              <a:t>ausgelöst.“</a:t>
            </a:r>
          </a:p>
          <a:p>
            <a:pPr>
              <a:buNone/>
            </a:pPr>
            <a:endParaRPr lang="de-DE" sz="2400" dirty="0"/>
          </a:p>
          <a:p>
            <a:pPr>
              <a:buNone/>
            </a:pPr>
            <a:r>
              <a:rPr lang="de-DE" sz="2000" dirty="0"/>
              <a:t>George A. </a:t>
            </a:r>
            <a:r>
              <a:rPr lang="de-DE" sz="2000" dirty="0" err="1"/>
              <a:t>Akerlof</a:t>
            </a:r>
            <a:r>
              <a:rPr lang="de-DE" sz="2000" dirty="0"/>
              <a:t> / Robert J. </a:t>
            </a:r>
            <a:r>
              <a:rPr lang="de-DE" sz="2000" dirty="0" err="1"/>
              <a:t>Shiller</a:t>
            </a:r>
            <a:r>
              <a:rPr lang="de-DE" sz="2000" dirty="0"/>
              <a:t>, </a:t>
            </a:r>
            <a:r>
              <a:rPr lang="de-DE" sz="2000" dirty="0" err="1"/>
              <a:t>Animal</a:t>
            </a:r>
            <a:r>
              <a:rPr lang="de-DE" sz="2000" dirty="0"/>
              <a:t> Spirits – Wie Wirtschaft wirklich funktioniert, Frankfurt u.a. </a:t>
            </a:r>
            <a:r>
              <a:rPr lang="de-DE" sz="2000" dirty="0" smtClean="0"/>
              <a:t>2009 </a:t>
            </a:r>
            <a:endParaRPr lang="de-DE" sz="2000" dirty="0"/>
          </a:p>
        </p:txBody>
      </p:sp>
      <p:sp>
        <p:nvSpPr>
          <p:cNvPr id="4" name="Fußzeilenplatzhalter 3"/>
          <p:cNvSpPr>
            <a:spLocks noGrp="1"/>
          </p:cNvSpPr>
          <p:nvPr>
            <p:ph type="ftr" sz="quarter" idx="10"/>
          </p:nvPr>
        </p:nvSpPr>
        <p:spPr/>
        <p:txBody>
          <a:bodyPr/>
          <a:lstStyle/>
          <a:p>
            <a:pPr>
              <a:defRPr/>
            </a:pPr>
            <a:r>
              <a:rPr lang="de-DE" smtClean="0">
                <a:solidFill>
                  <a:srgbClr val="000000"/>
                </a:solidFill>
              </a:rPr>
              <a:t>Georg-Simon-Ohm-Hochschule Nürnberg</a:t>
            </a:r>
          </a:p>
          <a:p>
            <a:pPr>
              <a:defRPr/>
            </a:pPr>
            <a:r>
              <a:rPr lang="de-DE" smtClean="0">
                <a:solidFill>
                  <a:srgbClr val="000000"/>
                </a:solidFill>
              </a:rPr>
              <a:t>www.ohm-hochschule.de</a:t>
            </a:r>
            <a:endParaRPr lang="de-DE">
              <a:solidFill>
                <a:srgbClr val="000000"/>
              </a:solidFill>
            </a:endParaRPr>
          </a:p>
        </p:txBody>
      </p:sp>
      <p:sp>
        <p:nvSpPr>
          <p:cNvPr id="5" name="Foliennummernplatzhalter 4"/>
          <p:cNvSpPr>
            <a:spLocks noGrp="1"/>
          </p:cNvSpPr>
          <p:nvPr>
            <p:ph type="sldNum" sz="quarter" idx="11"/>
          </p:nvPr>
        </p:nvSpPr>
        <p:spPr/>
        <p:txBody>
          <a:bodyPr/>
          <a:lstStyle/>
          <a:p>
            <a:pPr>
              <a:defRPr/>
            </a:pPr>
            <a:r>
              <a:rPr lang="de-DE" smtClean="0">
                <a:solidFill>
                  <a:srgbClr val="000000"/>
                </a:solidFill>
              </a:rPr>
              <a:t>Seite </a:t>
            </a:r>
            <a:fld id="{104EA0A1-FCD8-48B7-9EA5-8678EE15519A}" type="slidenum">
              <a:rPr lang="de-DE" smtClean="0">
                <a:solidFill>
                  <a:srgbClr val="000000"/>
                </a:solidFill>
              </a:rPr>
              <a:pPr>
                <a:defRPr/>
              </a:pPr>
              <a:t>7</a:t>
            </a:fld>
            <a:endParaRPr lang="de-DE">
              <a:solidFill>
                <a:srgbClr val="000000"/>
              </a:solidFill>
            </a:endParaRPr>
          </a:p>
        </p:txBody>
      </p:sp>
    </p:spTree>
    <p:extLst>
      <p:ext uri="{BB962C8B-B14F-4D97-AF65-F5344CB8AC3E}">
        <p14:creationId xmlns="" xmlns:p14="http://schemas.microsoft.com/office/powerpoint/2010/main" val="1823734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96752"/>
            <a:ext cx="8594725" cy="4896079"/>
          </a:xfrm>
        </p:spPr>
        <p:txBody>
          <a:bodyPr/>
          <a:lstStyle/>
          <a:p>
            <a:pPr algn="ctr">
              <a:buNone/>
            </a:pPr>
            <a:endParaRPr lang="de-DE" dirty="0" smtClean="0"/>
          </a:p>
          <a:p>
            <a:pPr algn="ctr">
              <a:buNone/>
            </a:pPr>
            <a:endParaRPr lang="de-DE" dirty="0"/>
          </a:p>
          <a:p>
            <a:pPr algn="ctr">
              <a:buNone/>
            </a:pPr>
            <a:endParaRPr lang="de-DE" dirty="0" smtClean="0"/>
          </a:p>
          <a:p>
            <a:pPr algn="ctr">
              <a:buNone/>
            </a:pPr>
            <a:r>
              <a:rPr lang="de-DE" dirty="0" smtClean="0"/>
              <a:t>„</a:t>
            </a:r>
            <a:r>
              <a:rPr lang="de-DE" sz="2400" dirty="0" smtClean="0"/>
              <a:t>Diagnostiziert und therapiert wird eine Finanzkrise, wo doch in Wahrheit eine </a:t>
            </a:r>
            <a:r>
              <a:rPr lang="de-DE" sz="2400" b="1" dirty="0" smtClean="0"/>
              <a:t>Krise der Wettbewerbsfähigkeit </a:t>
            </a:r>
            <a:r>
              <a:rPr lang="de-DE" sz="2400" dirty="0" smtClean="0"/>
              <a:t>der südlichen Länder eingetreten ist.“ </a:t>
            </a:r>
          </a:p>
          <a:p>
            <a:pPr algn="ctr">
              <a:buNone/>
            </a:pPr>
            <a:endParaRPr lang="de-DE" sz="2400" dirty="0" smtClean="0"/>
          </a:p>
          <a:p>
            <a:pPr algn="ctr">
              <a:buNone/>
            </a:pPr>
            <a:r>
              <a:rPr lang="de-DE" sz="2400" dirty="0" smtClean="0"/>
              <a:t>Hans-Werner Sinn, Verspielt nicht eure Zukunft, München 2013, S. 80.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70</a:t>
            </a:fld>
            <a:endParaRPr lang="de-DE"/>
          </a:p>
        </p:txBody>
      </p:sp>
    </p:spTree>
    <p:extLst>
      <p:ext uri="{BB962C8B-B14F-4D97-AF65-F5344CB8AC3E}">
        <p14:creationId xmlns="" xmlns:p14="http://schemas.microsoft.com/office/powerpoint/2010/main" val="2714021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71</a:t>
            </a:fld>
            <a:endParaRPr lang="de-DE"/>
          </a:p>
        </p:txBody>
      </p:sp>
      <p:pic>
        <p:nvPicPr>
          <p:cNvPr id="18434" name="Picture 2" descr="C:\Users\User\Pictures\ControlCenter3\Scan\CCF22062013_0000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71600" y="1406700"/>
            <a:ext cx="6643538" cy="4666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135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268760"/>
            <a:ext cx="8594725" cy="4824071"/>
          </a:xfrm>
        </p:spPr>
        <p:txBody>
          <a:bodyPr/>
          <a:lstStyle/>
          <a:p>
            <a:pPr>
              <a:buNone/>
            </a:pPr>
            <a:r>
              <a:rPr lang="de-DE" dirty="0" smtClean="0"/>
              <a:t>„</a:t>
            </a:r>
            <a:r>
              <a:rPr lang="de-DE" sz="2400" dirty="0" smtClean="0"/>
              <a:t>Seit </a:t>
            </a:r>
            <a:r>
              <a:rPr lang="de-DE" sz="2400" dirty="0"/>
              <a:t>Jahren sind die Prognosen des Internationalen Währungsfonds (IWF) zur wirtschaftlichen Entwicklung in Griechenland regelmäßig viel zu positiv. Nun stellt sich heraus, dass es sich bei den Fehlprognosen nicht um versehentliche Fehler handelt. In einem geheimen Dokument gibt der IWF zu, die Daten zu Griechenland geschönt zu haben</a:t>
            </a:r>
            <a:r>
              <a:rPr lang="de-DE" sz="2400" dirty="0" smtClean="0"/>
              <a:t>.</a:t>
            </a:r>
            <a:endParaRPr lang="de-DE" sz="2400" dirty="0"/>
          </a:p>
          <a:p>
            <a:pPr>
              <a:buNone/>
            </a:pPr>
            <a:r>
              <a:rPr lang="de-DE" sz="2400" dirty="0"/>
              <a:t>In einem internen Dokument mit dem Vermerk „streng vertraulich“ sagt der IWF, er habe die </a:t>
            </a:r>
            <a:r>
              <a:rPr lang="de-DE" sz="2400" b="1" dirty="0"/>
              <a:t>desaströsen Folgen seines Sparprogramms für die griechische Wirtschaft massiv unterschätzt</a:t>
            </a:r>
            <a:r>
              <a:rPr lang="de-DE" sz="2400" dirty="0" smtClean="0"/>
              <a:t>.“</a:t>
            </a:r>
          </a:p>
          <a:p>
            <a:pPr>
              <a:buNone/>
            </a:pPr>
            <a:r>
              <a:rPr lang="de-DE" sz="2400" dirty="0" smtClean="0"/>
              <a:t>Deutsche Wirtschaftsnachrichten vom 6.6.2013</a:t>
            </a:r>
          </a:p>
          <a:p>
            <a:pPr>
              <a:buNone/>
            </a:pP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72</a:t>
            </a:fld>
            <a:endParaRPr lang="de-DE"/>
          </a:p>
        </p:txBody>
      </p:sp>
    </p:spTree>
    <p:extLst>
      <p:ext uri="{BB962C8B-B14F-4D97-AF65-F5344CB8AC3E}">
        <p14:creationId xmlns="" xmlns:p14="http://schemas.microsoft.com/office/powerpoint/2010/main" val="2051715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340768"/>
            <a:ext cx="8594725" cy="4752063"/>
          </a:xfrm>
        </p:spPr>
        <p:txBody>
          <a:bodyPr/>
          <a:lstStyle/>
          <a:p>
            <a:pPr>
              <a:buNone/>
            </a:pPr>
            <a:r>
              <a:rPr lang="de-DE" dirty="0" smtClean="0"/>
              <a:t>„</a:t>
            </a:r>
            <a:r>
              <a:rPr lang="de-DE" sz="2400" dirty="0" smtClean="0"/>
              <a:t>In </a:t>
            </a:r>
            <a:r>
              <a:rPr lang="de-DE" sz="2400" dirty="0"/>
              <a:t>Ländern wie </a:t>
            </a:r>
            <a:r>
              <a:rPr lang="de-DE" sz="2400" b="1" dirty="0"/>
              <a:t>Griechenland und Portugal kann man die fatalen Folgen eines überharten Sparkurses in Echtzeit besichtigen. </a:t>
            </a:r>
            <a:r>
              <a:rPr lang="de-DE" sz="2400" dirty="0"/>
              <a:t>Die beiden überschuldeten Euro-Staaten sparen so hart wie nie ein Land zuvor, doch ohne Erfolg. Die Wirtschaft ist massiv abgestürzt und die Schuldenquoten sind sogar noch weiter gestiegen, anstatt endlich zu fallen. Inzwischen zweifeln auch der </a:t>
            </a:r>
            <a:r>
              <a:rPr lang="de-DE" sz="2400" b="1" dirty="0"/>
              <a:t>IWF und die EU-Kommission am Sparkurs </a:t>
            </a:r>
            <a:r>
              <a:rPr lang="de-DE" sz="2400" dirty="0"/>
              <a:t>und warnen vor den Folgen von allzu tiefen Einschnitten in die Staatsausgaben</a:t>
            </a:r>
            <a:r>
              <a:rPr lang="de-DE" sz="2400" dirty="0" smtClean="0"/>
              <a:t>.“</a:t>
            </a:r>
          </a:p>
          <a:p>
            <a:pPr algn="ctr">
              <a:buNone/>
            </a:pPr>
            <a:endParaRPr lang="de-DE" sz="2400" dirty="0"/>
          </a:p>
          <a:p>
            <a:pPr algn="ctr">
              <a:buNone/>
            </a:pPr>
            <a:r>
              <a:rPr lang="de-DE" sz="2400" dirty="0"/>
              <a:t>Die </a:t>
            </a:r>
            <a:r>
              <a:rPr lang="de-DE" sz="2400" dirty="0" smtClean="0"/>
              <a:t>Ökonomen-Seifenoper, Zeit online vom 28.5.2013</a:t>
            </a:r>
          </a:p>
          <a:p>
            <a:pPr algn="ctr">
              <a:buNone/>
            </a:pP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73</a:t>
            </a:fld>
            <a:endParaRPr lang="de-DE"/>
          </a:p>
        </p:txBody>
      </p:sp>
    </p:spTree>
    <p:extLst>
      <p:ext uri="{BB962C8B-B14F-4D97-AF65-F5344CB8AC3E}">
        <p14:creationId xmlns="" xmlns:p14="http://schemas.microsoft.com/office/powerpoint/2010/main" val="424591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pPr>
              <a:buNone/>
            </a:pPr>
            <a:r>
              <a:rPr lang="de-DE" dirty="0" smtClean="0"/>
              <a:t>„</a:t>
            </a:r>
            <a:r>
              <a:rPr lang="de-DE" sz="2000" dirty="0" smtClean="0"/>
              <a:t>Seit dem Beginn des ersten Hilfsprogramms für Griechenland ist die Wirtschaft dort um </a:t>
            </a:r>
            <a:r>
              <a:rPr lang="de-DE" sz="2000" b="1" dirty="0" smtClean="0"/>
              <a:t>20% eingebrochen</a:t>
            </a:r>
            <a:r>
              <a:rPr lang="de-DE" sz="2000" dirty="0" smtClean="0"/>
              <a:t>. …  Der IWF räumt zu recht ein, die Anpassungsrezession unterschätzt zu haben. Aber die Wirkungen des radikalsten Sparprogramms, das es jemals in der westlichen Welt gegeben hat, waren naturgemäß nicht genau einzuschätzen. Der eigentliche Fehler der Retter war ein anderer. Nachdem Griechenland als Folge der unerwartet tiefen Rezession seine Haushaltsziele verfehlte, </a:t>
            </a:r>
            <a:r>
              <a:rPr lang="de-DE" sz="2000" b="1" dirty="0" smtClean="0"/>
              <a:t>haben sie das Land zu immer neuen Sparpaketen gezwungen. </a:t>
            </a:r>
            <a:r>
              <a:rPr lang="de-DE" sz="2000" dirty="0" smtClean="0"/>
              <a:t>Athen geriet in eine Todesspirale aus immer härterer </a:t>
            </a:r>
            <a:r>
              <a:rPr lang="de-DE" sz="2000" dirty="0" err="1" smtClean="0"/>
              <a:t>Austerität</a:t>
            </a:r>
            <a:r>
              <a:rPr lang="de-DE" sz="2000" dirty="0" smtClean="0"/>
              <a:t>, immer schwächerer Konjunktur und deshalb immer weiter einbrechenden Steuereinnahmen. Erst seit sich die Retter im Herbst 2012 endlich entschlossen, Griechenland etwas mehr Zeit zu gewähren, keimt dort die Hoffnung auf einen Aufschwung. “</a:t>
            </a:r>
          </a:p>
          <a:p>
            <a:pPr>
              <a:buNone/>
            </a:pPr>
            <a:r>
              <a:rPr lang="de-DE" sz="2000" dirty="0" smtClean="0"/>
              <a:t>Holger </a:t>
            </a:r>
            <a:r>
              <a:rPr lang="de-DE" sz="2000" dirty="0" err="1" smtClean="0"/>
              <a:t>Schmieding</a:t>
            </a:r>
            <a:r>
              <a:rPr lang="de-DE" sz="2000" dirty="0" smtClean="0"/>
              <a:t>, Chefvolkswirt der </a:t>
            </a:r>
            <a:r>
              <a:rPr lang="de-DE" sz="2000" dirty="0" err="1" smtClean="0"/>
              <a:t>Berenberg</a:t>
            </a:r>
            <a:r>
              <a:rPr lang="de-DE" sz="2000" dirty="0" smtClean="0"/>
              <a:t> Bank, Gastkommentar im Handelsblatt vom 25.6.2013, S. 15      </a:t>
            </a:r>
            <a:endParaRPr lang="de-DE" sz="20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74</a:t>
            </a:fld>
            <a:endParaRPr lang="de-DE"/>
          </a:p>
        </p:txBody>
      </p:sp>
    </p:spTree>
    <p:extLst>
      <p:ext uri="{BB962C8B-B14F-4D97-AF65-F5344CB8AC3E}">
        <p14:creationId xmlns="" xmlns:p14="http://schemas.microsoft.com/office/powerpoint/2010/main" val="3025018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75</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99792" y="1196752"/>
            <a:ext cx="3453812" cy="4939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4718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a:buNone/>
            </a:pPr>
            <a:r>
              <a:rPr lang="de-DE" sz="2400" dirty="0" smtClean="0"/>
              <a:t>        Spanien		         Portugal 		Frankreich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76</a:t>
            </a:fld>
            <a:endParaRPr lang="de-DE"/>
          </a:p>
        </p:txBody>
      </p:sp>
      <p:pic>
        <p:nvPicPr>
          <p:cNvPr id="1945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7297" y="2436096"/>
            <a:ext cx="8606718" cy="198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7295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endParaRPr lang="de-DE" dirty="0" smtClean="0"/>
          </a:p>
          <a:p>
            <a:pPr>
              <a:buNone/>
            </a:pPr>
            <a:endParaRPr lang="de-DE" dirty="0"/>
          </a:p>
          <a:p>
            <a:pPr>
              <a:buNone/>
            </a:pPr>
            <a:r>
              <a:rPr lang="de-DE" sz="2400" dirty="0" smtClean="0"/>
              <a:t>      Italien                       Griechenland                     Irland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77</a:t>
            </a:fld>
            <a:endParaRPr lang="de-DE"/>
          </a:p>
        </p:txBody>
      </p:sp>
      <p:pic>
        <p:nvPicPr>
          <p:cNvPr id="20483"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5536" y="1969866"/>
            <a:ext cx="8359685" cy="2102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0743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78</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547664" y="1556792"/>
            <a:ext cx="6192837" cy="436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96841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79</a:t>
            </a:fld>
            <a:endParaRPr lang="de-DE"/>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35696" y="1052736"/>
            <a:ext cx="5513387" cy="5214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249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5726" y="1000108"/>
            <a:ext cx="8594725" cy="5092717"/>
          </a:xfrm>
        </p:spPr>
        <p:txBody>
          <a:bodyPr/>
          <a:lstStyle/>
          <a:p>
            <a:pPr algn="ctr">
              <a:buNone/>
            </a:pPr>
            <a:endParaRPr lang="de-DE" dirty="0" smtClean="0"/>
          </a:p>
          <a:p>
            <a:pPr algn="ctr">
              <a:buNone/>
            </a:pPr>
            <a:endParaRPr lang="de-DE" dirty="0" smtClean="0"/>
          </a:p>
          <a:p>
            <a:pPr algn="ctr">
              <a:buNone/>
            </a:pPr>
            <a:r>
              <a:rPr lang="de-DE" dirty="0" smtClean="0"/>
              <a:t>„</a:t>
            </a:r>
            <a:r>
              <a:rPr lang="de-DE" sz="2400" dirty="0" smtClean="0"/>
              <a:t>Der </a:t>
            </a:r>
            <a:r>
              <a:rPr lang="de-DE" sz="2400" b="1" dirty="0" smtClean="0"/>
              <a:t>Glaube an die Rationalität</a:t>
            </a:r>
            <a:r>
              <a:rPr lang="de-DE" sz="2400" dirty="0" smtClean="0"/>
              <a:t> ist tief in der </a:t>
            </a:r>
            <a:r>
              <a:rPr lang="de-DE" sz="2400" b="1" dirty="0" smtClean="0"/>
              <a:t>Wirtschaftswissenschaft verwurzelt</a:t>
            </a:r>
            <a:r>
              <a:rPr lang="de-DE" sz="2400" dirty="0" smtClean="0"/>
              <a:t>. Introspektion – und mehr noch die Beobachtung meiner Kollegen – überzeugte mich davon, dass diese </a:t>
            </a:r>
            <a:r>
              <a:rPr lang="de-DE" sz="2400" b="1" dirty="0" smtClean="0"/>
              <a:t>Annahme rationalen Handelns Unsinn</a:t>
            </a:r>
            <a:r>
              <a:rPr lang="de-DE" sz="2400" dirty="0" smtClean="0"/>
              <a:t> war. Ich merkte schon bald, dass meine Kollegen auf eine </a:t>
            </a:r>
            <a:r>
              <a:rPr lang="de-DE" sz="2400" b="1" dirty="0" smtClean="0"/>
              <a:t>irrationale Weise an der Annahme der Rationalität</a:t>
            </a:r>
            <a:r>
              <a:rPr lang="de-DE" sz="2400" dirty="0" smtClean="0"/>
              <a:t> </a:t>
            </a:r>
            <a:r>
              <a:rPr lang="de-DE" sz="2400" b="1" dirty="0" smtClean="0"/>
              <a:t>festhielten,</a:t>
            </a:r>
            <a:r>
              <a:rPr lang="de-DE" sz="2400" dirty="0" smtClean="0"/>
              <a:t> und mir war klar, dass es nicht leicht sein würde, ihren Glauben daran zu erschüttern.“, </a:t>
            </a:r>
          </a:p>
          <a:p>
            <a:pPr algn="ctr">
              <a:buNone/>
            </a:pPr>
            <a:r>
              <a:rPr lang="de-DE" sz="2400" dirty="0" smtClean="0"/>
              <a:t>Joseph </a:t>
            </a:r>
            <a:r>
              <a:rPr lang="de-DE" sz="2400" dirty="0" err="1" smtClean="0"/>
              <a:t>Stiglitz</a:t>
            </a:r>
            <a:r>
              <a:rPr lang="de-DE" sz="2400" dirty="0" smtClean="0"/>
              <a:t>, 2010   </a:t>
            </a:r>
          </a:p>
          <a:p>
            <a:pPr algn="ctr">
              <a:buNone/>
            </a:pPr>
            <a:r>
              <a:rPr lang="de-DE" sz="2400" dirty="0"/>
              <a:t>Nobelpreisträger für Wirtschaftswissenschaften 2001         </a:t>
            </a:r>
            <a:endParaRPr lang="de-DE" sz="2400" dirty="0" smtClean="0"/>
          </a:p>
          <a:p>
            <a:pPr algn="ct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8</a:t>
            </a:fld>
            <a:endParaRPr lang="de-DE"/>
          </a:p>
        </p:txBody>
      </p:sp>
    </p:spTree>
    <p:extLst>
      <p:ext uri="{BB962C8B-B14F-4D97-AF65-F5344CB8AC3E}">
        <p14:creationId xmlns="" xmlns:p14="http://schemas.microsoft.com/office/powerpoint/2010/main" val="3868554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80</a:t>
            </a:fld>
            <a:endParaRPr lang="de-DE"/>
          </a:p>
        </p:txBody>
      </p:sp>
      <p:pic>
        <p:nvPicPr>
          <p:cNvPr id="25602" name="Picture 2" descr="C:\Users\User\Pictures\ControlCenter3\Scan\CCF22062013_0000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99592" y="1124744"/>
            <a:ext cx="7056784" cy="4946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69998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81</a:t>
            </a:fld>
            <a:endParaRPr lang="de-DE"/>
          </a:p>
        </p:txBody>
      </p:sp>
      <p:pic>
        <p:nvPicPr>
          <p:cNvPr id="53250" name="Picture 2"/>
          <p:cNvPicPr>
            <a:picLocks noChangeAspect="1" noChangeArrowheads="1"/>
          </p:cNvPicPr>
          <p:nvPr/>
        </p:nvPicPr>
        <p:blipFill>
          <a:blip r:embed="rId2" cstate="email"/>
          <a:srcRect/>
          <a:stretch>
            <a:fillRect/>
          </a:stretch>
        </p:blipFill>
        <p:spPr bwMode="auto">
          <a:xfrm>
            <a:off x="2071670" y="1285860"/>
            <a:ext cx="4151312" cy="4757737"/>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82</a:t>
            </a:fld>
            <a:endParaRPr lang="de-DE"/>
          </a:p>
        </p:txBody>
      </p:sp>
      <p:pic>
        <p:nvPicPr>
          <p:cNvPr id="54274" name="Picture 2"/>
          <p:cNvPicPr>
            <a:picLocks noChangeAspect="1" noChangeArrowheads="1"/>
          </p:cNvPicPr>
          <p:nvPr/>
        </p:nvPicPr>
        <p:blipFill>
          <a:blip r:embed="rId2" cstate="email"/>
          <a:srcRect/>
          <a:stretch>
            <a:fillRect/>
          </a:stretch>
        </p:blipFill>
        <p:spPr bwMode="auto">
          <a:xfrm>
            <a:off x="1142976" y="2285992"/>
            <a:ext cx="6380162" cy="2752725"/>
          </a:xfrm>
          <a:prstGeom prst="rect">
            <a:avLst/>
          </a:prstGeom>
          <a:noFill/>
          <a:ln w="9525">
            <a:noFill/>
            <a:miter lim="800000"/>
            <a:headEnd/>
            <a:tailEnd/>
          </a:ln>
          <a:effectLst/>
        </p:spPr>
      </p:pic>
      <p:sp>
        <p:nvSpPr>
          <p:cNvPr id="5" name="Rechteck 4"/>
          <p:cNvSpPr/>
          <p:nvPr/>
        </p:nvSpPr>
        <p:spPr>
          <a:xfrm>
            <a:off x="500034" y="5475718"/>
            <a:ext cx="7429552" cy="646331"/>
          </a:xfrm>
          <a:prstGeom prst="rect">
            <a:avLst/>
          </a:prstGeom>
        </p:spPr>
        <p:txBody>
          <a:bodyPr wrap="square">
            <a:spAutoFit/>
          </a:bodyPr>
          <a:lstStyle/>
          <a:p>
            <a:pPr>
              <a:buNone/>
            </a:pPr>
            <a:r>
              <a:rPr lang="de-DE" sz="1800" dirty="0" smtClean="0"/>
              <a:t>Quelle: Geldpolitik vor Gericht, Institut der deutschen Wirtschaft, </a:t>
            </a:r>
            <a:r>
              <a:rPr lang="de-DE" sz="1800" dirty="0" err="1" smtClean="0"/>
              <a:t>iwd</a:t>
            </a:r>
            <a:r>
              <a:rPr lang="de-DE" sz="1800" dirty="0" smtClean="0"/>
              <a:t>, </a:t>
            </a:r>
            <a:r>
              <a:rPr lang="de-DE" sz="1800" dirty="0" err="1" smtClean="0"/>
              <a:t>Ausg</a:t>
            </a:r>
            <a:r>
              <a:rPr lang="de-DE" sz="1800" dirty="0" smtClean="0"/>
              <a:t>. 30, 25.7.2013, S. 1 </a:t>
            </a:r>
            <a:endParaRPr lang="de-DE" sz="1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83</a:t>
            </a:fld>
            <a:endParaRPr lang="de-DE"/>
          </a:p>
        </p:txBody>
      </p:sp>
      <p:pic>
        <p:nvPicPr>
          <p:cNvPr id="18434" name="Picture 2" descr="C:\Users\User\Pictures\ControlCenter3\Scan\CCF22062013_0000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99592" y="1196752"/>
            <a:ext cx="7191534" cy="5040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766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84</a:t>
            </a:fld>
            <a:endParaRPr lang="de-DE"/>
          </a:p>
        </p:txBody>
      </p:sp>
      <p:pic>
        <p:nvPicPr>
          <p:cNvPr id="20482" name="Picture 2" descr="C:\Users\User\Pictures\ControlCenter3\Scan\CCF22062013_00005.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309237"/>
            <a:ext cx="6588224" cy="46176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3710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85</a:t>
            </a:fld>
            <a:endParaRPr lang="de-DE"/>
          </a:p>
        </p:txBody>
      </p:sp>
      <p:pic>
        <p:nvPicPr>
          <p:cNvPr id="21506" name="Picture 2" descr="C:\Users\User\Pictures\ControlCenter3\Scan\CCF22062013_00006.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1560" y="1208297"/>
            <a:ext cx="7380312" cy="51728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1749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86</a:t>
            </a:fld>
            <a:endParaRPr lang="de-DE"/>
          </a:p>
        </p:txBody>
      </p:sp>
      <p:pic>
        <p:nvPicPr>
          <p:cNvPr id="22530" name="Picture 2" descr="C:\Users\User\Pictures\ControlCenter3\Scan\CCF22062013_00007.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7584" y="1119566"/>
            <a:ext cx="7092280" cy="49709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8878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87</a:t>
            </a:fld>
            <a:endParaRPr lang="de-DE"/>
          </a:p>
        </p:txBody>
      </p:sp>
      <p:pic>
        <p:nvPicPr>
          <p:cNvPr id="23554" name="Picture 2" descr="C:\Users\User\Pictures\ControlCenter3\Scan\CCF22062013_00008.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59632" y="1340768"/>
            <a:ext cx="6911752" cy="48444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5511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88</a:t>
            </a:fld>
            <a:endParaRPr lang="de-DE"/>
          </a:p>
        </p:txBody>
      </p:sp>
      <p:pic>
        <p:nvPicPr>
          <p:cNvPr id="19458" name="Picture 2" descr="C:\Users\User\Pictures\ControlCenter3\Scan\CCF23062013_0000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619672" y="1340768"/>
            <a:ext cx="6732240" cy="47186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095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268760"/>
            <a:ext cx="8594725" cy="4824071"/>
          </a:xfrm>
        </p:spPr>
        <p:txBody>
          <a:bodyPr/>
          <a:lstStyle/>
          <a:p>
            <a:pPr>
              <a:buNone/>
            </a:pPr>
            <a:endParaRPr lang="de-DE" dirty="0" smtClean="0"/>
          </a:p>
          <a:p>
            <a:pPr>
              <a:buNone/>
            </a:pPr>
            <a:r>
              <a:rPr lang="de-DE" sz="2400" dirty="0" smtClean="0"/>
              <a:t>Allerdings: </a:t>
            </a:r>
          </a:p>
          <a:p>
            <a:pPr>
              <a:buNone/>
            </a:pPr>
            <a:r>
              <a:rPr lang="de-DE" sz="2400" b="1" dirty="0" smtClean="0"/>
              <a:t>Makroökonomische Anpassungen </a:t>
            </a:r>
            <a:r>
              <a:rPr lang="de-DE" sz="2400" dirty="0" smtClean="0"/>
              <a:t>und </a:t>
            </a:r>
            <a:r>
              <a:rPr lang="de-DE" sz="2400" b="1" dirty="0" smtClean="0"/>
              <a:t>Maßnahmen der Haushaltskonsolidierung </a:t>
            </a:r>
            <a:r>
              <a:rPr lang="de-DE" sz="2400" dirty="0" smtClean="0"/>
              <a:t>sind das eine</a:t>
            </a:r>
            <a:r>
              <a:rPr lang="de-DE" sz="2400" b="1" dirty="0" smtClean="0"/>
              <a:t>, strukturelle Anpassungen</a:t>
            </a:r>
            <a:r>
              <a:rPr lang="de-DE" sz="2400" dirty="0" smtClean="0"/>
              <a:t> das andere. </a:t>
            </a:r>
          </a:p>
          <a:p>
            <a:pPr>
              <a:buNone/>
            </a:pPr>
            <a:r>
              <a:rPr lang="de-DE" sz="2400" dirty="0" smtClean="0"/>
              <a:t>Bei den </a:t>
            </a:r>
            <a:r>
              <a:rPr lang="de-DE" sz="2400" b="1" dirty="0" smtClean="0"/>
              <a:t>strukturellen Anpassungen </a:t>
            </a:r>
            <a:r>
              <a:rPr lang="de-DE" sz="2400" dirty="0" smtClean="0"/>
              <a:t>(z.B. einer grundlegende Reform der wenig effizienten staatlichen Verwaltung in Griechenland) gibt es noch viel zu tun.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89</a:t>
            </a:fld>
            <a:endParaRPr lang="de-DE"/>
          </a:p>
        </p:txBody>
      </p:sp>
    </p:spTree>
    <p:extLst>
      <p:ext uri="{BB962C8B-B14F-4D97-AF65-F5344CB8AC3E}">
        <p14:creationId xmlns="" xmlns:p14="http://schemas.microsoft.com/office/powerpoint/2010/main" val="27427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Inhaltsplatzhalter 2"/>
          <p:cNvSpPr>
            <a:spLocks noGrp="1"/>
          </p:cNvSpPr>
          <p:nvPr>
            <p:ph idx="4294967295"/>
          </p:nvPr>
        </p:nvSpPr>
        <p:spPr>
          <a:xfrm>
            <a:off x="304800" y="1143000"/>
            <a:ext cx="8594725" cy="4949825"/>
          </a:xfrm>
        </p:spPr>
        <p:txBody>
          <a:bodyPr/>
          <a:lstStyle/>
          <a:p>
            <a:pPr algn="ctr">
              <a:buFont typeface="Monotype Sorts"/>
              <a:buNone/>
            </a:pPr>
            <a:endParaRPr lang="de-DE" sz="2400" smtClean="0">
              <a:ea typeface="ＭＳ Ｐゴシック"/>
              <a:cs typeface="Arial" charset="0"/>
            </a:endParaRPr>
          </a:p>
          <a:p>
            <a:pPr algn="ctr">
              <a:buFont typeface="Monotype Sorts"/>
              <a:buNone/>
            </a:pPr>
            <a:endParaRPr lang="de-DE" sz="2400" smtClean="0">
              <a:ea typeface="ＭＳ Ｐゴシック"/>
              <a:cs typeface="Arial" charset="0"/>
            </a:endParaRPr>
          </a:p>
          <a:p>
            <a:pPr algn="ctr">
              <a:buFont typeface="Monotype Sorts"/>
              <a:buNone/>
            </a:pPr>
            <a:r>
              <a:rPr lang="de-DE" sz="2400" smtClean="0">
                <a:ea typeface="ＭＳ Ｐゴシック"/>
                <a:cs typeface="Arial" charset="0"/>
              </a:rPr>
              <a:t>“Moderne Wirtschaftswissenschaft muss auf einer realistischen Beschreibung menschlichen Verhaltens basieren – nicht wie bislang auf der Annahme, dass wir alle rational agieren.“</a:t>
            </a:r>
          </a:p>
          <a:p>
            <a:pPr algn="ctr">
              <a:buFont typeface="Monotype Sorts"/>
              <a:buNone/>
            </a:pPr>
            <a:r>
              <a:rPr lang="de-DE" sz="2400" smtClean="0">
                <a:ea typeface="ＭＳ Ｐゴシック"/>
                <a:cs typeface="Arial" charset="0"/>
              </a:rPr>
              <a:t>Paul Krugman, Interview mit dem Handelsblatt vom 11.1.2010</a:t>
            </a:r>
          </a:p>
          <a:p>
            <a:pPr algn="ctr">
              <a:buFont typeface="Monotype Sorts"/>
              <a:buNone/>
            </a:pPr>
            <a:endParaRPr lang="de-DE" sz="2400" smtClean="0">
              <a:ea typeface="ＭＳ Ｐゴシック"/>
              <a:cs typeface="Arial" charset="0"/>
            </a:endParaRPr>
          </a:p>
        </p:txBody>
      </p:sp>
      <p:sp>
        <p:nvSpPr>
          <p:cNvPr id="113667" name="Fußzeilenplatzhalter 3"/>
          <p:cNvSpPr txBox="1">
            <a:spLocks noGrp="1"/>
          </p:cNvSpPr>
          <p:nvPr/>
        </p:nvSpPr>
        <p:spPr bwMode="auto">
          <a:xfrm>
            <a:off x="323850" y="6381750"/>
            <a:ext cx="7178675" cy="360363"/>
          </a:xfrm>
          <a:prstGeom prst="rect">
            <a:avLst/>
          </a:prstGeom>
          <a:noFill/>
          <a:ln w="9525">
            <a:noFill/>
            <a:miter lim="800000"/>
            <a:headEnd/>
            <a:tailEnd/>
          </a:ln>
        </p:spPr>
        <p:txBody>
          <a:bodyPr lIns="0" tIns="0" rIns="0" bIns="0"/>
          <a:lstStyle/>
          <a:p>
            <a:pPr eaLnBrk="0" hangingPunct="0"/>
            <a:r>
              <a:rPr lang="de-DE" sz="1000">
                <a:solidFill>
                  <a:srgbClr val="000000"/>
                </a:solidFill>
              </a:rPr>
              <a:t>Georg-Simon-Ohm-Hochschule Nürnberg</a:t>
            </a:r>
          </a:p>
          <a:p>
            <a:pPr eaLnBrk="0" hangingPunct="0"/>
            <a:r>
              <a:rPr lang="de-DE" sz="1000">
                <a:solidFill>
                  <a:srgbClr val="000000"/>
                </a:solidFill>
              </a:rPr>
              <a:t>www.ohm-hochschule.de</a:t>
            </a:r>
          </a:p>
        </p:txBody>
      </p:sp>
      <p:sp>
        <p:nvSpPr>
          <p:cNvPr id="113668" name="Foliennummernplatzhalter 4"/>
          <p:cNvSpPr txBox="1">
            <a:spLocks noGrp="1"/>
          </p:cNvSpPr>
          <p:nvPr/>
        </p:nvSpPr>
        <p:spPr bwMode="auto">
          <a:xfrm>
            <a:off x="8174038" y="6381750"/>
            <a:ext cx="719137" cy="179388"/>
          </a:xfrm>
          <a:prstGeom prst="rect">
            <a:avLst/>
          </a:prstGeom>
          <a:noFill/>
          <a:ln w="9525">
            <a:noFill/>
            <a:miter lim="800000"/>
            <a:headEnd/>
            <a:tailEnd/>
          </a:ln>
        </p:spPr>
        <p:txBody>
          <a:bodyPr lIns="0" tIns="0" rIns="0" bIns="0"/>
          <a:lstStyle/>
          <a:p>
            <a:pPr algn="r" eaLnBrk="0" hangingPunct="0"/>
            <a:r>
              <a:rPr lang="de-DE" sz="1000">
                <a:solidFill>
                  <a:srgbClr val="000000"/>
                </a:solidFill>
              </a:rPr>
              <a:t>Seite </a:t>
            </a:r>
            <a:fld id="{AF3CEBEC-9AE5-4E89-A610-AA71120D024E}" type="slidenum">
              <a:rPr lang="de-DE" sz="1000">
                <a:solidFill>
                  <a:srgbClr val="000000"/>
                </a:solidFill>
              </a:rPr>
              <a:pPr algn="r" eaLnBrk="0" hangingPunct="0"/>
              <a:t>9</a:t>
            </a:fld>
            <a:endParaRPr lang="de-DE" sz="1000">
              <a:solidFill>
                <a:srgbClr val="000000"/>
              </a:solidFill>
            </a:endParaRPr>
          </a:p>
        </p:txBody>
      </p:sp>
    </p:spTree>
    <p:extLst>
      <p:ext uri="{BB962C8B-B14F-4D97-AF65-F5344CB8AC3E}">
        <p14:creationId xmlns="" xmlns:p14="http://schemas.microsoft.com/office/powerpoint/2010/main" val="17753568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90</a:t>
            </a:fld>
            <a:endParaRPr lang="de-DE"/>
          </a:p>
        </p:txBody>
      </p:sp>
      <p:pic>
        <p:nvPicPr>
          <p:cNvPr id="24578" name="Picture 2" descr="C:\Users\User\Pictures\ControlCenter3\Scan\CCF22062013_0000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88762" y="1196753"/>
            <a:ext cx="6575117" cy="4608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0733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91</a:t>
            </a:fld>
            <a:endParaRPr lang="de-DE"/>
          </a:p>
        </p:txBody>
      </p:sp>
      <p:pic>
        <p:nvPicPr>
          <p:cNvPr id="25602" name="Picture 2" descr="C:\Users\User\Pictures\ControlCenter3\Scan\CCF22062013_0001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7584" y="1196752"/>
            <a:ext cx="7020272" cy="49205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16013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92</a:t>
            </a:fld>
            <a:endParaRPr lang="de-DE"/>
          </a:p>
        </p:txBody>
      </p:sp>
      <p:pic>
        <p:nvPicPr>
          <p:cNvPr id="26626" name="Picture 2" descr="C:\Users\User\Pictures\ControlCenter3\Scan\CCF22062013_0001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07704" y="1258766"/>
            <a:ext cx="6660232" cy="46681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70451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3" name="Foliennummernplatzhalter 2"/>
          <p:cNvSpPr>
            <a:spLocks noGrp="1"/>
          </p:cNvSpPr>
          <p:nvPr>
            <p:ph type="sldNum" sz="quarter" idx="11"/>
          </p:nvPr>
        </p:nvSpPr>
        <p:spPr/>
        <p:txBody>
          <a:bodyPr/>
          <a:lstStyle/>
          <a:p>
            <a:pPr>
              <a:defRPr/>
            </a:pPr>
            <a:r>
              <a:rPr lang="de-DE" smtClean="0"/>
              <a:t>Seite </a:t>
            </a:r>
            <a:fld id="{25A70E6A-0F9E-4235-B2D3-80C3BB569A7F}" type="slidenum">
              <a:rPr lang="de-DE" smtClean="0"/>
              <a:pPr>
                <a:defRPr/>
              </a:pPr>
              <a:t>93</a:t>
            </a:fld>
            <a:endParaRPr lang="de-DE"/>
          </a:p>
        </p:txBody>
      </p:sp>
      <p:pic>
        <p:nvPicPr>
          <p:cNvPr id="27650" name="Picture 2" descr="C:\Users\User\Pictures\ControlCenter3\Scan\CCF22062013_0001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59632" y="1124744"/>
            <a:ext cx="7055768" cy="494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99881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052736"/>
            <a:ext cx="8594725" cy="5400600"/>
          </a:xfrm>
        </p:spPr>
        <p:txBody>
          <a:bodyPr/>
          <a:lstStyle/>
          <a:p>
            <a:pPr algn="ctr">
              <a:buNone/>
            </a:pPr>
            <a:r>
              <a:rPr lang="de-DE" sz="2400" b="1" dirty="0" smtClean="0">
                <a:solidFill>
                  <a:srgbClr val="2D009D"/>
                </a:solidFill>
              </a:rPr>
              <a:t>6</a:t>
            </a:r>
            <a:r>
              <a:rPr lang="de-DE" sz="2400" b="1" dirty="0">
                <a:solidFill>
                  <a:srgbClr val="2D009D"/>
                </a:solidFill>
              </a:rPr>
              <a:t>. Fazit – Licht am Ende des Tunnels</a:t>
            </a:r>
            <a:endParaRPr lang="de-DE" sz="2400" b="1" dirty="0" smtClean="0">
              <a:solidFill>
                <a:srgbClr val="2D009D"/>
              </a:solidFill>
            </a:endParaRPr>
          </a:p>
          <a:p>
            <a:pPr marL="285750" indent="-285750">
              <a:buFontTx/>
              <a:buChar char="-"/>
            </a:pPr>
            <a:r>
              <a:rPr lang="de-DE" sz="2000" dirty="0" smtClean="0"/>
              <a:t>Vor dem Hintergrund der Erkenntnisse der </a:t>
            </a:r>
            <a:r>
              <a:rPr lang="de-DE" sz="2000" dirty="0" err="1" smtClean="0"/>
              <a:t>Behavioral</a:t>
            </a:r>
            <a:r>
              <a:rPr lang="de-DE" sz="2000" dirty="0" smtClean="0"/>
              <a:t> Economics war das Verhalten der EZB (Ankündigung von unbegrenzten Staatsanleihekäufen auf Anfrage und  unter ESM-Auflagen) zwingend geboten, um  die Zahlungsunfähigkeit einzelner Länder durch dramatisch steigenden Zinsen aufgrund von Panik auf den Märkten, also selbsterfüllenden Effekten,  entgegenzuwirken. </a:t>
            </a:r>
          </a:p>
          <a:p>
            <a:pPr marL="285750" indent="-285750">
              <a:buFontTx/>
              <a:buChar char="-"/>
            </a:pPr>
            <a:r>
              <a:rPr lang="de-DE" sz="2000" dirty="0" smtClean="0"/>
              <a:t>Die Anpassungsprozesse in den GIIPS-Staaten greifen, allerdings hat man die negativen Wirkungen der Anpassungsprozess auf die Binnennachfrage unterschätzt, was mittlerweile erkannt wurde. Die Leistungsbilanzen sind auf einen guten Weg. Allerdings sind weitergehende Strukturreformen unverzichtbar.  </a:t>
            </a:r>
          </a:p>
          <a:p>
            <a:pPr marL="285750" indent="-285750">
              <a:buFontTx/>
              <a:buChar char="-"/>
            </a:pPr>
            <a:r>
              <a:rPr lang="de-DE" sz="2000" dirty="0" smtClean="0"/>
              <a:t>Die Europäische Währungsunion wird durch neu geschaffene Institutionen (Fiskalpakt, ESM, …) und die gemachten Erfahrungen gestärkt aus der Krisen hervorgehen.     </a:t>
            </a:r>
          </a:p>
          <a:p>
            <a:pPr>
              <a:buNone/>
            </a:pPr>
            <a:r>
              <a:rPr lang="de-DE" dirty="0" smtClean="0"/>
              <a:t>   </a:t>
            </a:r>
            <a:endParaRPr lang="de-DE"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94</a:t>
            </a:fld>
            <a:endParaRPr lang="de-DE"/>
          </a:p>
        </p:txBody>
      </p:sp>
    </p:spTree>
    <p:extLst>
      <p:ext uri="{BB962C8B-B14F-4D97-AF65-F5344CB8AC3E}">
        <p14:creationId xmlns="" xmlns:p14="http://schemas.microsoft.com/office/powerpoint/2010/main" val="16756365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6" y="1124744"/>
            <a:ext cx="8594725" cy="4968087"/>
          </a:xfrm>
        </p:spPr>
        <p:txBody>
          <a:bodyPr/>
          <a:lstStyle/>
          <a:p>
            <a:pPr>
              <a:buNone/>
            </a:pPr>
            <a:r>
              <a:rPr lang="de-DE" sz="2400" smtClean="0"/>
              <a:t>Literaturempfehlungen</a:t>
            </a:r>
            <a:endParaRPr lang="de-DE" sz="2400" dirty="0" smtClean="0"/>
          </a:p>
          <a:p>
            <a:pPr>
              <a:buNone/>
            </a:pPr>
            <a:endParaRPr lang="de-DE" sz="2400" dirty="0"/>
          </a:p>
          <a:p>
            <a:pPr>
              <a:buNone/>
            </a:pPr>
            <a:r>
              <a:rPr lang="de-DE" sz="2400" dirty="0" err="1" smtClean="0"/>
              <a:t>Görgens</a:t>
            </a:r>
            <a:r>
              <a:rPr lang="de-DE" sz="2400" dirty="0" smtClean="0"/>
              <a:t>, E., Ruckriegel, K., Seitz, F., Europäische Geldpolitik, 6. Auflage , München (UTB) 2013, erscheint im Herbst 2013.</a:t>
            </a:r>
          </a:p>
          <a:p>
            <a:pPr>
              <a:buNone/>
            </a:pPr>
            <a:endParaRPr lang="de-DE" sz="2400" dirty="0" smtClean="0"/>
          </a:p>
          <a:p>
            <a:pPr>
              <a:buNone/>
            </a:pPr>
            <a:r>
              <a:rPr lang="de-DE" sz="2400" dirty="0" err="1" smtClean="0"/>
              <a:t>managerSeminare</a:t>
            </a:r>
            <a:r>
              <a:rPr lang="de-DE" sz="2400" dirty="0" smtClean="0"/>
              <a:t>, Mitarbeiterführung: Abschied vom Homo oeconomicus, Heft 184, Juli 2013, S. 20-26.  </a:t>
            </a:r>
          </a:p>
          <a:p>
            <a:pPr>
              <a:buNone/>
            </a:pPr>
            <a:endParaRPr lang="de-DE" sz="2400" dirty="0" smtClean="0"/>
          </a:p>
          <a:p>
            <a:pPr>
              <a:buNone/>
            </a:pPr>
            <a:r>
              <a:rPr lang="de-DE" sz="2400" dirty="0" smtClean="0"/>
              <a:t>Ruckriegel, K., Quo </a:t>
            </a:r>
            <a:r>
              <a:rPr lang="de-DE" sz="2400" dirty="0" err="1" smtClean="0"/>
              <a:t>vadis</a:t>
            </a:r>
            <a:r>
              <a:rPr lang="de-DE" sz="2400" dirty="0" smtClean="0"/>
              <a:t>, Europäische Währungsunion?, Nürnberg Januar 2013 (www.ruckriegel.org )    </a:t>
            </a:r>
            <a:endParaRPr lang="de-DE" sz="2400" dirty="0"/>
          </a:p>
        </p:txBody>
      </p:sp>
      <p:sp>
        <p:nvSpPr>
          <p:cNvPr id="4" name="Fußzeilenplatzhalter 3"/>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5" name="Foliennummernplatzhalter 4"/>
          <p:cNvSpPr>
            <a:spLocks noGrp="1"/>
          </p:cNvSpPr>
          <p:nvPr>
            <p:ph type="sldNum" sz="quarter" idx="11"/>
          </p:nvPr>
        </p:nvSpPr>
        <p:spPr/>
        <p:txBody>
          <a:bodyPr/>
          <a:lstStyle/>
          <a:p>
            <a:pPr>
              <a:defRPr/>
            </a:pPr>
            <a:r>
              <a:rPr lang="de-DE" smtClean="0"/>
              <a:t>Seite </a:t>
            </a:r>
            <a:fld id="{104EA0A1-FCD8-48B7-9EA5-8678EE15519A}" type="slidenum">
              <a:rPr lang="de-DE" smtClean="0"/>
              <a:pPr>
                <a:defRPr/>
              </a:pPr>
              <a:t>95</a:t>
            </a:fld>
            <a:endParaRPr lang="de-DE"/>
          </a:p>
        </p:txBody>
      </p:sp>
    </p:spTree>
    <p:extLst>
      <p:ext uri="{BB962C8B-B14F-4D97-AF65-F5344CB8AC3E}">
        <p14:creationId xmlns="" xmlns:p14="http://schemas.microsoft.com/office/powerpoint/2010/main" val="37765938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6" y="1125550"/>
            <a:ext cx="8594725" cy="4967746"/>
          </a:xfrm>
        </p:spPr>
        <p:txBody>
          <a:bodyPr/>
          <a:lstStyle/>
          <a:p>
            <a:pPr algn="ctr"/>
            <a:r>
              <a:rPr lang="de-DE" dirty="0" smtClean="0"/>
              <a:t>Vielen Dank für Ihre Aufmerksamkeit</a:t>
            </a:r>
            <a:endParaRPr lang="de-DE" dirty="0"/>
          </a:p>
        </p:txBody>
      </p:sp>
      <p:sp>
        <p:nvSpPr>
          <p:cNvPr id="3" name="Fußzeilenplatzhalter 2"/>
          <p:cNvSpPr>
            <a:spLocks noGrp="1"/>
          </p:cNvSpPr>
          <p:nvPr>
            <p:ph type="ftr" sz="quarter" idx="10"/>
          </p:nvPr>
        </p:nvSpPr>
        <p:spPr/>
        <p:txBody>
          <a:bodyPr/>
          <a:lstStyle/>
          <a:p>
            <a:pPr>
              <a:defRPr/>
            </a:pPr>
            <a:r>
              <a:rPr lang="de-DE" smtClean="0"/>
              <a:t>Georg-Simon-Ohm-Hochschule Nürnberg</a:t>
            </a:r>
          </a:p>
          <a:p>
            <a:pPr>
              <a:defRPr/>
            </a:pPr>
            <a:r>
              <a:rPr lang="de-DE" smtClean="0"/>
              <a:t>www.ohm-hochschule.de</a:t>
            </a:r>
            <a:endParaRPr lang="de-DE"/>
          </a:p>
        </p:txBody>
      </p:sp>
      <p:sp>
        <p:nvSpPr>
          <p:cNvPr id="4" name="Foliennummernplatzhalter 3"/>
          <p:cNvSpPr>
            <a:spLocks noGrp="1"/>
          </p:cNvSpPr>
          <p:nvPr>
            <p:ph type="sldNum" sz="quarter" idx="11"/>
          </p:nvPr>
        </p:nvSpPr>
        <p:spPr/>
        <p:txBody>
          <a:bodyPr/>
          <a:lstStyle/>
          <a:p>
            <a:pPr>
              <a:defRPr/>
            </a:pPr>
            <a:r>
              <a:rPr lang="de-DE" smtClean="0"/>
              <a:t>Seite </a:t>
            </a:r>
            <a:fld id="{23B936FD-0DC2-4076-B2C0-289A0E07C19C}" type="slidenum">
              <a:rPr lang="de-DE" smtClean="0"/>
              <a:pPr>
                <a:defRPr/>
              </a:pPr>
              <a:t>96</a:t>
            </a:fld>
            <a:endParaRPr lang="de-DE"/>
          </a:p>
        </p:txBody>
      </p:sp>
    </p:spTree>
    <p:extLst>
      <p:ext uri="{BB962C8B-B14F-4D97-AF65-F5344CB8AC3E}">
        <p14:creationId xmlns="" xmlns:p14="http://schemas.microsoft.com/office/powerpoint/2010/main" val="4147026351"/>
      </p:ext>
    </p:extLst>
  </p:cSld>
  <p:clrMapOvr>
    <a:masterClrMapping/>
  </p:clrMapOvr>
</p:sld>
</file>

<file path=ppt/theme/theme1.xml><?xml version="1.0" encoding="utf-8"?>
<a:theme xmlns:a="http://schemas.openxmlformats.org/drawingml/2006/main" name="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Vorlage_deutschmitLogoFamiliengerechteHochschule</Template>
  <TotalTime>0</TotalTime>
  <Words>4513</Words>
  <Application>Microsoft Office PowerPoint</Application>
  <PresentationFormat>Overheadfolien</PresentationFormat>
  <Paragraphs>603</Paragraphs>
  <Slides>96</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96</vt:i4>
      </vt:variant>
    </vt:vector>
  </HeadingPairs>
  <TitlesOfParts>
    <vt:vector size="98" baseType="lpstr">
      <vt:lpstr>Vorlage_deutschmitLogoFamiliengerechteHochschule</vt:lpstr>
      <vt:lpstr>Zeichnung</vt:lpstr>
      <vt:lpstr>     Quo vadis, Europäische Währungsunion?  Workshop  für Firmenkundenbetreuer  bei der                                                                             Sparkasse Nürnberg am 25.6.2013 Update 27.7.2013          </vt:lpstr>
      <vt:lpstr>„Man soll die Dinge so einfach wie möglich machen, aber nicht noch einfacher.“  Albert Einstein</vt:lpstr>
      <vt:lpstr>Folie 3</vt:lpstr>
      <vt:lpstr>Übersicht</vt:lpstr>
      <vt:lpstr> 1. Wie funktioniert Wirtschaft ? -                                                      Einige grundlegend Überlegungen vor dem Hintergrund der Erkenntnisse der Behavioral Economics</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2. Wie verhalten sich (Finanz-) Märkte? - Ein Faktencheck</vt:lpstr>
      <vt:lpstr>Folie 20</vt:lpstr>
      <vt:lpstr>Folie 21</vt:lpstr>
      <vt:lpstr>Folie 22</vt:lpstr>
      <vt:lpstr>Folie 23</vt:lpstr>
      <vt:lpstr>Folie 24</vt:lpstr>
      <vt:lpstr>Aktienmarkt (DAX)</vt:lpstr>
      <vt:lpstr>Devisenmarkt - Wechselkurs US-$ zu Euro </vt:lpstr>
      <vt:lpstr>Goldmarkt (US-$ je Feinzunze) </vt:lpstr>
      <vt:lpstr>Rohölmarkt (in US-$)</vt:lpstr>
      <vt:lpstr>Folie 29</vt:lpstr>
      <vt:lpstr>Folie 30</vt:lpstr>
      <vt:lpstr>Folie 31</vt:lpstr>
      <vt:lpstr>Folie 32</vt:lpstr>
      <vt:lpstr>3. Ursachen für die Immobilen-, Banken-, Wirtschafts- und Staatschuldenkrisen – Was ist passiert?</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4. Zur Frage der Zweckmäßig- bzw. Notwendigkeit  (der Zusage von unbegrenzten) Käufe von Staatsanleihen durch das Eurosystem (EZB)  </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5. Euro-Schuldenkrise –  sind die Reformen auf dem richtigen Weg? </vt:lpstr>
      <vt:lpstr>Folie 70</vt:lpstr>
      <vt:lpstr>Folie 71</vt:lpstr>
      <vt:lpstr>Folie 72</vt:lpstr>
      <vt:lpstr>Folie 73</vt:lpstr>
      <vt:lpstr>Folie 74</vt:lpstr>
      <vt:lpstr>Folie 75</vt:lpstr>
      <vt:lpstr>Folie 76</vt:lpstr>
      <vt:lpstr>Folie 77</vt:lpstr>
      <vt:lpstr>Folie 78</vt:lpstr>
      <vt:lpstr>Folie 79</vt:lpstr>
      <vt:lpstr>Folie 80</vt:lpstr>
      <vt:lpstr>Folie 81</vt:lpstr>
      <vt:lpstr>Folie 82</vt:lpstr>
      <vt:lpstr>Folie 83</vt:lpstr>
      <vt:lpstr>Folie 84</vt:lpstr>
      <vt:lpstr>Folie 85</vt:lpstr>
      <vt:lpstr>Folie 86</vt:lpstr>
      <vt:lpstr>Folie 87</vt:lpstr>
      <vt:lpstr>Folie 88</vt:lpstr>
      <vt:lpstr>Folie 89</vt:lpstr>
      <vt:lpstr>Folie 90</vt:lpstr>
      <vt:lpstr>Folie 91</vt:lpstr>
      <vt:lpstr>Folie 92</vt:lpstr>
      <vt:lpstr>Folie 93</vt:lpstr>
      <vt:lpstr>Folie 94</vt:lpstr>
      <vt:lpstr>Folie 95</vt:lpstr>
      <vt:lpstr>Vielen Dank für Ihre Aufmerksamkeit</vt:lpstr>
    </vt:vector>
  </TitlesOfParts>
  <Company>BW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Georg-Simon-Ohm-Hochschule Nürnberg</dc:title>
  <dc:creator>RauhCl</dc:creator>
  <cp:lastModifiedBy>RG</cp:lastModifiedBy>
  <cp:revision>583</cp:revision>
  <cp:lastPrinted>2011-04-09T08:34:09Z</cp:lastPrinted>
  <dcterms:created xsi:type="dcterms:W3CDTF">2010-03-01T12:07:38Z</dcterms:created>
  <dcterms:modified xsi:type="dcterms:W3CDTF">2013-07-27T11:54:48Z</dcterms:modified>
</cp:coreProperties>
</file>