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handoutMasterIdLst>
    <p:handoutMasterId r:id="rId37"/>
  </p:handoutMasterIdLst>
  <p:sldIdLst>
    <p:sldId id="263" r:id="rId2"/>
    <p:sldId id="895" r:id="rId3"/>
    <p:sldId id="721" r:id="rId4"/>
    <p:sldId id="722" r:id="rId5"/>
    <p:sldId id="922" r:id="rId6"/>
    <p:sldId id="644" r:id="rId7"/>
    <p:sldId id="716" r:id="rId8"/>
    <p:sldId id="668" r:id="rId9"/>
    <p:sldId id="786" r:id="rId10"/>
    <p:sldId id="787" r:id="rId11"/>
    <p:sldId id="902" r:id="rId12"/>
    <p:sldId id="903" r:id="rId13"/>
    <p:sldId id="934" r:id="rId14"/>
    <p:sldId id="935" r:id="rId15"/>
    <p:sldId id="939" r:id="rId16"/>
    <p:sldId id="940" r:id="rId17"/>
    <p:sldId id="941" r:id="rId18"/>
    <p:sldId id="945" r:id="rId19"/>
    <p:sldId id="946" r:id="rId20"/>
    <p:sldId id="949" r:id="rId21"/>
    <p:sldId id="890" r:id="rId22"/>
    <p:sldId id="891" r:id="rId23"/>
    <p:sldId id="892" r:id="rId24"/>
    <p:sldId id="380" r:id="rId25"/>
    <p:sldId id="381" r:id="rId26"/>
    <p:sldId id="452" r:id="rId27"/>
    <p:sldId id="382" r:id="rId28"/>
    <p:sldId id="379" r:id="rId29"/>
    <p:sldId id="455" r:id="rId30"/>
    <p:sldId id="453" r:id="rId31"/>
    <p:sldId id="383" r:id="rId32"/>
    <p:sldId id="454" r:id="rId33"/>
    <p:sldId id="384" r:id="rId34"/>
    <p:sldId id="543" r:id="rId35"/>
  </p:sldIdLst>
  <p:sldSz cx="9144000" cy="6858000" type="overhead"/>
  <p:notesSz cx="6884988" cy="10018713"/>
  <p:defaultTextStyle>
    <a:defPPr>
      <a:defRPr lang="en-US"/>
    </a:defPPr>
    <a:lvl1pPr algn="l"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800" kern="1200">
        <a:solidFill>
          <a:schemeClr val="tx1"/>
        </a:solidFill>
        <a:latin typeface="Arial" charset="0"/>
        <a:ea typeface="+mn-ea"/>
        <a:cs typeface="+mn-cs"/>
      </a:defRPr>
    </a:lvl2pPr>
    <a:lvl3pPr marL="914400" algn="l" rtl="0" fontAlgn="base">
      <a:spcBef>
        <a:spcPct val="0"/>
      </a:spcBef>
      <a:spcAft>
        <a:spcPct val="0"/>
      </a:spcAft>
      <a:defRPr sz="800" kern="1200">
        <a:solidFill>
          <a:schemeClr val="tx1"/>
        </a:solidFill>
        <a:latin typeface="Arial" charset="0"/>
        <a:ea typeface="+mn-ea"/>
        <a:cs typeface="+mn-cs"/>
      </a:defRPr>
    </a:lvl3pPr>
    <a:lvl4pPr marL="1371600" algn="l" rtl="0" fontAlgn="base">
      <a:spcBef>
        <a:spcPct val="0"/>
      </a:spcBef>
      <a:spcAft>
        <a:spcPct val="0"/>
      </a:spcAft>
      <a:defRPr sz="800" kern="1200">
        <a:solidFill>
          <a:schemeClr val="tx1"/>
        </a:solidFill>
        <a:latin typeface="Arial" charset="0"/>
        <a:ea typeface="+mn-ea"/>
        <a:cs typeface="+mn-cs"/>
      </a:defRPr>
    </a:lvl4pPr>
    <a:lvl5pPr marL="1828800" algn="l" rtl="0" fontAlgn="base">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cki" initials="" lastIdx="1" clrIdx="0"/>
  <p:cmAuthor id="1" name="Us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8B"/>
    <a:srgbClr val="0933A0"/>
    <a:srgbClr val="2D009D"/>
    <a:srgbClr val="4D4D4D"/>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209" autoAdjust="0"/>
    <p:restoredTop sz="85714" autoAdjust="0"/>
  </p:normalViewPr>
  <p:slideViewPr>
    <p:cSldViewPr>
      <p:cViewPr>
        <p:scale>
          <a:sx n="60" d="100"/>
          <a:sy n="60" d="100"/>
        </p:scale>
        <p:origin x="-2034" y="-1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420" y="-90"/>
      </p:cViewPr>
      <p:guideLst>
        <p:guide orient="horz" pos="3156"/>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344488" y="9109075"/>
            <a:ext cx="2982912" cy="501650"/>
          </a:xfrm>
          <a:prstGeom prst="rect">
            <a:avLst/>
          </a:prstGeom>
          <a:noFill/>
          <a:ln w="9525">
            <a:noFill/>
            <a:miter lim="800000"/>
            <a:headEnd/>
            <a:tailEnd/>
          </a:ln>
          <a:effectLst/>
        </p:spPr>
        <p:txBody>
          <a:bodyPr vert="horz" wrap="square" lIns="93215" tIns="46608" rIns="93215" bIns="46608" numCol="1" anchor="t" anchorCtr="0" compatLnSpc="1">
            <a:prstTxWarp prst="textNoShape">
              <a:avLst/>
            </a:prstTxWarp>
          </a:bodyPr>
          <a:lstStyle>
            <a:lvl1pPr algn="r" eaLnBrk="0" hangingPunct="0">
              <a:defRPr sz="1200"/>
            </a:lvl1pPr>
          </a:lstStyle>
          <a:p>
            <a:pPr>
              <a:defRPr/>
            </a:pPr>
            <a:endParaRPr lang="de-DE"/>
          </a:p>
        </p:txBody>
      </p:sp>
      <p:sp>
        <p:nvSpPr>
          <p:cNvPr id="4101" name="Rectangle 5"/>
          <p:cNvSpPr>
            <a:spLocks noGrp="1" noChangeArrowheads="1"/>
          </p:cNvSpPr>
          <p:nvPr>
            <p:ph type="sldNum" sz="quarter" idx="3"/>
          </p:nvPr>
        </p:nvSpPr>
        <p:spPr bwMode="auto">
          <a:xfrm>
            <a:off x="5091113" y="9109075"/>
            <a:ext cx="1301750" cy="501650"/>
          </a:xfrm>
          <a:prstGeom prst="rect">
            <a:avLst/>
          </a:prstGeom>
          <a:noFill/>
          <a:ln w="9525">
            <a:noFill/>
            <a:miter lim="800000"/>
            <a:headEnd/>
            <a:tailEnd/>
          </a:ln>
          <a:effectLst/>
        </p:spPr>
        <p:txBody>
          <a:bodyPr vert="horz" wrap="square" lIns="93215" tIns="46608" rIns="93215" bIns="46608" numCol="1" anchor="b" anchorCtr="0" compatLnSpc="1">
            <a:prstTxWarp prst="textNoShape">
              <a:avLst/>
            </a:prstTxWarp>
          </a:bodyPr>
          <a:lstStyle>
            <a:lvl1pPr algn="r" eaLnBrk="0" hangingPunct="0">
              <a:defRPr/>
            </a:lvl1pPr>
          </a:lstStyle>
          <a:p>
            <a:pPr>
              <a:defRPr/>
            </a:pPr>
            <a:r>
              <a:rPr lang="de-DE"/>
              <a:t>Seite </a:t>
            </a:r>
            <a:fld id="{BE0C9D75-C1A1-4E05-BAE5-CAD4B5614000}" type="slidenum">
              <a:rPr lang="de-DE"/>
              <a:pPr>
                <a:defRPr/>
              </a:pPr>
              <a:t>‹Nr.›</a:t>
            </a:fld>
            <a:endParaRPr lang="de-DE" sz="1200"/>
          </a:p>
        </p:txBody>
      </p:sp>
      <p:sp>
        <p:nvSpPr>
          <p:cNvPr id="4103" name="Rectangle 7"/>
          <p:cNvSpPr>
            <a:spLocks noGrp="1" noChangeArrowheads="1"/>
          </p:cNvSpPr>
          <p:nvPr>
            <p:ph type="hdr" sz="quarter"/>
          </p:nvPr>
        </p:nvSpPr>
        <p:spPr bwMode="auto">
          <a:xfrm>
            <a:off x="492125" y="836613"/>
            <a:ext cx="29495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900"/>
            </a:lvl1pPr>
          </a:lstStyle>
          <a:p>
            <a:pPr>
              <a:defRPr/>
            </a:pPr>
            <a:r>
              <a:rPr lang="en-US"/>
              <a:t>Georg-Simon-Ohm-Hochschule Nürnberg</a:t>
            </a:r>
            <a:endParaRPr lang="en-US">
              <a:latin typeface="Times New Roman" pitchFamily="18" charset="0"/>
            </a:endParaRPr>
          </a:p>
        </p:txBody>
      </p:sp>
      <p:pic>
        <p:nvPicPr>
          <p:cNvPr id="9221" name="Picture 9" descr="Ohm-Hochschule_Okt07"/>
          <p:cNvPicPr>
            <a:picLocks noChangeAspect="1" noChangeArrowheads="1"/>
          </p:cNvPicPr>
          <p:nvPr/>
        </p:nvPicPr>
        <p:blipFill>
          <a:blip r:embed="rId2"/>
          <a:srcRect/>
          <a:stretch>
            <a:fillRect/>
          </a:stretch>
        </p:blipFill>
        <p:spPr bwMode="auto">
          <a:xfrm>
            <a:off x="4548188" y="628650"/>
            <a:ext cx="1844675" cy="352425"/>
          </a:xfrm>
          <a:prstGeom prst="rect">
            <a:avLst/>
          </a:prstGeom>
          <a:noFill/>
          <a:ln w="9525">
            <a:noFill/>
            <a:miter lim="800000"/>
            <a:headEnd/>
            <a:tailEnd/>
          </a:ln>
        </p:spPr>
      </p:pic>
    </p:spTree>
    <p:extLst>
      <p:ext uri="{BB962C8B-B14F-4D97-AF65-F5344CB8AC3E}">
        <p14:creationId xmlns:p14="http://schemas.microsoft.com/office/powerpoint/2010/main" val="3268000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925513" y="544513"/>
            <a:ext cx="43592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900"/>
            </a:lvl1pPr>
          </a:lstStyle>
          <a:p>
            <a:pPr>
              <a:defRPr/>
            </a:pPr>
            <a:r>
              <a:rPr lang="en-US"/>
              <a:t>Georg-Simon-Ohm-Hochschule Nürnberg</a:t>
            </a:r>
            <a:endParaRPr lang="en-US">
              <a:latin typeface="Times New Roman" pitchFamily="18" charset="0"/>
            </a:endParaRPr>
          </a:p>
        </p:txBody>
      </p:sp>
      <p:sp>
        <p:nvSpPr>
          <p:cNvPr id="2051" name="Rectangle 3"/>
          <p:cNvSpPr>
            <a:spLocks noGrp="1" noChangeArrowheads="1"/>
          </p:cNvSpPr>
          <p:nvPr>
            <p:ph type="dt" idx="1"/>
          </p:nvPr>
        </p:nvSpPr>
        <p:spPr bwMode="auto">
          <a:xfrm>
            <a:off x="862013" y="9415463"/>
            <a:ext cx="2371725" cy="500062"/>
          </a:xfrm>
          <a:prstGeom prst="rect">
            <a:avLst/>
          </a:prstGeom>
          <a:noFill/>
          <a:ln w="9525">
            <a:noFill/>
            <a:miter lim="800000"/>
            <a:headEnd/>
            <a:tailEnd/>
          </a:ln>
          <a:effectLst/>
        </p:spPr>
        <p:txBody>
          <a:bodyPr vert="horz" wrap="square" lIns="93215" tIns="46608" rIns="93215" bIns="46608" numCol="1" anchor="t" anchorCtr="0" compatLnSpc="1">
            <a:prstTxWarp prst="textNoShape">
              <a:avLst/>
            </a:prstTxWarp>
          </a:bodyPr>
          <a:lstStyle>
            <a:lvl1pPr eaLnBrk="0" hangingPunct="0">
              <a:defRPr/>
            </a:lvl1pPr>
          </a:lstStyle>
          <a:p>
            <a:pPr>
              <a:defRPr/>
            </a:pPr>
            <a:endParaRPr lang="en-US"/>
          </a:p>
        </p:txBody>
      </p:sp>
      <p:sp>
        <p:nvSpPr>
          <p:cNvPr id="8196" name="Rectangle 4"/>
          <p:cNvSpPr>
            <a:spLocks noGrp="1" noRot="1" noChangeAspect="1" noChangeArrowheads="1"/>
          </p:cNvSpPr>
          <p:nvPr>
            <p:ph type="sldImg" idx="2"/>
          </p:nvPr>
        </p:nvSpPr>
        <p:spPr bwMode="auto">
          <a:xfrm>
            <a:off x="938213" y="750888"/>
            <a:ext cx="5010150" cy="3757612"/>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9163" y="4759325"/>
            <a:ext cx="5046662" cy="4508500"/>
          </a:xfrm>
          <a:prstGeom prst="rect">
            <a:avLst/>
          </a:prstGeom>
          <a:noFill/>
          <a:ln w="9525">
            <a:noFill/>
            <a:miter lim="800000"/>
            <a:headEnd/>
            <a:tailEnd/>
          </a:ln>
          <a:effectLst/>
        </p:spPr>
        <p:txBody>
          <a:bodyPr vert="horz" wrap="square" lIns="93215" tIns="46608" rIns="93215" bIns="46608" numCol="1" anchor="t" anchorCtr="0" compatLnSpc="1">
            <a:prstTxWarp prst="textNoShape">
              <a:avLst/>
            </a:prstTxWarp>
          </a:bodyPr>
          <a:lstStyle/>
          <a:p>
            <a:pPr lvl="0"/>
            <a:r>
              <a:rPr lang="en-US" noProof="0" smtClean="0"/>
              <a:t>Hier klicken, um Master-Textformat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055" name="Rectangle 7"/>
          <p:cNvSpPr>
            <a:spLocks noGrp="1" noChangeArrowheads="1"/>
          </p:cNvSpPr>
          <p:nvPr>
            <p:ph type="sldNum" sz="quarter" idx="5"/>
          </p:nvPr>
        </p:nvSpPr>
        <p:spPr bwMode="auto">
          <a:xfrm>
            <a:off x="4475163" y="9475788"/>
            <a:ext cx="1530350" cy="501650"/>
          </a:xfrm>
          <a:prstGeom prst="rect">
            <a:avLst/>
          </a:prstGeom>
          <a:noFill/>
          <a:ln w="9525">
            <a:noFill/>
            <a:miter lim="800000"/>
            <a:headEnd/>
            <a:tailEnd/>
          </a:ln>
          <a:effectLst/>
        </p:spPr>
        <p:txBody>
          <a:bodyPr vert="horz" wrap="square" lIns="93215" tIns="46608" rIns="93215" bIns="46608" numCol="1" anchor="b" anchorCtr="0" compatLnSpc="1">
            <a:prstTxWarp prst="textNoShape">
              <a:avLst/>
            </a:prstTxWarp>
          </a:bodyPr>
          <a:lstStyle>
            <a:lvl1pPr algn="r" eaLnBrk="0" hangingPunct="0">
              <a:defRPr/>
            </a:lvl1pPr>
          </a:lstStyle>
          <a:p>
            <a:pPr>
              <a:defRPr/>
            </a:pPr>
            <a:r>
              <a:rPr lang="en-US"/>
              <a:t>Folie </a:t>
            </a:r>
            <a:fld id="{E81DEE39-A0F8-443F-8483-656DCCA943B3}" type="slidenum">
              <a:rPr lang="en-US"/>
              <a:pPr>
                <a:defRPr/>
              </a:pPr>
              <a:t>‹Nr.›</a:t>
            </a:fld>
            <a:endParaRPr lang="en-US" sz="1200">
              <a:latin typeface="Times New Roman" pitchFamily="18" charset="0"/>
            </a:endParaRPr>
          </a:p>
        </p:txBody>
      </p:sp>
    </p:spTree>
    <p:extLst>
      <p:ext uri="{BB962C8B-B14F-4D97-AF65-F5344CB8AC3E}">
        <p14:creationId xmlns:p14="http://schemas.microsoft.com/office/powerpoint/2010/main" val="36315871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p:cNvSpPr>
          <p:nvPr>
            <p:ph type="sldImg"/>
          </p:nvPr>
        </p:nvSpPr>
        <p:spPr>
          <a:ln/>
        </p:spPr>
      </p:sp>
      <p:sp>
        <p:nvSpPr>
          <p:cNvPr id="15362" name="Notizenplatzhalter 2"/>
          <p:cNvSpPr>
            <a:spLocks noGrp="1"/>
          </p:cNvSpPr>
          <p:nvPr>
            <p:ph type="body" idx="1"/>
          </p:nvPr>
        </p:nvSpPr>
        <p:spPr>
          <a:noFill/>
          <a:ln/>
        </p:spPr>
        <p:txBody>
          <a:bodyPr/>
          <a:lstStyle/>
          <a:p>
            <a:r>
              <a:rPr lang="de-DE" smtClean="0"/>
              <a:t>Die Kernbotschaft der Stiglitz-Kommission lautet: Die Zeit ist reif, um das Augenmerk von der Messung der ökonomischen Produktion auf die Messung der Wohlfahrt der Menschen und der Nachhaltigkeit zu lenken. </a:t>
            </a:r>
          </a:p>
        </p:txBody>
      </p:sp>
      <p:sp>
        <p:nvSpPr>
          <p:cNvPr id="15363"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15364" name="Foliennummernplatzhalter 4"/>
          <p:cNvSpPr>
            <a:spLocks noGrp="1"/>
          </p:cNvSpPr>
          <p:nvPr>
            <p:ph type="sldNum" sz="quarter" idx="5"/>
          </p:nvPr>
        </p:nvSpPr>
        <p:spPr>
          <a:noFill/>
        </p:spPr>
        <p:txBody>
          <a:bodyPr/>
          <a:lstStyle/>
          <a:p>
            <a:r>
              <a:rPr lang="en-US" smtClean="0"/>
              <a:t>Folie </a:t>
            </a:r>
            <a:fld id="{F5F52516-1762-4ADE-94E5-967D477CF0DE}" type="slidenum">
              <a:rPr lang="en-US" smtClean="0"/>
              <a:pPr/>
              <a:t>7</a:t>
            </a:fld>
            <a:endParaRPr 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a:ln/>
        </p:spPr>
      </p:sp>
      <p:sp>
        <p:nvSpPr>
          <p:cNvPr id="17410" name="Notizenplatzhalter 2"/>
          <p:cNvSpPr>
            <a:spLocks noGrp="1"/>
          </p:cNvSpPr>
          <p:nvPr>
            <p:ph type="body" idx="1"/>
          </p:nvPr>
        </p:nvSpPr>
        <p:spPr>
          <a:noFill/>
          <a:ln/>
        </p:spPr>
        <p:txBody>
          <a:bodyPr/>
          <a:lstStyle/>
          <a:p>
            <a:r>
              <a:rPr lang="de-DE" smtClean="0"/>
              <a:t>In den letzten 50 Jahren hat die OECD ein reiches Set von Empfehlungen für die Politik entwickelt, wie am besten das Wirtschaftswachstum unterstützt werden kann. Die Aufgabe, die sich jetzt stellt, ist, ein vergleichbar reiches Set an Empfehlungen zu entwickeln, wie die Politik gesellschaftlichen Fortschritt unterstützen kann. Es geht um eine besser Politik für ein besseres Leben.      </a:t>
            </a:r>
          </a:p>
        </p:txBody>
      </p:sp>
      <p:sp>
        <p:nvSpPr>
          <p:cNvPr id="17411"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17412" name="Foliennummernplatzhalter 4"/>
          <p:cNvSpPr>
            <a:spLocks noGrp="1"/>
          </p:cNvSpPr>
          <p:nvPr>
            <p:ph type="sldNum" sz="quarter" idx="5"/>
          </p:nvPr>
        </p:nvSpPr>
        <p:spPr>
          <a:noFill/>
        </p:spPr>
        <p:txBody>
          <a:bodyPr/>
          <a:lstStyle/>
          <a:p>
            <a:r>
              <a:rPr lang="en-US" smtClean="0"/>
              <a:t>Folie </a:t>
            </a:r>
            <a:fld id="{4A53F9C4-AB6E-483B-90ED-BD51344CFB82}" type="slidenum">
              <a:rPr lang="en-US" smtClean="0"/>
              <a:pPr/>
              <a:t>8</a:t>
            </a:fld>
            <a:endParaRPr lang="en-US"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a:ln/>
        </p:spPr>
      </p:sp>
      <p:sp>
        <p:nvSpPr>
          <p:cNvPr id="20482" name="Notizenplatzhalter 2"/>
          <p:cNvSpPr>
            <a:spLocks noGrp="1"/>
          </p:cNvSpPr>
          <p:nvPr>
            <p:ph type="body" idx="1"/>
          </p:nvPr>
        </p:nvSpPr>
        <p:spPr>
          <a:noFill/>
          <a:ln/>
        </p:spPr>
        <p:txBody>
          <a:bodyPr/>
          <a:lstStyle/>
          <a:p>
            <a:r>
              <a:rPr lang="de-DE" smtClean="0"/>
              <a:t>Der Grund hierfür ist schlicht, dass das letztendliche Ziel eines jeden Glück und Zufriedenheit ist und das Ziel der Politik somit darin bestehen muss, die Voraussetzungen dafür zu schaffen.  </a:t>
            </a:r>
          </a:p>
        </p:txBody>
      </p:sp>
      <p:sp>
        <p:nvSpPr>
          <p:cNvPr id="20483" name="Kopfzeilenplatzhalter 3"/>
          <p:cNvSpPr>
            <a:spLocks noGrp="1"/>
          </p:cNvSpPr>
          <p:nvPr>
            <p:ph type="hdr" sz="quarter"/>
          </p:nvPr>
        </p:nvSpPr>
        <p:spPr>
          <a:noFill/>
        </p:spPr>
        <p:txBody>
          <a:bodyPr/>
          <a:lstStyle/>
          <a:p>
            <a:r>
              <a:rPr lang="en-US" smtClean="0">
                <a:solidFill>
                  <a:srgbClr val="000000"/>
                </a:solidFill>
              </a:rPr>
              <a:t>Georg-Simon-Ohm-Hochschule Nürnberg</a:t>
            </a:r>
            <a:endParaRPr lang="en-US" smtClean="0">
              <a:solidFill>
                <a:srgbClr val="000000"/>
              </a:solidFill>
              <a:latin typeface="Times New Roman" pitchFamily="18" charset="0"/>
            </a:endParaRPr>
          </a:p>
        </p:txBody>
      </p:sp>
      <p:sp>
        <p:nvSpPr>
          <p:cNvPr id="20484" name="Foliennummernplatzhalter 4"/>
          <p:cNvSpPr>
            <a:spLocks noGrp="1"/>
          </p:cNvSpPr>
          <p:nvPr>
            <p:ph type="sldNum" sz="quarter" idx="5"/>
          </p:nvPr>
        </p:nvSpPr>
        <p:spPr>
          <a:noFill/>
        </p:spPr>
        <p:txBody>
          <a:bodyPr/>
          <a:lstStyle/>
          <a:p>
            <a:r>
              <a:rPr lang="en-US" smtClean="0">
                <a:solidFill>
                  <a:srgbClr val="000000"/>
                </a:solidFill>
              </a:rPr>
              <a:t>Folie </a:t>
            </a:r>
            <a:fld id="{B695EFDA-A84D-452E-85C3-C0AE39BCC1B6}" type="slidenum">
              <a:rPr lang="en-US" smtClean="0">
                <a:solidFill>
                  <a:srgbClr val="000000"/>
                </a:solidFill>
              </a:rPr>
              <a:pPr/>
              <a:t>9</a:t>
            </a:fld>
            <a:endParaRPr lang="en-US"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a:ln/>
        </p:spPr>
      </p:sp>
      <p:sp>
        <p:nvSpPr>
          <p:cNvPr id="22530" name="Notizenplatzhalter 2"/>
          <p:cNvSpPr>
            <a:spLocks noGrp="1"/>
          </p:cNvSpPr>
          <p:nvPr>
            <p:ph type="body" idx="1"/>
          </p:nvPr>
        </p:nvSpPr>
        <p:spPr>
          <a:noFill/>
          <a:ln/>
        </p:spPr>
        <p:txBody>
          <a:bodyPr/>
          <a:lstStyle/>
          <a:p>
            <a:r>
              <a:rPr lang="de-DE" smtClean="0"/>
              <a:t>Die Abstimmung über die Beyond GDP (Jenseits der BIP/Bruttoinlandsprodukts) Resolution zeigte eine breite Zustimmung zu dieser Arbeit der EU-Kommission . Es geht um einen Ergänzung des BIP um soziale und ökologische Indikatoren. … Diese Ergebnisse zeigen eine breite Zustimmung zu der Tatsache, dass menschliche Entwicklung und Well-Being mehr ist als monetär gemessen werden kann, so der zuständige EU-Kommissar.   </a:t>
            </a:r>
          </a:p>
        </p:txBody>
      </p:sp>
      <p:sp>
        <p:nvSpPr>
          <p:cNvPr id="22531" name="Kopfzeilenplatzhalter 3"/>
          <p:cNvSpPr>
            <a:spLocks noGrp="1"/>
          </p:cNvSpPr>
          <p:nvPr>
            <p:ph type="hdr" sz="quarter"/>
          </p:nvPr>
        </p:nvSpPr>
        <p:spPr>
          <a:noFill/>
        </p:spPr>
        <p:txBody>
          <a:bodyPr/>
          <a:lstStyle/>
          <a:p>
            <a:r>
              <a:rPr lang="en-US" smtClean="0">
                <a:solidFill>
                  <a:srgbClr val="000000"/>
                </a:solidFill>
              </a:rPr>
              <a:t>Georg-Simon-Ohm-Hochschule Nürnberg</a:t>
            </a:r>
            <a:endParaRPr lang="en-US" smtClean="0">
              <a:solidFill>
                <a:srgbClr val="000000"/>
              </a:solidFill>
              <a:latin typeface="Times New Roman" pitchFamily="18" charset="0"/>
            </a:endParaRPr>
          </a:p>
        </p:txBody>
      </p:sp>
      <p:sp>
        <p:nvSpPr>
          <p:cNvPr id="22532" name="Foliennummernplatzhalter 4"/>
          <p:cNvSpPr>
            <a:spLocks noGrp="1"/>
          </p:cNvSpPr>
          <p:nvPr>
            <p:ph type="sldNum" sz="quarter" idx="5"/>
          </p:nvPr>
        </p:nvSpPr>
        <p:spPr>
          <a:noFill/>
        </p:spPr>
        <p:txBody>
          <a:bodyPr/>
          <a:lstStyle/>
          <a:p>
            <a:r>
              <a:rPr lang="en-US" smtClean="0">
                <a:solidFill>
                  <a:srgbClr val="000000"/>
                </a:solidFill>
              </a:rPr>
              <a:t>Folie </a:t>
            </a:r>
            <a:fld id="{96C662C8-43BB-45BD-8481-827DFDE78010}" type="slidenum">
              <a:rPr lang="en-US" smtClean="0">
                <a:solidFill>
                  <a:srgbClr val="000000"/>
                </a:solidFill>
              </a:rPr>
              <a:pPr/>
              <a:t>10</a:t>
            </a:fld>
            <a:endParaRPr lang="en-US" smtClean="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eaLnBrk="0" hangingPunct="0">
              <a:defRPr/>
            </a:pPr>
            <a:endParaRPr lang="de-DE" sz="2400">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eaLnBrk="0" hangingPunct="0">
              <a:defRPr/>
            </a:pPr>
            <a:endParaRPr lang="de-DE"/>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eaLnBrk="0" hangingPunct="0">
              <a:defRPr/>
            </a:pPr>
            <a:endParaRPr lang="de-DE" sz="500"/>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eaLnBrk="0" hangingPunct="0">
              <a:spcBef>
                <a:spcPct val="50000"/>
              </a:spcBef>
              <a:defRPr/>
            </a:pPr>
            <a:endParaRPr lang="de-DE"/>
          </a:p>
        </p:txBody>
      </p:sp>
      <p:pic>
        <p:nvPicPr>
          <p:cNvPr id="8" name="Picture 16" descr="Ohm-Hochschule_Okt07"/>
          <p:cNvPicPr>
            <a:picLocks noChangeAspect="1" noChangeArrowheads="1"/>
          </p:cNvPicPr>
          <p:nvPr/>
        </p:nvPicPr>
        <p:blipFill>
          <a:blip r:embed="rId2"/>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25"/>
            <a:ext cx="4103688" cy="1470025"/>
          </a:xfrm>
        </p:spPr>
        <p:txBody>
          <a:bodyPr/>
          <a:lstStyle>
            <a:lvl1pPr>
              <a:defRPr sz="2800"/>
            </a:lvl1pPr>
          </a:lstStyle>
          <a:p>
            <a:r>
              <a:rPr lang="de-DE" smtClean="0"/>
              <a:t>Titelmasterformat durch Klicken bearbeiten</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t>Seite </a:t>
            </a:r>
            <a:fld id="{7E448B1B-E0A9-48EC-A7DB-28C91D36BB3D}"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773238"/>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t>Seite </a:t>
            </a:r>
            <a:fld id="{F02D404E-0228-404E-BD38-AD059EAF93D9}"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t>Seite </a:t>
            </a:r>
            <a:fld id="{2A8FA038-14E2-49EF-AC2D-15BEFE34AB61}"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t>Seite </a:t>
            </a:r>
            <a:fld id="{D81305B1-5143-429A-88AF-93A111C16AB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t>Seite </a:t>
            </a:r>
            <a:fld id="{6560536B-DE47-496A-BD09-20AD2B330C51}"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eaLnBrk="0" hangingPunct="0">
              <a:defRPr/>
            </a:pPr>
            <a:endParaRPr lang="de-DE" sz="2400">
              <a:latin typeface="Times New Roman" pitchFamily="18" charset="0"/>
            </a:endParaRPr>
          </a:p>
        </p:txBody>
      </p:sp>
      <p:sp>
        <p:nvSpPr>
          <p:cNvPr id="1113" name="Rectangle 89"/>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eaLnBrk="0" hangingPunct="0">
              <a:defRPr/>
            </a:pPr>
            <a:endParaRPr lang="de-DE"/>
          </a:p>
        </p:txBody>
      </p:sp>
      <p:sp>
        <p:nvSpPr>
          <p:cNvPr id="1281" name="Rectangle 257"/>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eaLnBrk="0" hangingPunct="0">
              <a:defRPr/>
            </a:pPr>
            <a:endParaRPr lang="de-DE" sz="500"/>
          </a:p>
        </p:txBody>
      </p:sp>
      <p:sp>
        <p:nvSpPr>
          <p:cNvPr id="1289" name="Text Box 265"/>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eaLnBrk="0" hangingPunct="0">
              <a:spcBef>
                <a:spcPct val="50000"/>
              </a:spcBef>
              <a:defRPr/>
            </a:pPr>
            <a:endParaRPr lang="de-DE"/>
          </a:p>
        </p:txBody>
      </p:sp>
      <p:sp>
        <p:nvSpPr>
          <p:cNvPr id="1031" name="Rectangle 286"/>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t>Seite </a:t>
            </a:r>
            <a:fld id="{CC5DE933-1991-4C85-A3E9-FD7FF67121D4}" type="slidenum">
              <a:rPr lang="de-DE"/>
              <a:pPr>
                <a:defRPr/>
              </a:pPr>
              <a:t>‹Nr.›</a:t>
            </a:fld>
            <a:endParaRPr lang="de-DE"/>
          </a:p>
        </p:txBody>
      </p:sp>
      <p:pic>
        <p:nvPicPr>
          <p:cNvPr id="1034" name="Picture 292" descr="Ohm-Hochschule_Okt07"/>
          <p:cNvPicPr>
            <a:picLocks noChangeAspect="1" noChangeArrowheads="1"/>
          </p:cNvPicPr>
          <p:nvPr/>
        </p:nvPicPr>
        <p:blipFill>
          <a:blip r:embed="rId8"/>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eaLnBrk="0" hangingPunct="0">
              <a:defRPr/>
            </a:pPr>
            <a:endParaRPr lang="de-DE"/>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eaLnBrk="0" hangingPunct="0">
              <a:defRPr/>
            </a:pPr>
            <a:endParaRPr lang="de-DE"/>
          </a:p>
        </p:txBody>
      </p:sp>
      <p:pic>
        <p:nvPicPr>
          <p:cNvPr id="1037" name="Picture 19" descr="audit_fgh_z_08_rgb_6"/>
          <p:cNvPicPr>
            <a:picLocks noChangeAspect="1" noChangeArrowheads="1"/>
          </p:cNvPicPr>
          <p:nvPr/>
        </p:nvPicPr>
        <p:blipFill>
          <a:blip r:embed="rId9"/>
          <a:srcRect/>
          <a:stretch>
            <a:fillRect/>
          </a:stretch>
        </p:blipFill>
        <p:spPr bwMode="auto">
          <a:xfrm>
            <a:off x="304800" y="144463"/>
            <a:ext cx="749300" cy="749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dt="0"/>
  <p:txStyles>
    <p:titleStyle>
      <a:lvl1pPr algn="l" rtl="0" eaLnBrk="0" fontAlgn="base" hangingPunct="0">
        <a:spcBef>
          <a:spcPct val="0"/>
        </a:spcBef>
        <a:spcAft>
          <a:spcPct val="0"/>
        </a:spcAft>
        <a:defRPr sz="2400" b="1">
          <a:solidFill>
            <a:srgbClr val="33338B"/>
          </a:solidFill>
          <a:latin typeface="+mj-lt"/>
          <a:ea typeface="+mj-ea"/>
          <a:cs typeface="+mj-cs"/>
        </a:defRPr>
      </a:lvl1pPr>
      <a:lvl2pPr algn="l" rtl="0" eaLnBrk="0" fontAlgn="base" hangingPunct="0">
        <a:spcBef>
          <a:spcPct val="0"/>
        </a:spcBef>
        <a:spcAft>
          <a:spcPct val="0"/>
        </a:spcAft>
        <a:defRPr sz="2400" b="1">
          <a:solidFill>
            <a:srgbClr val="33338B"/>
          </a:solidFill>
          <a:latin typeface="Arial" charset="0"/>
        </a:defRPr>
      </a:lvl2pPr>
      <a:lvl3pPr algn="l" rtl="0" eaLnBrk="0" fontAlgn="base" hangingPunct="0">
        <a:spcBef>
          <a:spcPct val="0"/>
        </a:spcBef>
        <a:spcAft>
          <a:spcPct val="0"/>
        </a:spcAft>
        <a:defRPr sz="2400" b="1">
          <a:solidFill>
            <a:srgbClr val="33338B"/>
          </a:solidFill>
          <a:latin typeface="Arial" charset="0"/>
        </a:defRPr>
      </a:lvl3pPr>
      <a:lvl4pPr algn="l" rtl="0" eaLnBrk="0" fontAlgn="base" hangingPunct="0">
        <a:spcBef>
          <a:spcPct val="0"/>
        </a:spcBef>
        <a:spcAft>
          <a:spcPct val="0"/>
        </a:spcAft>
        <a:defRPr sz="2400" b="1">
          <a:solidFill>
            <a:srgbClr val="33338B"/>
          </a:solidFill>
          <a:latin typeface="Arial" charset="0"/>
        </a:defRPr>
      </a:lvl4pPr>
      <a:lvl5pPr algn="l" rtl="0" eaLnBrk="0" fontAlgn="base" hangingPunct="0">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342900" indent="-342900" algn="l" rtl="0" eaLnBrk="0" fontAlgn="base" hangingPunct="0">
        <a:spcBef>
          <a:spcPct val="50000"/>
        </a:spcBef>
        <a:spcAft>
          <a:spcPct val="0"/>
        </a:spcAft>
        <a:buClr>
          <a:srgbClr val="0933A0"/>
        </a:buClr>
        <a:buFont typeface="Monotype Sorts"/>
        <a:buChar char="•"/>
        <a:defRPr sz="3200">
          <a:solidFill>
            <a:schemeClr val="tx1"/>
          </a:solidFill>
          <a:latin typeface="+mn-lt"/>
          <a:ea typeface="+mn-ea"/>
          <a:cs typeface="+mn-cs"/>
        </a:defRPr>
      </a:lvl1pPr>
      <a:lvl2pPr marL="742950" indent="-285750" algn="l" rtl="0" eaLnBrk="0" fontAlgn="base" hangingPunct="0">
        <a:spcBef>
          <a:spcPct val="50000"/>
        </a:spcBef>
        <a:spcAft>
          <a:spcPct val="0"/>
        </a:spcAft>
        <a:buClr>
          <a:srgbClr val="0933A0"/>
        </a:buClr>
        <a:buFont typeface="Monotype Sorts"/>
        <a:buChar char="n"/>
        <a:defRPr sz="2800">
          <a:solidFill>
            <a:schemeClr val="tx1"/>
          </a:solidFill>
          <a:latin typeface="+mn-lt"/>
        </a:defRPr>
      </a:lvl2pPr>
      <a:lvl3pPr marL="1143000" indent="-228600" algn="l" rtl="0" eaLnBrk="0" fontAlgn="base" hangingPunct="0">
        <a:spcBef>
          <a:spcPct val="50000"/>
        </a:spcBef>
        <a:spcAft>
          <a:spcPct val="0"/>
        </a:spcAft>
        <a:buClr>
          <a:srgbClr val="0933A0"/>
        </a:buClr>
        <a:buFont typeface="Monotype Sorts"/>
        <a:buChar char="n"/>
        <a:defRPr sz="2400">
          <a:solidFill>
            <a:schemeClr val="tx1"/>
          </a:solidFill>
          <a:latin typeface="+mn-lt"/>
        </a:defRPr>
      </a:lvl3pPr>
      <a:lvl4pPr marL="16002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4pPr>
      <a:lvl5pPr marL="20574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ruckriegel.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ruckriegel.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a:xfrm>
            <a:off x="468313" y="980728"/>
            <a:ext cx="7786687" cy="4248497"/>
          </a:xfrm>
        </p:spPr>
        <p:txBody>
          <a:bodyPr/>
          <a:lstStyle/>
          <a:p>
            <a:pPr algn="ctr" eaLnBrk="1" hangingPunct="1"/>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Schlusswort  zum Vortrag </a:t>
            </a:r>
            <a:br>
              <a:rPr lang="de-DE" dirty="0" smtClean="0"/>
            </a:br>
            <a:r>
              <a:rPr lang="de-DE" dirty="0" smtClean="0"/>
              <a:t/>
            </a:r>
            <a:br>
              <a:rPr lang="de-DE" dirty="0" smtClean="0"/>
            </a:br>
            <a:r>
              <a:rPr lang="de-DE" dirty="0" smtClean="0"/>
              <a:t>„Mehrwert Glück. Plädoyer für menschengerechtes Wirtschaften“</a:t>
            </a:r>
            <a:br>
              <a:rPr lang="de-DE" dirty="0" smtClean="0"/>
            </a:br>
            <a:r>
              <a:rPr lang="de-DE" dirty="0" smtClean="0"/>
              <a:t> von Prof. Dr. Johannes Wallacher</a:t>
            </a:r>
            <a:br>
              <a:rPr lang="de-DE" dirty="0" smtClean="0"/>
            </a:br>
            <a:r>
              <a:rPr lang="de-DE" dirty="0" smtClean="0"/>
              <a:t/>
            </a:r>
            <a:br>
              <a:rPr lang="de-DE" dirty="0" smtClean="0"/>
            </a:br>
            <a:r>
              <a:rPr lang="de-DE" dirty="0" err="1" smtClean="0"/>
              <a:t>Peutiger</a:t>
            </a:r>
            <a:r>
              <a:rPr lang="de-DE" dirty="0" smtClean="0"/>
              <a:t> </a:t>
            </a:r>
            <a:r>
              <a:rPr lang="de-DE" dirty="0" err="1" smtClean="0"/>
              <a:t>Collegium</a:t>
            </a:r>
            <a:r>
              <a:rPr lang="de-DE" dirty="0" smtClean="0"/>
              <a:t> , 19. März 2012</a:t>
            </a:r>
            <a:r>
              <a:rPr lang="de-DE" smtClean="0"/>
              <a:t>, Bayerischer Hof,   </a:t>
            </a:r>
            <a:r>
              <a:rPr lang="de-DE" dirty="0" smtClean="0"/>
              <a:t>München </a:t>
            </a: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smtClean="0"/>
              <a:t/>
            </a:r>
            <a:br>
              <a:rPr lang="de-DE" dirty="0" smtClean="0"/>
            </a:br>
            <a:r>
              <a:rPr lang="de-DE" dirty="0" smtClean="0"/>
              <a:t>   </a:t>
            </a:r>
          </a:p>
        </p:txBody>
      </p:sp>
      <p:sp>
        <p:nvSpPr>
          <p:cNvPr id="10242" name="Rectangle 3"/>
          <p:cNvSpPr>
            <a:spLocks noGrp="1" noChangeArrowheads="1"/>
          </p:cNvSpPr>
          <p:nvPr>
            <p:ph type="subTitle" idx="1"/>
          </p:nvPr>
        </p:nvSpPr>
        <p:spPr>
          <a:xfrm>
            <a:off x="611188" y="5229225"/>
            <a:ext cx="8321675" cy="842963"/>
          </a:xfrm>
        </p:spPr>
        <p:txBody>
          <a:bodyPr/>
          <a:lstStyle/>
          <a:p>
            <a:pPr marL="0" indent="0" algn="ctr" eaLnBrk="1" hangingPunct="1">
              <a:buFont typeface="Monotype Sorts"/>
              <a:buNone/>
            </a:pPr>
            <a:r>
              <a:rPr lang="de-DE" sz="2400" b="1" smtClean="0"/>
              <a:t>Prof. Dr. Karlheinz Ruckriegel</a:t>
            </a:r>
          </a:p>
          <a:p>
            <a:pPr marL="0" indent="0" algn="ctr" eaLnBrk="1" hangingPunct="1">
              <a:buFont typeface="Monotype Sorts"/>
              <a:buNone/>
            </a:pPr>
            <a:r>
              <a:rPr lang="de-DE" sz="2400" b="1" smtClean="0"/>
              <a:t>(www.ruckriegel.org)</a:t>
            </a:r>
          </a:p>
          <a:p>
            <a:pPr marL="0" indent="0" algn="ctr" eaLnBrk="1" hangingPunct="1">
              <a:buFont typeface="Monotype Sorts"/>
              <a:buNone/>
            </a:pPr>
            <a:endParaRPr lang="de-DE" sz="24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Inhaltsplatzhalter 2"/>
          <p:cNvSpPr>
            <a:spLocks noGrp="1"/>
          </p:cNvSpPr>
          <p:nvPr>
            <p:ph idx="1"/>
          </p:nvPr>
        </p:nvSpPr>
        <p:spPr>
          <a:xfrm>
            <a:off x="304800" y="1196975"/>
            <a:ext cx="8594725" cy="4895850"/>
          </a:xfrm>
        </p:spPr>
        <p:txBody>
          <a:bodyPr/>
          <a:lstStyle/>
          <a:p>
            <a:pPr marL="0" indent="0">
              <a:buFont typeface="Monotype Sorts"/>
              <a:buNone/>
            </a:pPr>
            <a:r>
              <a:rPr lang="de-DE" sz="2400" dirty="0" smtClean="0"/>
              <a:t>Mitte Juli 2011 hat auch das </a:t>
            </a:r>
            <a:r>
              <a:rPr lang="de-DE" sz="2400" b="1" dirty="0" smtClean="0"/>
              <a:t>EU-Parlament</a:t>
            </a:r>
            <a:r>
              <a:rPr lang="de-DE" sz="2400" dirty="0" smtClean="0"/>
              <a:t> eine ähnliche Resolution angenommen: </a:t>
            </a:r>
          </a:p>
          <a:p>
            <a:pPr marL="0" indent="0">
              <a:buFont typeface="Monotype Sorts"/>
              <a:buNone/>
            </a:pPr>
            <a:r>
              <a:rPr lang="en-US" sz="2400" dirty="0" smtClean="0"/>
              <a:t>“The final vote on the Beyond GDP resolution  showed broad support to the Commission's groundwork towards supplementing GDP with social and environmental indicators.”</a:t>
            </a:r>
          </a:p>
          <a:p>
            <a:pPr marL="0" indent="0">
              <a:buFont typeface="Monotype Sorts"/>
              <a:buNone/>
            </a:pPr>
            <a:r>
              <a:rPr lang="en-US" sz="2400" dirty="0" smtClean="0"/>
              <a:t>“These outcomes demonstrate broad consensus on the fact that </a:t>
            </a:r>
            <a:r>
              <a:rPr lang="en-US" sz="2400" b="1" dirty="0" smtClean="0"/>
              <a:t>human development </a:t>
            </a:r>
            <a:r>
              <a:rPr lang="en-US" sz="2400" dirty="0" smtClean="0"/>
              <a:t>and </a:t>
            </a:r>
            <a:r>
              <a:rPr lang="en-US" sz="2400" b="1" dirty="0" smtClean="0"/>
              <a:t>well-being</a:t>
            </a:r>
            <a:r>
              <a:rPr lang="en-US" sz="2400" dirty="0" smtClean="0"/>
              <a:t> is about more than we can measure through monetary values.”, so der </a:t>
            </a:r>
            <a:r>
              <a:rPr lang="en-US" sz="2400" dirty="0" err="1" smtClean="0"/>
              <a:t>zuständige</a:t>
            </a:r>
            <a:r>
              <a:rPr lang="en-US" sz="2400" dirty="0" smtClean="0"/>
              <a:t> EU-</a:t>
            </a:r>
            <a:r>
              <a:rPr lang="en-US" sz="2400" dirty="0" err="1" smtClean="0"/>
              <a:t>Kommissar</a:t>
            </a:r>
            <a:r>
              <a:rPr lang="en-US" sz="2400" dirty="0" smtClean="0"/>
              <a:t> </a:t>
            </a:r>
            <a:r>
              <a:rPr lang="en-US" sz="2400" dirty="0" err="1" smtClean="0"/>
              <a:t>Janez</a:t>
            </a:r>
            <a:r>
              <a:rPr lang="en-US" sz="2400" dirty="0" smtClean="0"/>
              <a:t> </a:t>
            </a:r>
            <a:r>
              <a:rPr lang="en-US" sz="2400" dirty="0" err="1" smtClean="0"/>
              <a:t>Potočnik</a:t>
            </a:r>
            <a:r>
              <a:rPr lang="en-US" sz="2400" dirty="0" smtClean="0"/>
              <a:t>. </a:t>
            </a:r>
          </a:p>
          <a:p>
            <a:pPr marL="0" indent="0">
              <a:buFont typeface="Monotype Sorts"/>
              <a:buNone/>
            </a:pPr>
            <a:endParaRPr lang="de-DE" sz="2400" dirty="0" smtClean="0"/>
          </a:p>
          <a:p>
            <a:pPr marL="0" indent="0">
              <a:buFont typeface="Monotype Sorts"/>
              <a:buNone/>
            </a:pPr>
            <a:endParaRPr lang="de-DE" dirty="0" smtClean="0"/>
          </a:p>
        </p:txBody>
      </p:sp>
      <p:sp>
        <p:nvSpPr>
          <p:cNvPr id="21506" name="Fußzeilenplatzhalter 3"/>
          <p:cNvSpPr>
            <a:spLocks noGrp="1"/>
          </p:cNvSpPr>
          <p:nvPr>
            <p:ph type="ftr" sz="quarter" idx="10"/>
          </p:nvPr>
        </p:nvSpPr>
        <p:spPr>
          <a:noFill/>
        </p:spPr>
        <p:txBody>
          <a:bodyPr/>
          <a:lstStyle/>
          <a:p>
            <a:r>
              <a:rPr lang="de-DE" smtClean="0">
                <a:solidFill>
                  <a:srgbClr val="000000"/>
                </a:solidFill>
              </a:rPr>
              <a:t>Georg-Simon-Ohm-Hochschule Nürnberg</a:t>
            </a:r>
          </a:p>
          <a:p>
            <a:r>
              <a:rPr lang="de-DE" smtClean="0">
                <a:solidFill>
                  <a:srgbClr val="000000"/>
                </a:solidFill>
              </a:rPr>
              <a:t>www.ohm-hochschule.de</a:t>
            </a:r>
          </a:p>
        </p:txBody>
      </p:sp>
      <p:sp>
        <p:nvSpPr>
          <p:cNvPr id="21507" name="Foliennummernplatzhalter 4"/>
          <p:cNvSpPr>
            <a:spLocks noGrp="1"/>
          </p:cNvSpPr>
          <p:nvPr>
            <p:ph type="sldNum" sz="quarter" idx="11"/>
          </p:nvPr>
        </p:nvSpPr>
        <p:spPr>
          <a:noFill/>
        </p:spPr>
        <p:txBody>
          <a:bodyPr/>
          <a:lstStyle/>
          <a:p>
            <a:r>
              <a:rPr lang="de-DE" smtClean="0">
                <a:solidFill>
                  <a:srgbClr val="000000"/>
                </a:solidFill>
              </a:rPr>
              <a:t>Seite </a:t>
            </a:r>
            <a:fld id="{C066CF2A-3846-4238-AAF4-6235256E7960}" type="slidenum">
              <a:rPr lang="de-DE" smtClean="0">
                <a:solidFill>
                  <a:srgbClr val="000000"/>
                </a:solidFill>
              </a:rPr>
              <a:pPr/>
              <a:t>10</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412875"/>
            <a:ext cx="8594725" cy="4679950"/>
          </a:xfrm>
        </p:spPr>
        <p:txBody>
          <a:bodyPr/>
          <a:lstStyle/>
          <a:p>
            <a:pPr>
              <a:defRPr/>
            </a:pPr>
            <a:endParaRPr lang="de-DE" dirty="0" smtClean="0"/>
          </a:p>
          <a:p>
            <a:pPr marL="0" indent="0" algn="ctr">
              <a:buFont typeface="Monotype Sorts"/>
              <a:buNone/>
              <a:defRPr/>
            </a:pPr>
            <a:endParaRPr lang="de-DE" sz="2800" dirty="0" smtClean="0"/>
          </a:p>
          <a:p>
            <a:pPr marL="0" indent="0" algn="ctr">
              <a:buFont typeface="Monotype Sorts"/>
              <a:buNone/>
              <a:defRPr/>
            </a:pPr>
            <a:r>
              <a:rPr lang="de-DE" sz="2400" dirty="0" smtClean="0"/>
              <a:t>„But </a:t>
            </a:r>
            <a:r>
              <a:rPr lang="de-DE" sz="2400" dirty="0" err="1" smtClean="0"/>
              <a:t>what</a:t>
            </a:r>
            <a:r>
              <a:rPr lang="de-DE" sz="2400" dirty="0" smtClean="0"/>
              <a:t> </a:t>
            </a:r>
            <a:r>
              <a:rPr lang="de-DE" sz="2400" dirty="0" err="1" smtClean="0"/>
              <a:t>ultimately</a:t>
            </a:r>
            <a:r>
              <a:rPr lang="de-DE" sz="2400" dirty="0" smtClean="0"/>
              <a:t> </a:t>
            </a:r>
            <a:r>
              <a:rPr lang="de-DE" sz="2400" dirty="0" err="1" smtClean="0"/>
              <a:t>matters</a:t>
            </a:r>
            <a:r>
              <a:rPr lang="de-DE" sz="2400" dirty="0" smtClean="0"/>
              <a:t> </a:t>
            </a:r>
            <a:r>
              <a:rPr lang="de-DE" sz="2400" dirty="0" err="1" smtClean="0"/>
              <a:t>is</a:t>
            </a:r>
            <a:r>
              <a:rPr lang="de-DE" sz="2400" dirty="0" smtClean="0"/>
              <a:t> </a:t>
            </a:r>
            <a:r>
              <a:rPr lang="de-DE" sz="2400" dirty="0" err="1" smtClean="0"/>
              <a:t>the</a:t>
            </a:r>
            <a:r>
              <a:rPr lang="de-DE" sz="2400" dirty="0" smtClean="0"/>
              <a:t> well-</a:t>
            </a:r>
            <a:r>
              <a:rPr lang="de-DE" sz="2400" dirty="0" err="1" smtClean="0"/>
              <a:t>being</a:t>
            </a:r>
            <a:r>
              <a:rPr lang="de-DE" sz="2400" dirty="0" smtClean="0"/>
              <a:t> </a:t>
            </a:r>
            <a:r>
              <a:rPr lang="de-DE" sz="2400" dirty="0" err="1" smtClean="0"/>
              <a:t>of</a:t>
            </a:r>
            <a:r>
              <a:rPr lang="de-DE" sz="2400" dirty="0" smtClean="0"/>
              <a:t> </a:t>
            </a:r>
            <a:r>
              <a:rPr lang="de-DE" sz="2400" dirty="0" err="1" smtClean="0"/>
              <a:t>citizens</a:t>
            </a:r>
            <a:r>
              <a:rPr lang="de-DE" sz="2400" dirty="0" smtClean="0"/>
              <a:t>“</a:t>
            </a:r>
          </a:p>
          <a:p>
            <a:pPr marL="0" indent="0">
              <a:buFont typeface="Monotype Sorts"/>
              <a:buNone/>
              <a:defRPr/>
            </a:pPr>
            <a:endParaRPr lang="de-DE" dirty="0" smtClean="0"/>
          </a:p>
          <a:p>
            <a:pPr marL="0" indent="0" algn="ctr">
              <a:buFont typeface="Monotype Sorts"/>
              <a:buNone/>
              <a:defRPr/>
            </a:pPr>
            <a:r>
              <a:rPr lang="de-DE" sz="2400" dirty="0" smtClean="0"/>
              <a:t>OECD: HOW`S LIFE -  </a:t>
            </a:r>
            <a:r>
              <a:rPr lang="de-DE" sz="2400" dirty="0" err="1" smtClean="0"/>
              <a:t>Measuring</a:t>
            </a:r>
            <a:r>
              <a:rPr lang="de-DE" sz="2400" dirty="0" smtClean="0"/>
              <a:t> Well-</a:t>
            </a:r>
            <a:r>
              <a:rPr lang="de-DE" sz="2400" dirty="0" err="1" smtClean="0"/>
              <a:t>Being</a:t>
            </a:r>
            <a:r>
              <a:rPr lang="de-DE" sz="2400" dirty="0" smtClean="0"/>
              <a:t>,                Oktober  2011, S. 16</a:t>
            </a:r>
            <a:endParaRPr lang="de-DE" sz="2400" dirty="0"/>
          </a:p>
        </p:txBody>
      </p:sp>
      <p:sp>
        <p:nvSpPr>
          <p:cNvPr id="18434" name="Fußzeilenplatzhalter 3"/>
          <p:cNvSpPr>
            <a:spLocks noGrp="1"/>
          </p:cNvSpPr>
          <p:nvPr>
            <p:ph type="ftr" sz="quarter" idx="10"/>
          </p:nvPr>
        </p:nvSpPr>
        <p:spPr>
          <a:noFill/>
        </p:spPr>
        <p:txBody>
          <a:bodyPr/>
          <a:lstStyle/>
          <a:p>
            <a:r>
              <a:rPr lang="de-DE" smtClean="0">
                <a:solidFill>
                  <a:srgbClr val="000000"/>
                </a:solidFill>
              </a:rPr>
              <a:t>Georg-Simon-Ohm-Hochschule Nürnberg</a:t>
            </a:r>
          </a:p>
          <a:p>
            <a:r>
              <a:rPr lang="de-DE" smtClean="0">
                <a:solidFill>
                  <a:srgbClr val="000000"/>
                </a:solidFill>
              </a:rPr>
              <a:t>www.ohm-hochschule.de</a:t>
            </a:r>
          </a:p>
        </p:txBody>
      </p:sp>
      <p:sp>
        <p:nvSpPr>
          <p:cNvPr id="18435" name="Foliennummernplatzhalter 4"/>
          <p:cNvSpPr>
            <a:spLocks noGrp="1"/>
          </p:cNvSpPr>
          <p:nvPr>
            <p:ph type="sldNum" sz="quarter" idx="11"/>
          </p:nvPr>
        </p:nvSpPr>
        <p:spPr>
          <a:noFill/>
        </p:spPr>
        <p:txBody>
          <a:bodyPr/>
          <a:lstStyle/>
          <a:p>
            <a:r>
              <a:rPr lang="de-DE" smtClean="0">
                <a:solidFill>
                  <a:srgbClr val="000000"/>
                </a:solidFill>
              </a:rPr>
              <a:t>Seite </a:t>
            </a:r>
            <a:fld id="{56A693F1-B202-40C6-8146-B36B1213F72E}" type="slidenum">
              <a:rPr lang="de-DE" smtClean="0">
                <a:solidFill>
                  <a:srgbClr val="000000"/>
                </a:solidFill>
              </a:rPr>
              <a:pPr/>
              <a:t>11</a:t>
            </a:fld>
            <a:endParaRPr lang="de-DE" smtClean="0">
              <a:solidFill>
                <a:srgbClr val="000000"/>
              </a:solidFill>
            </a:endParaRPr>
          </a:p>
        </p:txBody>
      </p:sp>
    </p:spTree>
    <p:extLst>
      <p:ext uri="{BB962C8B-B14F-4D97-AF65-F5344CB8AC3E}">
        <p14:creationId xmlns:p14="http://schemas.microsoft.com/office/powerpoint/2010/main" val="1246313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D81305B1-5143-429A-88AF-93A111C16AB0}" type="slidenum">
              <a:rPr lang="de-DE" smtClean="0"/>
              <a:pPr>
                <a:defRPr/>
              </a:pPr>
              <a:t>12</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63855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9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039766"/>
          </a:xfrm>
        </p:spPr>
        <p:txBody>
          <a:bodyPr/>
          <a:lstStyle/>
          <a:p>
            <a:pPr algn="ctr"/>
            <a:r>
              <a:rPr lang="de-DE" dirty="0" smtClean="0"/>
              <a:t>Warum ist Arbeit wichtig für unser Wohlbefinden?</a:t>
            </a:r>
            <a:endParaRPr lang="de-DE" dirty="0"/>
          </a:p>
        </p:txBody>
      </p:sp>
      <p:sp>
        <p:nvSpPr>
          <p:cNvPr id="3" name="Fußzeilenplatzhalter 2"/>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4" name="Foliennummernplatzhalter 3"/>
          <p:cNvSpPr>
            <a:spLocks noGrp="1"/>
          </p:cNvSpPr>
          <p:nvPr>
            <p:ph type="sldNum" sz="quarter" idx="11"/>
          </p:nvPr>
        </p:nvSpPr>
        <p:spPr/>
        <p:txBody>
          <a:bodyPr/>
          <a:lstStyle/>
          <a:p>
            <a:pPr>
              <a:defRPr/>
            </a:pPr>
            <a:r>
              <a:rPr lang="de-DE" smtClean="0"/>
              <a:t>Seite </a:t>
            </a:r>
            <a:fld id="{2A8FA038-14E2-49EF-AC2D-15BEFE34AB61}" type="slidenum">
              <a:rPr lang="de-DE" smtClean="0"/>
              <a:pPr>
                <a:defRPr/>
              </a:pPr>
              <a:t>13</a:t>
            </a:fld>
            <a:endParaRPr lang="de-DE"/>
          </a:p>
        </p:txBody>
      </p:sp>
    </p:spTree>
    <p:extLst>
      <p:ext uri="{BB962C8B-B14F-4D97-AF65-F5344CB8AC3E}">
        <p14:creationId xmlns:p14="http://schemas.microsoft.com/office/powerpoint/2010/main" val="86556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980728"/>
            <a:ext cx="8594725" cy="5112097"/>
          </a:xfrm>
        </p:spPr>
        <p:txBody>
          <a:bodyPr/>
          <a:lstStyle/>
          <a:p>
            <a:pPr>
              <a:buFontTx/>
              <a:buChar char="-"/>
            </a:pPr>
            <a:endParaRPr lang="de-DE" sz="2200" dirty="0" smtClean="0"/>
          </a:p>
          <a:p>
            <a:pPr>
              <a:buFontTx/>
              <a:buChar char="-"/>
            </a:pPr>
            <a:r>
              <a:rPr lang="de-DE" sz="2200" dirty="0" smtClean="0"/>
              <a:t>Wir </a:t>
            </a:r>
            <a:r>
              <a:rPr lang="de-DE" sz="2200" dirty="0" smtClean="0"/>
              <a:t>brauchen Arbeit, da wir etwas Sinnvolles tun, mit unserer Zeit anfangen wollen;</a:t>
            </a:r>
          </a:p>
          <a:p>
            <a:pPr>
              <a:buFontTx/>
              <a:buChar char="-"/>
            </a:pPr>
            <a:r>
              <a:rPr lang="de-DE" sz="2200" dirty="0" smtClean="0"/>
              <a:t>Wir brauchen Arbeit, um Einkommen zu erwirtschaften;  </a:t>
            </a:r>
          </a:p>
          <a:p>
            <a:pPr>
              <a:buFontTx/>
              <a:buChar char="-"/>
            </a:pPr>
            <a:r>
              <a:rPr lang="de-DE" sz="2200" dirty="0" smtClean="0"/>
              <a:t>Arbeit schafft Möglichkeiten zur geistigen </a:t>
            </a:r>
            <a:r>
              <a:rPr lang="de-DE" sz="2200" dirty="0" smtClean="0"/>
              <a:t>Weiterentwicklung</a:t>
            </a:r>
            <a:r>
              <a:rPr lang="de-DE" sz="2200" dirty="0" smtClean="0"/>
              <a:t>; </a:t>
            </a:r>
          </a:p>
          <a:p>
            <a:pPr>
              <a:buFontTx/>
              <a:buChar char="-"/>
            </a:pPr>
            <a:r>
              <a:rPr lang="de-DE" sz="2200" dirty="0" smtClean="0"/>
              <a:t>Arbeit vermittelt das Gefühl, gebraucht zu werden, stärkt unser Selbstvertrauen, schafft Identität und bietet soziale </a:t>
            </a:r>
            <a:r>
              <a:rPr lang="de-DE" sz="2200" dirty="0" smtClean="0"/>
              <a:t>Kontaktmöglichkeiten.</a:t>
            </a:r>
            <a:endParaRPr lang="de-DE" sz="2200" dirty="0" smtClean="0"/>
          </a:p>
          <a:p>
            <a:pPr marL="0" indent="0" algn="ctr">
              <a:buNone/>
            </a:pPr>
            <a:r>
              <a:rPr lang="de-DE" sz="2200" dirty="0" smtClean="0"/>
              <a:t>OECD</a:t>
            </a:r>
            <a:r>
              <a:rPr lang="de-DE" sz="2200" dirty="0" smtClean="0"/>
              <a:t>, 2011, S. 58</a:t>
            </a:r>
            <a:endParaRPr lang="de-DE" sz="22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7E448B1B-E0A9-48EC-A7DB-28C91D36BB3D}" type="slidenum">
              <a:rPr lang="de-DE" smtClean="0"/>
              <a:pPr>
                <a:defRPr/>
              </a:pPr>
              <a:t>14</a:t>
            </a:fld>
            <a:endParaRPr lang="de-DE"/>
          </a:p>
        </p:txBody>
      </p:sp>
    </p:spTree>
    <p:extLst>
      <p:ext uri="{BB962C8B-B14F-4D97-AF65-F5344CB8AC3E}">
        <p14:creationId xmlns:p14="http://schemas.microsoft.com/office/powerpoint/2010/main" val="1359560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3" name="Foliennummernplatzhalter 2"/>
          <p:cNvSpPr>
            <a:spLocks noGrp="1"/>
          </p:cNvSpPr>
          <p:nvPr>
            <p:ph type="sldNum" sz="quarter" idx="11"/>
          </p:nvPr>
        </p:nvSpPr>
        <p:spPr/>
        <p:txBody>
          <a:bodyPr/>
          <a:lstStyle/>
          <a:p>
            <a:pPr>
              <a:defRPr/>
            </a:pPr>
            <a:r>
              <a:rPr lang="de-DE" smtClean="0">
                <a:solidFill>
                  <a:srgbClr val="000000"/>
                </a:solidFill>
              </a:rPr>
              <a:t>Seite </a:t>
            </a:r>
            <a:fld id="{D81305B1-5143-429A-88AF-93A111C16AB0}" type="slidenum">
              <a:rPr lang="de-DE" smtClean="0">
                <a:solidFill>
                  <a:srgbClr val="000000"/>
                </a:solidFill>
              </a:rPr>
              <a:pPr>
                <a:defRPr/>
              </a:pPr>
              <a:t>15</a:t>
            </a:fld>
            <a:endParaRPr lang="de-DE">
              <a:solidFill>
                <a:srgbClr val="000000"/>
              </a:solidFill>
            </a:endParaRPr>
          </a:p>
        </p:txBody>
      </p:sp>
      <p:pic>
        <p:nvPicPr>
          <p:cNvPr id="2050" name="Picture 2" descr="C:\Users\User\Pictures\ControlCenter3\Scan\CCF14022012_0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952" y="1124744"/>
            <a:ext cx="3818280" cy="508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72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752"/>
            <a:ext cx="8594725" cy="4896073"/>
          </a:xfrm>
        </p:spPr>
        <p:txBody>
          <a:bodyPr/>
          <a:lstStyle/>
          <a:p>
            <a:pPr marL="0" indent="0" algn="ctr">
              <a:buNone/>
            </a:pPr>
            <a:endParaRPr lang="en-US" sz="2400" dirty="0" smtClean="0"/>
          </a:p>
          <a:p>
            <a:pPr marL="0" indent="0" algn="ctr">
              <a:buNone/>
            </a:pPr>
            <a:r>
              <a:rPr lang="en-US" sz="2400" dirty="0" smtClean="0"/>
              <a:t>“</a:t>
            </a:r>
            <a:r>
              <a:rPr lang="en-US" sz="2400" dirty="0"/>
              <a:t>Why write about happiness ….? Because emerging research from neuroscience, psychology, and economics make the link between a thriving workforce  (</a:t>
            </a:r>
            <a:r>
              <a:rPr lang="en-US" sz="2400" dirty="0" err="1"/>
              <a:t>glücklichen</a:t>
            </a:r>
            <a:r>
              <a:rPr lang="en-US" sz="2400" dirty="0"/>
              <a:t>/</a:t>
            </a:r>
            <a:r>
              <a:rPr lang="en-US" sz="2400" dirty="0" err="1"/>
              <a:t>zufriedenen</a:t>
            </a:r>
            <a:r>
              <a:rPr lang="en-US" sz="2400" dirty="0"/>
              <a:t> </a:t>
            </a:r>
            <a:r>
              <a:rPr lang="en-US" sz="2400" dirty="0" err="1" smtClean="0"/>
              <a:t>MitarbeiterInnen</a:t>
            </a:r>
            <a:r>
              <a:rPr lang="en-US" sz="2400" dirty="0"/>
              <a:t>, </a:t>
            </a:r>
            <a:r>
              <a:rPr lang="en-US" sz="2400" dirty="0" err="1"/>
              <a:t>Anm</a:t>
            </a:r>
            <a:r>
              <a:rPr lang="en-US" sz="2400" dirty="0"/>
              <a:t>. KR) and </a:t>
            </a:r>
            <a:r>
              <a:rPr lang="en-US" sz="2400" b="1" dirty="0"/>
              <a:t>better performance </a:t>
            </a:r>
            <a:r>
              <a:rPr lang="en-US" sz="2400" dirty="0"/>
              <a:t>absolutely clear. Happiness can have an impact at both the </a:t>
            </a:r>
            <a:r>
              <a:rPr lang="en-US" sz="2400" b="1" dirty="0"/>
              <a:t>company </a:t>
            </a:r>
            <a:r>
              <a:rPr lang="en-US" sz="2400" dirty="0"/>
              <a:t>and the </a:t>
            </a:r>
            <a:r>
              <a:rPr lang="en-US" sz="2400" b="1" dirty="0"/>
              <a:t>country level</a:t>
            </a:r>
            <a:r>
              <a:rPr lang="en-US" sz="2400" dirty="0"/>
              <a:t>. And the movement to measure </a:t>
            </a:r>
            <a:r>
              <a:rPr lang="en-US" sz="2400" b="1" dirty="0"/>
              <a:t>national well-being </a:t>
            </a:r>
            <a:r>
              <a:rPr lang="en-US" sz="2400" dirty="0"/>
              <a:t>on factors other than GDP could be </a:t>
            </a:r>
            <a:r>
              <a:rPr lang="en-US" sz="2400" b="1" dirty="0"/>
              <a:t>game changing</a:t>
            </a:r>
            <a:r>
              <a:rPr lang="en-US" sz="2400" dirty="0"/>
              <a:t>. </a:t>
            </a:r>
            <a:r>
              <a:rPr lang="en-US" sz="2400" dirty="0" smtClean="0"/>
              <a:t>…”</a:t>
            </a:r>
          </a:p>
          <a:p>
            <a:pPr marL="0" indent="0" algn="ctr">
              <a:buNone/>
            </a:pPr>
            <a:endParaRPr lang="en-US" sz="2400" dirty="0"/>
          </a:p>
          <a:p>
            <a:pPr marL="0" indent="0" algn="ctr">
              <a:buNone/>
            </a:pPr>
            <a:r>
              <a:rPr lang="en-US" sz="2400" dirty="0" smtClean="0"/>
              <a:t>Harvard Business Review, </a:t>
            </a:r>
            <a:r>
              <a:rPr lang="en-US" sz="2400" dirty="0" err="1" smtClean="0"/>
              <a:t>Januar</a:t>
            </a:r>
            <a:r>
              <a:rPr lang="en-US" sz="2400" dirty="0" smtClean="0"/>
              <a:t>/</a:t>
            </a:r>
            <a:r>
              <a:rPr lang="en-US" sz="2400" dirty="0" err="1" smtClean="0"/>
              <a:t>Februar</a:t>
            </a:r>
            <a:r>
              <a:rPr lang="en-US" sz="2400" dirty="0" smtClean="0"/>
              <a:t> 2012 </a:t>
            </a:r>
            <a:endParaRPr lang="de-DE" sz="24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7E448B1B-E0A9-48EC-A7DB-28C91D36BB3D}" type="slidenum">
              <a:rPr lang="de-DE" smtClean="0">
                <a:solidFill>
                  <a:srgbClr val="000000"/>
                </a:solidFill>
              </a:rPr>
              <a:pPr>
                <a:defRPr/>
              </a:pPr>
              <a:t>16</a:t>
            </a:fld>
            <a:endParaRPr lang="de-DE">
              <a:solidFill>
                <a:srgbClr val="000000"/>
              </a:solidFill>
            </a:endParaRPr>
          </a:p>
        </p:txBody>
      </p:sp>
    </p:spTree>
    <p:extLst>
      <p:ext uri="{BB962C8B-B14F-4D97-AF65-F5344CB8AC3E}">
        <p14:creationId xmlns:p14="http://schemas.microsoft.com/office/powerpoint/2010/main" val="332003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0" indent="0" algn="ctr">
              <a:buNone/>
            </a:pPr>
            <a:endParaRPr lang="de-DE" sz="2400" dirty="0" smtClean="0"/>
          </a:p>
          <a:p>
            <a:pPr marL="0" indent="0" algn="ctr">
              <a:buNone/>
            </a:pPr>
            <a:r>
              <a:rPr lang="de-DE" sz="2400" dirty="0" smtClean="0"/>
              <a:t>Untersuchungen zeigen, dass Unternehmen, die Maßnahmen umsetzen, die vom neuen Managementansatz der Positive </a:t>
            </a:r>
            <a:r>
              <a:rPr lang="de-DE" sz="2400" dirty="0" err="1" smtClean="0"/>
              <a:t>Organizational</a:t>
            </a:r>
            <a:r>
              <a:rPr lang="de-DE" sz="2400" dirty="0" smtClean="0"/>
              <a:t> </a:t>
            </a:r>
            <a:r>
              <a:rPr lang="de-DE" sz="2400" dirty="0" err="1" smtClean="0"/>
              <a:t>Scholarship</a:t>
            </a:r>
            <a:r>
              <a:rPr lang="de-DE" sz="2400" dirty="0" smtClean="0"/>
              <a:t> bzw. dem Positives Management vorgeschlagen werden, ihre Profitabilität, ihre Produktivität, ihre Produktqualität, die Kundenzufriedenheit  und die Mitarbeiterbindung erhöhen.</a:t>
            </a:r>
          </a:p>
          <a:p>
            <a:pPr marL="0" indent="0" algn="ctr">
              <a:buNone/>
            </a:pPr>
            <a:r>
              <a:rPr lang="de-DE" sz="2400" dirty="0" smtClean="0"/>
              <a:t>Kim S. Cameron, Gretchen M. </a:t>
            </a:r>
            <a:r>
              <a:rPr lang="de-DE" sz="2400" dirty="0" err="1" smtClean="0"/>
              <a:t>Spreitzer</a:t>
            </a:r>
            <a:r>
              <a:rPr lang="de-DE" sz="2400" dirty="0" smtClean="0"/>
              <a:t>                            </a:t>
            </a:r>
            <a:r>
              <a:rPr lang="de-DE" sz="2400" dirty="0" err="1" smtClean="0"/>
              <a:t>Introduction</a:t>
            </a:r>
            <a:r>
              <a:rPr lang="de-DE" sz="2400" dirty="0" smtClean="0"/>
              <a:t> – </a:t>
            </a:r>
            <a:r>
              <a:rPr lang="de-DE" sz="2400" dirty="0" err="1" smtClean="0"/>
              <a:t>What</a:t>
            </a:r>
            <a:r>
              <a:rPr lang="de-DE" sz="2400" dirty="0" smtClean="0"/>
              <a:t> </a:t>
            </a:r>
            <a:r>
              <a:rPr lang="de-DE" sz="2400" dirty="0" err="1" smtClean="0"/>
              <a:t>is</a:t>
            </a:r>
            <a:r>
              <a:rPr lang="de-DE" sz="2400" dirty="0" smtClean="0"/>
              <a:t> Positive </a:t>
            </a:r>
            <a:r>
              <a:rPr lang="de-DE" sz="2400" dirty="0" err="1" smtClean="0"/>
              <a:t>about</a:t>
            </a:r>
            <a:r>
              <a:rPr lang="de-DE" sz="2400" dirty="0" smtClean="0"/>
              <a:t> Positive </a:t>
            </a:r>
            <a:r>
              <a:rPr lang="de-DE" sz="2400" dirty="0" err="1" smtClean="0"/>
              <a:t>Organizational</a:t>
            </a:r>
            <a:r>
              <a:rPr lang="de-DE" sz="2400" dirty="0" smtClean="0"/>
              <a:t> </a:t>
            </a:r>
            <a:r>
              <a:rPr lang="de-DE" sz="2400" dirty="0" err="1" smtClean="0"/>
              <a:t>Scholarship</a:t>
            </a:r>
            <a:r>
              <a:rPr lang="de-DE" sz="2400" dirty="0" smtClean="0"/>
              <a:t>?, in:                                                                         The Oxford Handbook </a:t>
            </a:r>
            <a:r>
              <a:rPr lang="de-DE" sz="2400" dirty="0" err="1" smtClean="0"/>
              <a:t>of</a:t>
            </a:r>
            <a:r>
              <a:rPr lang="de-DE" sz="2400" dirty="0" smtClean="0"/>
              <a:t> Positive </a:t>
            </a:r>
            <a:r>
              <a:rPr lang="de-DE" sz="2400" dirty="0" err="1" smtClean="0"/>
              <a:t>Organizational</a:t>
            </a:r>
            <a:r>
              <a:rPr lang="de-DE" sz="2400" dirty="0" smtClean="0"/>
              <a:t> </a:t>
            </a:r>
            <a:r>
              <a:rPr lang="de-DE" sz="2400" dirty="0" err="1" smtClean="0"/>
              <a:t>Scholarship</a:t>
            </a:r>
            <a:r>
              <a:rPr lang="de-DE" sz="2400" dirty="0" smtClean="0"/>
              <a:t>, Oxford 2012, S. 6.</a:t>
            </a:r>
            <a:endParaRPr lang="de-DE" sz="24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7E448B1B-E0A9-48EC-A7DB-28C91D36BB3D}" type="slidenum">
              <a:rPr lang="de-DE" smtClean="0">
                <a:solidFill>
                  <a:srgbClr val="000000"/>
                </a:solidFill>
              </a:rPr>
              <a:pPr>
                <a:defRPr/>
              </a:pPr>
              <a:t>17</a:t>
            </a:fld>
            <a:endParaRPr lang="de-DE">
              <a:solidFill>
                <a:srgbClr val="000000"/>
              </a:solidFill>
            </a:endParaRPr>
          </a:p>
        </p:txBody>
      </p:sp>
    </p:spTree>
    <p:extLst>
      <p:ext uri="{BB962C8B-B14F-4D97-AF65-F5344CB8AC3E}">
        <p14:creationId xmlns:p14="http://schemas.microsoft.com/office/powerpoint/2010/main" val="3498099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111774"/>
          </a:xfrm>
        </p:spPr>
        <p:txBody>
          <a:bodyPr/>
          <a:lstStyle/>
          <a:p>
            <a:pPr algn="ctr"/>
            <a:r>
              <a:rPr lang="de-DE" dirty="0" smtClean="0"/>
              <a:t>Was ist zu tun, um nicht nur Arbeitsplätze, sondern        „gute Arbeit“ zu schaffen? </a:t>
            </a:r>
            <a:endParaRPr lang="de-DE" dirty="0"/>
          </a:p>
        </p:txBody>
      </p:sp>
      <p:sp>
        <p:nvSpPr>
          <p:cNvPr id="3" name="Fußzeilenplatzhalter 2"/>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4" name="Foliennummernplatzhalter 3"/>
          <p:cNvSpPr>
            <a:spLocks noGrp="1"/>
          </p:cNvSpPr>
          <p:nvPr>
            <p:ph type="sldNum" sz="quarter" idx="11"/>
          </p:nvPr>
        </p:nvSpPr>
        <p:spPr/>
        <p:txBody>
          <a:bodyPr/>
          <a:lstStyle/>
          <a:p>
            <a:pPr>
              <a:defRPr/>
            </a:pPr>
            <a:r>
              <a:rPr lang="de-DE" smtClean="0"/>
              <a:t>Seite </a:t>
            </a:r>
            <a:fld id="{2A8FA038-14E2-49EF-AC2D-15BEFE34AB61}" type="slidenum">
              <a:rPr lang="de-DE" smtClean="0"/>
              <a:pPr>
                <a:defRPr/>
              </a:pPr>
              <a:t>18</a:t>
            </a:fld>
            <a:endParaRPr lang="de-DE"/>
          </a:p>
        </p:txBody>
      </p:sp>
    </p:spTree>
    <p:extLst>
      <p:ext uri="{BB962C8B-B14F-4D97-AF65-F5344CB8AC3E}">
        <p14:creationId xmlns:p14="http://schemas.microsoft.com/office/powerpoint/2010/main" val="3404514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052736"/>
            <a:ext cx="8594725" cy="5040089"/>
          </a:xfrm>
        </p:spPr>
        <p:txBody>
          <a:bodyPr/>
          <a:lstStyle/>
          <a:p>
            <a:pPr marL="0" indent="0">
              <a:buNone/>
            </a:pPr>
            <a:endParaRPr lang="de-DE" sz="2400" dirty="0"/>
          </a:p>
          <a:p>
            <a:pPr>
              <a:buFontTx/>
              <a:buChar char="-"/>
            </a:pPr>
            <a:r>
              <a:rPr lang="de-DE" sz="2400" dirty="0" smtClean="0"/>
              <a:t>Wir brauchen sozial kompetente Führungskräfte, für die der Mensch im Mittelpunkt steht.</a:t>
            </a:r>
          </a:p>
          <a:p>
            <a:pPr>
              <a:buFontTx/>
              <a:buChar char="-"/>
            </a:pPr>
            <a:endParaRPr lang="de-DE" sz="2400" dirty="0" smtClean="0"/>
          </a:p>
          <a:p>
            <a:pPr>
              <a:buFontTx/>
              <a:buChar char="-"/>
            </a:pPr>
            <a:r>
              <a:rPr lang="de-DE" sz="2400" dirty="0" smtClean="0"/>
              <a:t>Wir brauchen eine Work-Life-Balance, die  Berufs- und Privatleben ins Geleichgewicht bringt.</a:t>
            </a:r>
          </a:p>
          <a:p>
            <a:pPr>
              <a:buFontTx/>
              <a:buChar char="-"/>
            </a:pPr>
            <a:endParaRPr lang="de-DE" sz="2400" dirty="0" smtClean="0"/>
          </a:p>
          <a:p>
            <a:pPr>
              <a:buFontTx/>
              <a:buChar char="-"/>
            </a:pPr>
            <a:r>
              <a:rPr lang="de-DE" sz="2400" dirty="0" smtClean="0"/>
              <a:t>Wir brauchen eine Arbeitsplatzgestaltung, die Flow-Effekte schafft, und so die Arbeit zur Berufung macht. </a:t>
            </a:r>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7E448B1B-E0A9-48EC-A7DB-28C91D36BB3D}" type="slidenum">
              <a:rPr lang="de-DE" smtClean="0"/>
              <a:pPr>
                <a:defRPr/>
              </a:pPr>
              <a:t>19</a:t>
            </a:fld>
            <a:endParaRPr lang="de-DE"/>
          </a:p>
        </p:txBody>
      </p:sp>
    </p:spTree>
    <p:extLst>
      <p:ext uri="{BB962C8B-B14F-4D97-AF65-F5344CB8AC3E}">
        <p14:creationId xmlns:p14="http://schemas.microsoft.com/office/powerpoint/2010/main" val="11820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268760"/>
            <a:ext cx="8594725" cy="4824065"/>
          </a:xfrm>
        </p:spPr>
        <p:txBody>
          <a:bodyPr/>
          <a:lstStyle/>
          <a:p>
            <a:pPr marL="0" indent="0" algn="ctr">
              <a:buNone/>
            </a:pPr>
            <a:endParaRPr lang="de-DE" sz="2400" dirty="0" smtClean="0"/>
          </a:p>
          <a:p>
            <a:pPr marL="0" indent="0" algn="ctr">
              <a:buNone/>
            </a:pPr>
            <a:endParaRPr lang="de-DE" sz="2400" dirty="0" smtClean="0"/>
          </a:p>
          <a:p>
            <a:pPr marL="0" indent="0" algn="ctr">
              <a:buNone/>
            </a:pPr>
            <a:r>
              <a:rPr lang="de-DE" sz="2400" dirty="0" smtClean="0"/>
              <a:t>„</a:t>
            </a:r>
            <a:r>
              <a:rPr lang="de-DE" sz="2400" dirty="0"/>
              <a:t>Ich wünsche mir, dass die Gesellschaft insgesamt glücklich ist, aber ich selber möchte es auch sein.“</a:t>
            </a:r>
          </a:p>
          <a:p>
            <a:pPr marL="0" indent="0" algn="ctr">
              <a:buNone/>
            </a:pPr>
            <a:r>
              <a:rPr lang="de-DE" sz="2400" dirty="0"/>
              <a:t>Denis Diderot, 1774</a:t>
            </a:r>
          </a:p>
          <a:p>
            <a:pPr marL="0" indent="0" algn="ctr">
              <a:buNone/>
            </a:pPr>
            <a:r>
              <a:rPr lang="de-DE" sz="2400" dirty="0"/>
              <a:t>(zitiert nach „Das Europäische Geschichtsbuch – von den Anfängen bis ins 21. </a:t>
            </a:r>
            <a:r>
              <a:rPr lang="de-DE" sz="2400" dirty="0" smtClean="0"/>
              <a:t>Jahrhundert, hrsg</a:t>
            </a:r>
            <a:r>
              <a:rPr lang="de-DE" sz="2400" dirty="0"/>
              <a:t>. </a:t>
            </a:r>
            <a:r>
              <a:rPr lang="de-DE" sz="2400" dirty="0" smtClean="0"/>
              <a:t>von </a:t>
            </a:r>
            <a:r>
              <a:rPr lang="de-DE" sz="2400" dirty="0"/>
              <a:t>Frederic </a:t>
            </a:r>
            <a:r>
              <a:rPr lang="de-DE" sz="2400" dirty="0" err="1"/>
              <a:t>Delouche</a:t>
            </a:r>
            <a:r>
              <a:rPr lang="de-DE" sz="2400" dirty="0"/>
              <a:t>, Stuttgart 2011, S. 23)</a:t>
            </a:r>
          </a:p>
          <a:p>
            <a:pPr marL="0" indent="0" algn="ctr">
              <a:buNone/>
            </a:pP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7E448B1B-E0A9-48EC-A7DB-28C91D36BB3D}" type="slidenum">
              <a:rPr lang="de-DE" smtClean="0"/>
              <a:pPr>
                <a:defRPr/>
              </a:pPr>
              <a:t>2</a:t>
            </a:fld>
            <a:endParaRPr lang="de-DE"/>
          </a:p>
        </p:txBody>
      </p:sp>
    </p:spTree>
    <p:extLst>
      <p:ext uri="{BB962C8B-B14F-4D97-AF65-F5344CB8AC3E}">
        <p14:creationId xmlns:p14="http://schemas.microsoft.com/office/powerpoint/2010/main" val="1574111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4744"/>
            <a:ext cx="8594725" cy="4968081"/>
          </a:xfrm>
        </p:spPr>
        <p:txBody>
          <a:bodyPr/>
          <a:lstStyle/>
          <a:p>
            <a:pPr marL="0" indent="0">
              <a:buNone/>
            </a:pPr>
            <a:r>
              <a:rPr lang="de-DE" sz="2400" dirty="0" smtClean="0"/>
              <a:t>Wodurch zeichnet sich „</a:t>
            </a:r>
            <a:r>
              <a:rPr lang="de-DE" sz="2400" b="1" dirty="0" smtClean="0"/>
              <a:t>menschengerechtes Wirtschaften</a:t>
            </a:r>
            <a:r>
              <a:rPr lang="de-DE" sz="2400" dirty="0" smtClean="0"/>
              <a:t>“ aus?</a:t>
            </a:r>
          </a:p>
          <a:p>
            <a:pPr marL="0" indent="0">
              <a:buNone/>
            </a:pPr>
            <a:r>
              <a:rPr lang="de-DE" sz="2400" dirty="0" smtClean="0"/>
              <a:t>„Erstens gilt es, die </a:t>
            </a:r>
            <a:r>
              <a:rPr lang="de-DE" sz="2400" b="1" dirty="0" smtClean="0"/>
              <a:t>materiellen Grundlagen </a:t>
            </a:r>
            <a:r>
              <a:rPr lang="de-DE" sz="2400" dirty="0" smtClean="0"/>
              <a:t>dafür zu schaffen, damit aus Dauer das Leben aller Menschen gelingen kann;</a:t>
            </a:r>
          </a:p>
          <a:p>
            <a:pPr marL="0" indent="0">
              <a:buNone/>
            </a:pPr>
            <a:r>
              <a:rPr lang="de-DE" sz="2400" dirty="0" smtClean="0"/>
              <a:t>Zweitens muss sich die Wirtschaft auch daran messen lassen, ob die verschiedenen </a:t>
            </a:r>
            <a:r>
              <a:rPr lang="de-DE" sz="2400" b="1" dirty="0" smtClean="0"/>
              <a:t>wirtschaftlichen Tätigkeiten </a:t>
            </a:r>
            <a:r>
              <a:rPr lang="de-DE" sz="2400" dirty="0" smtClean="0"/>
              <a:t>selbst einem </a:t>
            </a:r>
            <a:r>
              <a:rPr lang="de-DE" sz="2400" b="1" dirty="0" smtClean="0"/>
              <a:t>gelingenden Leben zuträglich </a:t>
            </a:r>
            <a:r>
              <a:rPr lang="de-DE" sz="2400" dirty="0" smtClean="0"/>
              <a:t>sind.“  </a:t>
            </a:r>
          </a:p>
          <a:p>
            <a:pPr marL="0" indent="0">
              <a:buNone/>
            </a:pPr>
            <a:endParaRPr lang="de-DE" sz="2400" dirty="0" smtClean="0"/>
          </a:p>
          <a:p>
            <a:pPr marL="0" indent="0" algn="ctr">
              <a:buNone/>
            </a:pPr>
            <a:r>
              <a:rPr lang="de-DE" sz="2400" dirty="0" smtClean="0"/>
              <a:t>Johannes Wallacher, 2011, S. 121 </a:t>
            </a:r>
            <a:endParaRPr lang="de-DE" sz="24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7E448B1B-E0A9-48EC-A7DB-28C91D36BB3D}" type="slidenum">
              <a:rPr lang="de-DE" smtClean="0">
                <a:solidFill>
                  <a:srgbClr val="000000"/>
                </a:solidFill>
              </a:rPr>
              <a:pPr>
                <a:defRPr/>
              </a:pPr>
              <a:t>20</a:t>
            </a:fld>
            <a:endParaRPr lang="de-DE">
              <a:solidFill>
                <a:srgbClr val="000000"/>
              </a:solidFill>
            </a:endParaRPr>
          </a:p>
        </p:txBody>
      </p:sp>
    </p:spTree>
    <p:extLst>
      <p:ext uri="{BB962C8B-B14F-4D97-AF65-F5344CB8AC3E}">
        <p14:creationId xmlns:p14="http://schemas.microsoft.com/office/powerpoint/2010/main" val="2306642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el 1"/>
          <p:cNvSpPr>
            <a:spLocks noGrp="1"/>
          </p:cNvSpPr>
          <p:nvPr>
            <p:ph type="title"/>
          </p:nvPr>
        </p:nvSpPr>
        <p:spPr/>
        <p:txBody>
          <a:bodyPr/>
          <a:lstStyle/>
          <a:p>
            <a:pPr eaLnBrk="1" hangingPunct="1"/>
            <a:endParaRPr lang="de-DE" smtClean="0"/>
          </a:p>
        </p:txBody>
      </p:sp>
      <p:sp>
        <p:nvSpPr>
          <p:cNvPr id="149506" name="Inhaltsplatzhalter 2"/>
          <p:cNvSpPr>
            <a:spLocks noGrp="1"/>
          </p:cNvSpPr>
          <p:nvPr>
            <p:ph idx="1"/>
          </p:nvPr>
        </p:nvSpPr>
        <p:spPr/>
        <p:txBody>
          <a:bodyPr/>
          <a:lstStyle/>
          <a:p>
            <a:pPr marL="0" indent="0" algn="ctr" eaLnBrk="1" hangingPunct="1">
              <a:buFont typeface="Monotype Sorts"/>
              <a:buNone/>
            </a:pPr>
            <a:endParaRPr lang="de-DE" sz="1800" smtClean="0"/>
          </a:p>
          <a:p>
            <a:pPr marL="0" indent="0" algn="ctr" eaLnBrk="1" hangingPunct="1">
              <a:buFont typeface="Monotype Sorts"/>
              <a:buNone/>
            </a:pPr>
            <a:endParaRPr lang="de-DE" sz="1800" smtClean="0"/>
          </a:p>
          <a:p>
            <a:pPr marL="0" indent="0" algn="ctr" eaLnBrk="1" hangingPunct="1">
              <a:buFont typeface="Monotype Sorts"/>
              <a:buNone/>
            </a:pPr>
            <a:r>
              <a:rPr lang="de-DE" sz="1800" smtClean="0"/>
              <a:t>„Willst Du immer weiter schweifen?</a:t>
            </a:r>
          </a:p>
          <a:p>
            <a:pPr marL="0" indent="0" algn="ctr" eaLnBrk="1" hangingPunct="1">
              <a:buFont typeface="Monotype Sorts"/>
              <a:buNone/>
            </a:pPr>
            <a:r>
              <a:rPr lang="de-DE" sz="1800" smtClean="0"/>
              <a:t>Sieh, das Gute liegt so nah,</a:t>
            </a:r>
          </a:p>
          <a:p>
            <a:pPr marL="0" indent="0" algn="ctr" eaLnBrk="1" hangingPunct="1">
              <a:buFont typeface="Monotype Sorts"/>
              <a:buNone/>
            </a:pPr>
            <a:r>
              <a:rPr lang="de-DE" sz="1800" smtClean="0"/>
              <a:t>Lerne nur das Glück ergreifen,</a:t>
            </a:r>
          </a:p>
          <a:p>
            <a:pPr marL="0" indent="0" algn="ctr" eaLnBrk="1" hangingPunct="1">
              <a:buFont typeface="Monotype Sorts"/>
              <a:buNone/>
            </a:pPr>
            <a:r>
              <a:rPr lang="de-DE" sz="1800" smtClean="0"/>
              <a:t>Denn das Glück ist immer da.“</a:t>
            </a:r>
          </a:p>
          <a:p>
            <a:pPr marL="0" indent="0" algn="ctr" eaLnBrk="1" hangingPunct="1">
              <a:buFont typeface="Monotype Sorts"/>
              <a:buNone/>
            </a:pPr>
            <a:endParaRPr lang="de-DE" sz="1800" smtClean="0"/>
          </a:p>
          <a:p>
            <a:pPr marL="0" indent="0" algn="ctr" eaLnBrk="1" hangingPunct="1">
              <a:buFont typeface="Monotype Sorts"/>
              <a:buNone/>
            </a:pPr>
            <a:r>
              <a:rPr lang="de-DE" sz="1800" smtClean="0"/>
              <a:t>Johann Wolfgang von Goethe</a:t>
            </a:r>
          </a:p>
        </p:txBody>
      </p:sp>
      <p:sp>
        <p:nvSpPr>
          <p:cNvPr id="149507"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49508" name="Foliennummernplatzhalter 4"/>
          <p:cNvSpPr>
            <a:spLocks noGrp="1"/>
          </p:cNvSpPr>
          <p:nvPr>
            <p:ph type="sldNum" sz="quarter" idx="11"/>
          </p:nvPr>
        </p:nvSpPr>
        <p:spPr>
          <a:noFill/>
        </p:spPr>
        <p:txBody>
          <a:bodyPr/>
          <a:lstStyle/>
          <a:p>
            <a:r>
              <a:rPr lang="de-DE" smtClean="0"/>
              <a:t>Seite </a:t>
            </a:r>
            <a:fld id="{F921A9F0-7FE8-4079-919B-E9768E1EA91E}" type="slidenum">
              <a:rPr lang="de-DE" smtClean="0"/>
              <a:pPr/>
              <a:t>21</a:t>
            </a:fld>
            <a:endParaRPr lang="de-DE" smtClean="0"/>
          </a:p>
        </p:txBody>
      </p:sp>
    </p:spTree>
    <p:extLst>
      <p:ext uri="{BB962C8B-B14F-4D97-AF65-F5344CB8AC3E}">
        <p14:creationId xmlns:p14="http://schemas.microsoft.com/office/powerpoint/2010/main" val="3140615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Fußzeilenplatzhalter 1"/>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0530" name="Foliennummernplatzhalter 2"/>
          <p:cNvSpPr>
            <a:spLocks noGrp="1"/>
          </p:cNvSpPr>
          <p:nvPr>
            <p:ph type="sldNum" sz="quarter" idx="11"/>
          </p:nvPr>
        </p:nvSpPr>
        <p:spPr>
          <a:noFill/>
        </p:spPr>
        <p:txBody>
          <a:bodyPr/>
          <a:lstStyle/>
          <a:p>
            <a:r>
              <a:rPr lang="de-DE" smtClean="0"/>
              <a:t>Seite </a:t>
            </a:r>
            <a:fld id="{FA8A714D-287C-4157-AEE6-D651060D67D3}" type="slidenum">
              <a:rPr lang="de-DE" smtClean="0"/>
              <a:pPr/>
              <a:t>22</a:t>
            </a:fld>
            <a:endParaRPr lang="de-DE" smtClean="0"/>
          </a:p>
        </p:txBody>
      </p:sp>
      <p:pic>
        <p:nvPicPr>
          <p:cNvPr id="150531" name="Picture 2" descr="C:\Users\Arbeitsplatz\Pictures\img098.jpg"/>
          <p:cNvPicPr>
            <a:picLocks noChangeAspect="1" noChangeArrowheads="1"/>
          </p:cNvPicPr>
          <p:nvPr/>
        </p:nvPicPr>
        <p:blipFill>
          <a:blip r:embed="rId2"/>
          <a:srcRect/>
          <a:stretch>
            <a:fillRect/>
          </a:stretch>
        </p:blipFill>
        <p:spPr bwMode="auto">
          <a:xfrm>
            <a:off x="1936750" y="1739900"/>
            <a:ext cx="5270500" cy="3376613"/>
          </a:xfrm>
          <a:prstGeom prst="rect">
            <a:avLst/>
          </a:prstGeom>
          <a:noFill/>
          <a:ln w="9525">
            <a:noFill/>
            <a:miter lim="800000"/>
            <a:headEnd/>
            <a:tailEnd/>
          </a:ln>
        </p:spPr>
      </p:pic>
    </p:spTree>
    <p:extLst>
      <p:ext uri="{BB962C8B-B14F-4D97-AF65-F5344CB8AC3E}">
        <p14:creationId xmlns:p14="http://schemas.microsoft.com/office/powerpoint/2010/main" val="419596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idx="4294967295"/>
          </p:nvPr>
        </p:nvSpPr>
        <p:spPr/>
        <p:txBody>
          <a:bodyPr/>
          <a:lstStyle/>
          <a:p>
            <a:pPr eaLnBrk="1" hangingPunct="1"/>
            <a:endParaRPr lang="de-DE" smtClean="0"/>
          </a:p>
        </p:txBody>
      </p:sp>
      <p:sp>
        <p:nvSpPr>
          <p:cNvPr id="151554" name="Rectangle 3"/>
          <p:cNvSpPr>
            <a:spLocks noGrp="1" noChangeArrowheads="1"/>
          </p:cNvSpPr>
          <p:nvPr>
            <p:ph type="body" idx="4294967295"/>
          </p:nvPr>
        </p:nvSpPr>
        <p:spPr/>
        <p:txBody>
          <a:bodyPr/>
          <a:lstStyle/>
          <a:p>
            <a:pPr marL="0" indent="0" algn="ctr" eaLnBrk="1" hangingPunct="1">
              <a:buFont typeface="Monotype Sorts"/>
              <a:buNone/>
            </a:pPr>
            <a:endParaRPr lang="de-DE" sz="2400" smtClean="0"/>
          </a:p>
          <a:p>
            <a:pPr marL="0" indent="0" algn="ctr" eaLnBrk="1" hangingPunct="1">
              <a:buFont typeface="Monotype Sorts"/>
              <a:buNone/>
            </a:pPr>
            <a:r>
              <a:rPr lang="de-DE" sz="2400" smtClean="0"/>
              <a:t>Zur Vertiefung:</a:t>
            </a:r>
          </a:p>
          <a:p>
            <a:pPr marL="0" indent="0" algn="ctr" eaLnBrk="1" hangingPunct="1">
              <a:buFont typeface="Monotype Sorts"/>
              <a:buNone/>
            </a:pPr>
            <a:endParaRPr lang="de-DE" sz="2400" smtClean="0"/>
          </a:p>
          <a:p>
            <a:pPr marL="0" indent="0" algn="ctr" eaLnBrk="1" hangingPunct="1">
              <a:buFont typeface="Monotype Sorts"/>
              <a:buNone/>
            </a:pPr>
            <a:r>
              <a:rPr lang="de-DE" sz="2400" smtClean="0"/>
              <a:t>Karlheinz Ruckriegel </a:t>
            </a:r>
          </a:p>
          <a:p>
            <a:pPr marL="0" indent="0" algn="ctr" eaLnBrk="1" hangingPunct="1">
              <a:buFont typeface="Monotype Sorts"/>
              <a:buNone/>
            </a:pPr>
            <a:r>
              <a:rPr lang="de-DE" sz="2400" smtClean="0"/>
              <a:t>www.ruckriegel.org</a:t>
            </a:r>
          </a:p>
        </p:txBody>
      </p:sp>
    </p:spTree>
    <p:extLst>
      <p:ext uri="{BB962C8B-B14F-4D97-AF65-F5344CB8AC3E}">
        <p14:creationId xmlns:p14="http://schemas.microsoft.com/office/powerpoint/2010/main" val="1949075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el 1"/>
          <p:cNvSpPr>
            <a:spLocks noGrp="1"/>
          </p:cNvSpPr>
          <p:nvPr>
            <p:ph type="title"/>
          </p:nvPr>
        </p:nvSpPr>
        <p:spPr>
          <a:xfrm>
            <a:off x="304800" y="1125538"/>
            <a:ext cx="8594725" cy="5018087"/>
          </a:xfrm>
        </p:spPr>
        <p:txBody>
          <a:bodyPr/>
          <a:lstStyle/>
          <a:p>
            <a:pPr algn="ctr" eaLnBrk="1" hangingPunct="1"/>
            <a:r>
              <a:rPr lang="de-DE" dirty="0" smtClean="0"/>
              <a:t>Literaturempfehlungen</a:t>
            </a:r>
            <a:br>
              <a:rPr lang="de-DE" dirty="0" smtClean="0"/>
            </a:br>
            <a:r>
              <a:rPr lang="de-DE" dirty="0" smtClean="0"/>
              <a:t>zur Glücksforschung  </a:t>
            </a:r>
          </a:p>
        </p:txBody>
      </p:sp>
      <p:sp>
        <p:nvSpPr>
          <p:cNvPr id="152578"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2579" name="Foliennummernplatzhalter 3"/>
          <p:cNvSpPr>
            <a:spLocks noGrp="1"/>
          </p:cNvSpPr>
          <p:nvPr>
            <p:ph type="sldNum" sz="quarter" idx="11"/>
          </p:nvPr>
        </p:nvSpPr>
        <p:spPr>
          <a:noFill/>
        </p:spPr>
        <p:txBody>
          <a:bodyPr/>
          <a:lstStyle/>
          <a:p>
            <a:r>
              <a:rPr lang="de-DE" smtClean="0"/>
              <a:t>Seite </a:t>
            </a:r>
            <a:fld id="{C57E4B1E-DDDC-4327-B4EC-2CC3A4695428}" type="slidenum">
              <a:rPr lang="de-DE" smtClean="0"/>
              <a:pPr/>
              <a:t>24</a:t>
            </a:fld>
            <a:endParaRPr lang="de-DE"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Inhaltsplatzhalter 2"/>
          <p:cNvSpPr>
            <a:spLocks noGrp="1"/>
          </p:cNvSpPr>
          <p:nvPr>
            <p:ph idx="1"/>
          </p:nvPr>
        </p:nvSpPr>
        <p:spPr>
          <a:xfrm>
            <a:off x="285750" y="1071563"/>
            <a:ext cx="8594725" cy="5214937"/>
          </a:xfrm>
        </p:spPr>
        <p:txBody>
          <a:bodyPr/>
          <a:lstStyle/>
          <a:p>
            <a:pPr marL="0" indent="0" eaLnBrk="1" hangingPunct="1">
              <a:lnSpc>
                <a:spcPct val="80000"/>
              </a:lnSpc>
              <a:buNone/>
            </a:pPr>
            <a:r>
              <a:rPr lang="de-DE" sz="1800" dirty="0" err="1" smtClean="0"/>
              <a:t>Appleby</a:t>
            </a:r>
            <a:r>
              <a:rPr lang="de-DE" sz="1800" dirty="0"/>
              <a:t>, </a:t>
            </a:r>
            <a:r>
              <a:rPr lang="de-DE" sz="1800" dirty="0" smtClean="0"/>
              <a:t>J. Die </a:t>
            </a:r>
            <a:r>
              <a:rPr lang="de-DE" sz="1800" dirty="0"/>
              <a:t>unbarmherzige Revolution – eine Geschichte des Kapitalismus, Hamburg 2011.</a:t>
            </a:r>
            <a:endParaRPr lang="de-DE" sz="1800" dirty="0" smtClean="0"/>
          </a:p>
          <a:p>
            <a:pPr marL="0" indent="0" eaLnBrk="1" hangingPunct="1">
              <a:lnSpc>
                <a:spcPct val="80000"/>
              </a:lnSpc>
              <a:buFont typeface="Monotype Sorts"/>
              <a:buNone/>
            </a:pPr>
            <a:r>
              <a:rPr lang="de-DE" sz="1800" dirty="0" err="1" smtClean="0"/>
              <a:t>Ariely</a:t>
            </a:r>
            <a:r>
              <a:rPr lang="de-DE" sz="1800" dirty="0" smtClean="0"/>
              <a:t>, D., Fühlen nützt nichts, hilft aber – Warum wir uns immer wieder unvernünftig verhalten, München 2010. </a:t>
            </a:r>
          </a:p>
          <a:p>
            <a:pPr marL="0" indent="0" eaLnBrk="1" hangingPunct="1">
              <a:lnSpc>
                <a:spcPct val="80000"/>
              </a:lnSpc>
              <a:buFont typeface="Monotype Sorts"/>
              <a:buNone/>
            </a:pPr>
            <a:r>
              <a:rPr lang="de-DE" sz="1800" dirty="0" err="1" smtClean="0"/>
              <a:t>Bartens</a:t>
            </a:r>
            <a:r>
              <a:rPr lang="de-DE" sz="1800" dirty="0" smtClean="0"/>
              <a:t>, W., Körperglück – Wie gute Gefühle gesund machen (sehr empfehlenswert – zeigt empirisch fundiert den Zusammenhang zwischen „</a:t>
            </a:r>
            <a:r>
              <a:rPr lang="de-DE" sz="1800" dirty="0" err="1" smtClean="0"/>
              <a:t>Glücklichsein</a:t>
            </a:r>
            <a:r>
              <a:rPr lang="de-DE" sz="1800" dirty="0" smtClean="0"/>
              <a:t>“ und Gesundheit auf). </a:t>
            </a:r>
          </a:p>
          <a:p>
            <a:pPr marL="0" indent="0" eaLnBrk="1" hangingPunct="1">
              <a:lnSpc>
                <a:spcPct val="80000"/>
              </a:lnSpc>
              <a:buFont typeface="Monotype Sorts"/>
              <a:buNone/>
            </a:pPr>
            <a:r>
              <a:rPr lang="en-US" sz="1800" dirty="0" smtClean="0"/>
              <a:t>Steve R. </a:t>
            </a:r>
            <a:r>
              <a:rPr lang="en-US" sz="1800" dirty="0" err="1" smtClean="0"/>
              <a:t>Baumgardner</a:t>
            </a:r>
            <a:r>
              <a:rPr lang="en-US" sz="1800" dirty="0" smtClean="0"/>
              <a:t>, Marie K. Crothers, Positive Psychology, Upper Saddle River (New Jersey) 2010.</a:t>
            </a:r>
            <a:endParaRPr lang="de-DE" sz="1800" dirty="0" smtClean="0"/>
          </a:p>
          <a:p>
            <a:pPr marL="0" indent="0" eaLnBrk="1" hangingPunct="1">
              <a:lnSpc>
                <a:spcPct val="80000"/>
              </a:lnSpc>
              <a:buFont typeface="Monotype Sorts"/>
              <a:buNone/>
            </a:pPr>
            <a:r>
              <a:rPr lang="de-DE" sz="1800" dirty="0" smtClean="0"/>
              <a:t>Bauer. J., Prinzip Menschlichkeit – Warum wir von Natur aus kooperieren, Hamburg 2006 (</a:t>
            </a:r>
            <a:r>
              <a:rPr lang="de-DE" sz="1800" u="sng" dirty="0" smtClean="0"/>
              <a:t>sehr empfehlenswerte</a:t>
            </a:r>
            <a:r>
              <a:rPr lang="de-DE" sz="1800" dirty="0" smtClean="0"/>
              <a:t> Einstiegsliteratur zu den Erkenntnissen der Neurobiologie).</a:t>
            </a:r>
          </a:p>
          <a:p>
            <a:pPr marL="0" indent="0" eaLnBrk="1" hangingPunct="1">
              <a:lnSpc>
                <a:spcPct val="80000"/>
              </a:lnSpc>
              <a:buFont typeface="Monotype Sorts"/>
              <a:buNone/>
            </a:pPr>
            <a:r>
              <a:rPr lang="de-DE" sz="1800" dirty="0" smtClean="0"/>
              <a:t>Bauer, J., Die Entdeckung des „</a:t>
            </a:r>
            <a:r>
              <a:rPr lang="de-DE" sz="1800" dirty="0" err="1" smtClean="0"/>
              <a:t>Social</a:t>
            </a:r>
            <a:r>
              <a:rPr lang="de-DE" sz="1800" dirty="0" smtClean="0"/>
              <a:t> Brain“, in: Nida-Rümelin, J. et al. (Hrsg.), Was ist der Mensch, Berlin et al. 2008, S. 24 – 28.   </a:t>
            </a:r>
          </a:p>
          <a:p>
            <a:pPr marL="0" indent="0" eaLnBrk="1" hangingPunct="1">
              <a:lnSpc>
                <a:spcPct val="80000"/>
              </a:lnSpc>
              <a:buFont typeface="Monotype Sorts"/>
              <a:buNone/>
            </a:pPr>
            <a:r>
              <a:rPr lang="de-DE" sz="1800" dirty="0" smtClean="0"/>
              <a:t>Ben-</a:t>
            </a:r>
            <a:r>
              <a:rPr lang="de-DE" sz="1800" dirty="0" err="1" smtClean="0"/>
              <a:t>Shahar</a:t>
            </a:r>
            <a:r>
              <a:rPr lang="de-DE" sz="1800" dirty="0" smtClean="0"/>
              <a:t>, T</a:t>
            </a:r>
            <a:r>
              <a:rPr lang="de-DE" sz="1800" b="1" dirty="0" smtClean="0"/>
              <a:t>.</a:t>
            </a:r>
            <a:r>
              <a:rPr lang="de-DE" sz="1800" dirty="0" smtClean="0"/>
              <a:t>, Glücklicher, München 2007 (</a:t>
            </a:r>
            <a:r>
              <a:rPr lang="de-DE" sz="1800" u="sng" dirty="0" smtClean="0"/>
              <a:t>sehr empfehlenswerte</a:t>
            </a:r>
            <a:r>
              <a:rPr lang="de-DE" sz="1800" dirty="0" smtClean="0"/>
              <a:t> Einstiegsliteratur zur Glücksforschung, insbesondere aus psychologischer Sicht).</a:t>
            </a:r>
          </a:p>
          <a:p>
            <a:pPr marL="0" indent="0" eaLnBrk="1" hangingPunct="1">
              <a:lnSpc>
                <a:spcPct val="80000"/>
              </a:lnSpc>
              <a:buNone/>
            </a:pPr>
            <a:r>
              <a:rPr lang="en-US" sz="1800" dirty="0" smtClean="0"/>
              <a:t>Bok</a:t>
            </a:r>
            <a:r>
              <a:rPr lang="en-US" sz="1800" dirty="0"/>
              <a:t>, D. The Politics of Happiness – what government can learn from the new research on well-being, Princeton/ </a:t>
            </a:r>
            <a:r>
              <a:rPr lang="en-US" sz="1800" dirty="0" smtClean="0"/>
              <a:t>Oxford 2010.</a:t>
            </a:r>
            <a:endParaRPr lang="en-US" sz="1800" dirty="0"/>
          </a:p>
          <a:p>
            <a:pPr marL="0" indent="0" eaLnBrk="1" hangingPunct="1">
              <a:lnSpc>
                <a:spcPct val="80000"/>
              </a:lnSpc>
              <a:buFont typeface="Monotype Sorts"/>
              <a:buNone/>
            </a:pPr>
            <a:endParaRPr lang="de-DE" sz="1800" dirty="0" smtClean="0"/>
          </a:p>
          <a:p>
            <a:pPr marL="0" indent="0" eaLnBrk="1" hangingPunct="1">
              <a:lnSpc>
                <a:spcPct val="80000"/>
              </a:lnSpc>
              <a:buFont typeface="Monotype Sorts"/>
              <a:buNone/>
            </a:pPr>
            <a:endParaRPr lang="de-DE" sz="2000" dirty="0" smtClean="0"/>
          </a:p>
          <a:p>
            <a:pPr marL="0" indent="0" eaLnBrk="1" hangingPunct="1">
              <a:buFont typeface="Monotype Sorts"/>
              <a:buNone/>
            </a:pPr>
            <a:endParaRPr lang="de-DE" sz="2000" dirty="0" smtClean="0"/>
          </a:p>
        </p:txBody>
      </p:sp>
      <p:sp>
        <p:nvSpPr>
          <p:cNvPr id="15360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3603" name="Foliennummernplatzhalter 4"/>
          <p:cNvSpPr>
            <a:spLocks noGrp="1"/>
          </p:cNvSpPr>
          <p:nvPr>
            <p:ph type="sldNum" sz="quarter" idx="11"/>
          </p:nvPr>
        </p:nvSpPr>
        <p:spPr>
          <a:noFill/>
        </p:spPr>
        <p:txBody>
          <a:bodyPr/>
          <a:lstStyle/>
          <a:p>
            <a:r>
              <a:rPr lang="de-DE" smtClean="0"/>
              <a:t>Seite </a:t>
            </a:r>
            <a:fld id="{A4CBCC03-DF5F-4AE5-87B6-DFA06130CBC4}" type="slidenum">
              <a:rPr lang="de-DE" smtClean="0"/>
              <a:pPr/>
              <a:t>25</a:t>
            </a:fld>
            <a:endParaRPr lang="de-DE"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Inhaltsplatzhalter 2"/>
          <p:cNvSpPr>
            <a:spLocks noGrp="1"/>
          </p:cNvSpPr>
          <p:nvPr>
            <p:ph idx="1"/>
          </p:nvPr>
        </p:nvSpPr>
        <p:spPr>
          <a:xfrm>
            <a:off x="304800" y="980728"/>
            <a:ext cx="8594725" cy="5400600"/>
          </a:xfrm>
        </p:spPr>
        <p:txBody>
          <a:bodyPr/>
          <a:lstStyle/>
          <a:p>
            <a:pPr marL="0" indent="0" eaLnBrk="1" hangingPunct="1">
              <a:lnSpc>
                <a:spcPct val="80000"/>
              </a:lnSpc>
              <a:buFont typeface="Monotype Sorts"/>
              <a:buNone/>
            </a:pPr>
            <a:r>
              <a:rPr lang="en-US" sz="1800" dirty="0" smtClean="0"/>
              <a:t>Bernanke, B.,  Chairman of the Board of </a:t>
            </a:r>
            <a:r>
              <a:rPr lang="en-US" sz="1800" dirty="0" err="1" smtClean="0"/>
              <a:t>Govenors</a:t>
            </a:r>
            <a:r>
              <a:rPr lang="en-US" sz="1800" dirty="0" smtClean="0"/>
              <a:t> of the Federal Reserve System, </a:t>
            </a:r>
            <a:r>
              <a:rPr lang="en-US" sz="1800" dirty="0" err="1" smtClean="0"/>
              <a:t>Vortrag</a:t>
            </a:r>
            <a:r>
              <a:rPr lang="en-US" sz="1800" dirty="0" smtClean="0"/>
              <a:t> “The economics of happiness”, </a:t>
            </a:r>
            <a:r>
              <a:rPr lang="en-US" sz="1800" dirty="0" err="1" smtClean="0"/>
              <a:t>gehalten</a:t>
            </a:r>
            <a:r>
              <a:rPr lang="en-US" sz="1800" dirty="0" smtClean="0"/>
              <a:t> am 8. </a:t>
            </a:r>
            <a:r>
              <a:rPr lang="de-DE" sz="1800" dirty="0" smtClean="0"/>
              <a:t>Mai 2010 vor Absolventen der University </a:t>
            </a:r>
            <a:r>
              <a:rPr lang="de-DE" sz="1800" dirty="0" err="1" smtClean="0"/>
              <a:t>of</a:t>
            </a:r>
            <a:r>
              <a:rPr lang="de-DE" sz="1800" dirty="0" smtClean="0"/>
              <a:t> South Carolina.</a:t>
            </a:r>
          </a:p>
          <a:p>
            <a:pPr marL="0" indent="0" eaLnBrk="1" hangingPunct="1">
              <a:lnSpc>
                <a:spcPct val="80000"/>
              </a:lnSpc>
              <a:buFont typeface="Monotype Sorts"/>
              <a:buNone/>
            </a:pPr>
            <a:r>
              <a:rPr lang="de-DE" sz="1800" dirty="0" smtClean="0"/>
              <a:t>Berns, G.,  </a:t>
            </a:r>
            <a:r>
              <a:rPr lang="de-DE" sz="1800" dirty="0" err="1" smtClean="0"/>
              <a:t>Statisfaction</a:t>
            </a:r>
            <a:r>
              <a:rPr lang="de-DE" sz="1800" dirty="0" smtClean="0"/>
              <a:t> – Warum nur Neues uns glücklich macht, Frankfurt/New York 2006 (</a:t>
            </a:r>
            <a:r>
              <a:rPr lang="de-DE" sz="1800" u="sng" dirty="0" smtClean="0"/>
              <a:t>sehr empfehlenswerte</a:t>
            </a:r>
            <a:r>
              <a:rPr lang="de-DE" sz="1800" dirty="0" smtClean="0"/>
              <a:t> Vertiefungsliteratur zu den Erkenntnissen der Neurobiologie).</a:t>
            </a:r>
          </a:p>
          <a:p>
            <a:pPr marL="0" indent="0" eaLnBrk="1" hangingPunct="1">
              <a:lnSpc>
                <a:spcPct val="80000"/>
              </a:lnSpc>
              <a:buFont typeface="Monotype Sorts"/>
              <a:buNone/>
            </a:pPr>
            <a:r>
              <a:rPr lang="de-DE" sz="1800" dirty="0" err="1" smtClean="0"/>
              <a:t>Binswanger</a:t>
            </a:r>
            <a:r>
              <a:rPr lang="de-DE" sz="1800" dirty="0" smtClean="0"/>
              <a:t>, M., Die Tretmühlen des Glücks – Wir haben immer mehr und werden nicht glücklicher. Was können wir tun?, Freiburg 2006 (sehr empfehlenswerte Einführung in die ökonomische Glücksforschung). </a:t>
            </a:r>
          </a:p>
          <a:p>
            <a:pPr marL="0" indent="0" eaLnBrk="1" hangingPunct="1">
              <a:buFont typeface="Monotype Sorts"/>
              <a:buNone/>
            </a:pPr>
            <a:r>
              <a:rPr lang="de-DE" sz="1800" dirty="0" err="1" smtClean="0"/>
              <a:t>Braakmann</a:t>
            </a:r>
            <a:r>
              <a:rPr lang="de-DE" sz="1800" dirty="0" smtClean="0"/>
              <a:t>, A., </a:t>
            </a:r>
            <a:r>
              <a:rPr lang="de-DE" sz="1800" dirty="0" err="1" smtClean="0"/>
              <a:t>Zieschank</a:t>
            </a:r>
            <a:r>
              <a:rPr lang="de-DE" sz="1800" dirty="0" smtClean="0"/>
              <a:t>, R., </a:t>
            </a:r>
            <a:r>
              <a:rPr lang="de-DE" sz="1800" dirty="0" err="1" smtClean="0"/>
              <a:t>Diefenbacher</a:t>
            </a:r>
            <a:r>
              <a:rPr lang="de-DE" sz="1800" dirty="0" smtClean="0"/>
              <a:t>, H., </a:t>
            </a:r>
            <a:r>
              <a:rPr lang="de-DE" sz="1800" dirty="0" err="1" smtClean="0"/>
              <a:t>Brachinger</a:t>
            </a:r>
            <a:r>
              <a:rPr lang="de-DE" sz="1800" dirty="0" smtClean="0"/>
              <a:t>, H.W., Wagner, G., Leggewie, C., Sommer, B. , Zeitgespräch "Wie lässt sich Wohlstand </a:t>
            </a:r>
            <a:r>
              <a:rPr lang="de-DE" sz="1800" dirty="0" err="1" smtClean="0"/>
              <a:t>messen?",in</a:t>
            </a:r>
            <a:r>
              <a:rPr lang="de-DE" sz="1800" dirty="0" smtClean="0"/>
              <a:t>: Wirtschaftsdienst 2009,  12, S. 783-804 (</a:t>
            </a:r>
            <a:r>
              <a:rPr lang="de-DE" sz="1800" u="sng" dirty="0" smtClean="0"/>
              <a:t>sehr guter Überblick </a:t>
            </a:r>
            <a:r>
              <a:rPr lang="de-DE" sz="1800" dirty="0" smtClean="0"/>
              <a:t>über die aktuelle Diskussion zur Wohlstandmessung nach Vorlage des Abschlussberichts der Stieglitz-Kommission im September 2009).  </a:t>
            </a:r>
          </a:p>
          <a:p>
            <a:pPr marL="0" indent="0" eaLnBrk="1" hangingPunct="1">
              <a:buFont typeface="Monotype Sorts"/>
              <a:buNone/>
            </a:pPr>
            <a:r>
              <a:rPr lang="en-US" sz="1800" dirty="0" smtClean="0"/>
              <a:t>Cameron, D., PM speech on wellbeing, 25.11.2010</a:t>
            </a:r>
          </a:p>
          <a:p>
            <a:pPr marL="0" indent="0" eaLnBrk="1" hangingPunct="1">
              <a:buNone/>
            </a:pPr>
            <a:r>
              <a:rPr lang="en-US" sz="1800" dirty="0" smtClean="0"/>
              <a:t>Cameron, K./ </a:t>
            </a:r>
            <a:r>
              <a:rPr lang="en-US" sz="1800" dirty="0" err="1" smtClean="0"/>
              <a:t>Spreitzer</a:t>
            </a:r>
            <a:r>
              <a:rPr lang="en-US" sz="1800" dirty="0" smtClean="0"/>
              <a:t>, G. (</a:t>
            </a:r>
            <a:r>
              <a:rPr lang="en-US" sz="1800" dirty="0" err="1" smtClean="0"/>
              <a:t>Hrsg</a:t>
            </a:r>
            <a:r>
              <a:rPr lang="en-US" sz="1800" dirty="0" smtClean="0"/>
              <a:t>.), The Oxford Handbook of Positive Organizational </a:t>
            </a:r>
            <a:r>
              <a:rPr lang="en-US" sz="1800" dirty="0" err="1" smtClean="0"/>
              <a:t>Scholarschip</a:t>
            </a:r>
            <a:r>
              <a:rPr lang="en-US" sz="1800" dirty="0" smtClean="0"/>
              <a:t>, New York 2012 (</a:t>
            </a:r>
            <a:r>
              <a:rPr lang="de-DE" sz="1800" dirty="0"/>
              <a:t>sehr guter Überblick über den aktuellen Forschungstand zur Umsetzung der Ergebnisse der Positiven Psychologie in die Managementtheorie/-lehre</a:t>
            </a:r>
            <a:r>
              <a:rPr lang="en-US" sz="1800" dirty="0" smtClean="0"/>
              <a:t>.   </a:t>
            </a:r>
            <a:endParaRPr lang="de-DE" sz="1800" dirty="0" smtClean="0"/>
          </a:p>
          <a:p>
            <a:pPr marL="0" indent="0" eaLnBrk="1" hangingPunct="1">
              <a:buFont typeface="Monotype Sorts"/>
              <a:buNone/>
            </a:pPr>
            <a:endParaRPr lang="de-DE" sz="2000" dirty="0" smtClean="0"/>
          </a:p>
          <a:p>
            <a:pPr marL="0" indent="0" eaLnBrk="1" hangingPunct="1">
              <a:buFont typeface="Monotype Sorts"/>
              <a:buNone/>
            </a:pPr>
            <a:endParaRPr lang="de-DE" sz="2400" dirty="0" smtClean="0"/>
          </a:p>
        </p:txBody>
      </p:sp>
      <p:sp>
        <p:nvSpPr>
          <p:cNvPr id="15462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4627" name="Foliennummernplatzhalter 4"/>
          <p:cNvSpPr>
            <a:spLocks noGrp="1"/>
          </p:cNvSpPr>
          <p:nvPr>
            <p:ph type="sldNum" sz="quarter" idx="11"/>
          </p:nvPr>
        </p:nvSpPr>
        <p:spPr>
          <a:noFill/>
        </p:spPr>
        <p:txBody>
          <a:bodyPr/>
          <a:lstStyle/>
          <a:p>
            <a:r>
              <a:rPr lang="de-DE" smtClean="0"/>
              <a:t>Seite </a:t>
            </a:r>
            <a:fld id="{53B861D2-EDA2-46C7-B6F3-E488BE5FE580}" type="slidenum">
              <a:rPr lang="de-DE" smtClean="0"/>
              <a:pPr/>
              <a:t>26</a:t>
            </a:fld>
            <a:endParaRPr lang="de-DE"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Inhaltsplatzhalter 2"/>
          <p:cNvSpPr>
            <a:spLocks noGrp="1"/>
          </p:cNvSpPr>
          <p:nvPr>
            <p:ph idx="1"/>
          </p:nvPr>
        </p:nvSpPr>
        <p:spPr>
          <a:xfrm>
            <a:off x="304800" y="1071563"/>
            <a:ext cx="8594725" cy="5143500"/>
          </a:xfrm>
        </p:spPr>
        <p:txBody>
          <a:bodyPr/>
          <a:lstStyle/>
          <a:p>
            <a:pPr marL="0" indent="0" eaLnBrk="1" hangingPunct="1">
              <a:lnSpc>
                <a:spcPct val="80000"/>
              </a:lnSpc>
              <a:buFont typeface="Monotype Sorts"/>
              <a:buNone/>
            </a:pPr>
            <a:r>
              <a:rPr lang="en-GB" sz="1800" dirty="0" smtClean="0"/>
              <a:t>Clark, A., </a:t>
            </a:r>
            <a:r>
              <a:rPr lang="en-GB" sz="1800" dirty="0" err="1" smtClean="0"/>
              <a:t>Frijters</a:t>
            </a:r>
            <a:r>
              <a:rPr lang="en-GB" sz="1800" dirty="0" smtClean="0"/>
              <a:t>, P., Shields, M., Relative Income, Happiness, and Utility: An Explanation for the </a:t>
            </a:r>
            <a:r>
              <a:rPr lang="en-GB" sz="1800" dirty="0" err="1" smtClean="0"/>
              <a:t>Easterlin</a:t>
            </a:r>
            <a:r>
              <a:rPr lang="en-GB" sz="1800" dirty="0" smtClean="0"/>
              <a:t> Paradox and Other Puzzles, in: Journal of Economic Literature, Vol. 46/1, </a:t>
            </a:r>
            <a:r>
              <a:rPr lang="en-GB" sz="1800" dirty="0" err="1" smtClean="0"/>
              <a:t>März</a:t>
            </a:r>
            <a:r>
              <a:rPr lang="en-GB" sz="1800" dirty="0" smtClean="0"/>
              <a:t> 2008, S. 95-144 (</a:t>
            </a:r>
            <a:r>
              <a:rPr lang="en-GB" sz="1800" dirty="0" err="1" smtClean="0"/>
              <a:t>Übersicht</a:t>
            </a:r>
            <a:r>
              <a:rPr lang="en-GB" sz="1800" dirty="0" smtClean="0"/>
              <a:t> </a:t>
            </a:r>
            <a:r>
              <a:rPr lang="en-GB" sz="1800" dirty="0" err="1" smtClean="0"/>
              <a:t>über</a:t>
            </a:r>
            <a:r>
              <a:rPr lang="en-GB" sz="1800" dirty="0" smtClean="0"/>
              <a:t> den </a:t>
            </a:r>
            <a:r>
              <a:rPr lang="en-GB" sz="1800" dirty="0" err="1" smtClean="0"/>
              <a:t>aktuellen</a:t>
            </a:r>
            <a:r>
              <a:rPr lang="en-GB" sz="1800" dirty="0" smtClean="0"/>
              <a:t> Stand der </a:t>
            </a:r>
            <a:r>
              <a:rPr lang="en-GB" sz="1800" dirty="0" err="1" smtClean="0"/>
              <a:t>ökonomischen</a:t>
            </a:r>
            <a:r>
              <a:rPr lang="en-GB" sz="1800" dirty="0" smtClean="0"/>
              <a:t> </a:t>
            </a:r>
            <a:r>
              <a:rPr lang="en-GB" sz="1800" dirty="0" err="1" smtClean="0"/>
              <a:t>Glücksforschung</a:t>
            </a:r>
            <a:r>
              <a:rPr lang="en-GB" sz="1800" dirty="0" smtClean="0"/>
              <a:t>).</a:t>
            </a:r>
          </a:p>
          <a:p>
            <a:pPr marL="0" indent="0" eaLnBrk="1" hangingPunct="1">
              <a:lnSpc>
                <a:spcPct val="80000"/>
              </a:lnSpc>
              <a:buFont typeface="Monotype Sorts"/>
              <a:buNone/>
            </a:pPr>
            <a:r>
              <a:rPr lang="de-DE" sz="1800" dirty="0" err="1" smtClean="0"/>
              <a:t>Creusen</a:t>
            </a:r>
            <a:r>
              <a:rPr lang="de-DE" sz="1800" dirty="0" smtClean="0"/>
              <a:t>, U./Müller-Seitz, G., Das Positive-</a:t>
            </a:r>
            <a:r>
              <a:rPr lang="de-DE" sz="1800" dirty="0" err="1" smtClean="0"/>
              <a:t>Leadership</a:t>
            </a:r>
            <a:r>
              <a:rPr lang="de-DE" sz="1800" dirty="0" smtClean="0"/>
              <a:t>-GRID - Eine Analyse aus Sicht des Positiven Managements, Wiesbaden 2010 (sehr guter Einstieg über die aktuelle Diskussion zur Umsetzung der Ergebnisse der Positiven Psychologie in die Managementtheorie/-lehre).</a:t>
            </a:r>
          </a:p>
          <a:p>
            <a:pPr marL="0" indent="0" eaLnBrk="1" hangingPunct="1">
              <a:lnSpc>
                <a:spcPct val="80000"/>
              </a:lnSpc>
              <a:buFont typeface="Monotype Sorts"/>
              <a:buNone/>
            </a:pPr>
            <a:r>
              <a:rPr lang="de-DE" sz="1800" dirty="0" err="1" smtClean="0"/>
              <a:t>Csikszentmihalyi</a:t>
            </a:r>
            <a:r>
              <a:rPr lang="de-DE" sz="1800" dirty="0" smtClean="0"/>
              <a:t>, M., Flow – Das Geheimnis des Glücks, 12. Auflage, Stuttgart  2005.</a:t>
            </a:r>
          </a:p>
          <a:p>
            <a:pPr marL="0" indent="0" eaLnBrk="1" hangingPunct="1">
              <a:lnSpc>
                <a:spcPct val="80000"/>
              </a:lnSpc>
              <a:buNone/>
            </a:pPr>
            <a:r>
              <a:rPr lang="de-DE" sz="1800" dirty="0" smtClean="0"/>
              <a:t>Diener, E., Biswas-Diener, Will Money </a:t>
            </a:r>
            <a:r>
              <a:rPr lang="de-DE" sz="1800" dirty="0" err="1" smtClean="0"/>
              <a:t>increase</a:t>
            </a:r>
            <a:r>
              <a:rPr lang="de-DE" sz="1800" dirty="0" smtClean="0"/>
              <a:t> </a:t>
            </a:r>
            <a:r>
              <a:rPr lang="de-DE" sz="1800" dirty="0" err="1" smtClean="0"/>
              <a:t>Subjective</a:t>
            </a:r>
            <a:r>
              <a:rPr lang="de-DE" sz="1800" dirty="0" smtClean="0"/>
              <a:t> </a:t>
            </a:r>
            <a:r>
              <a:rPr lang="de-DE" sz="1800" dirty="0" err="1" smtClean="0"/>
              <a:t>Well</a:t>
            </a:r>
            <a:r>
              <a:rPr lang="de-DE" sz="1800" dirty="0" smtClean="0"/>
              <a:t> </a:t>
            </a:r>
            <a:r>
              <a:rPr lang="de-DE" sz="1800" dirty="0" err="1" smtClean="0"/>
              <a:t>Being</a:t>
            </a:r>
            <a:r>
              <a:rPr lang="de-DE" sz="1800" dirty="0" smtClean="0"/>
              <a:t>? </a:t>
            </a:r>
            <a:r>
              <a:rPr lang="en-US" sz="1800" dirty="0" smtClean="0"/>
              <a:t>A </a:t>
            </a:r>
            <a:r>
              <a:rPr lang="en-US" sz="1800" dirty="0"/>
              <a:t>Literature Review and Guide to Needed Research, in: Social Indicators Research </a:t>
            </a:r>
            <a:r>
              <a:rPr lang="en-US" sz="1800" dirty="0" smtClean="0"/>
              <a:t>57 (2002), S. 119–169.</a:t>
            </a:r>
            <a:endParaRPr lang="de-DE" sz="1800" dirty="0" smtClean="0"/>
          </a:p>
          <a:p>
            <a:pPr marL="0" indent="0" eaLnBrk="1" hangingPunct="1">
              <a:lnSpc>
                <a:spcPct val="80000"/>
              </a:lnSpc>
              <a:buFont typeface="Monotype Sorts"/>
              <a:buNone/>
            </a:pPr>
            <a:r>
              <a:rPr lang="de-DE" sz="1800" dirty="0" smtClean="0"/>
              <a:t>Diener, E., Biswas-Diener, R.</a:t>
            </a:r>
            <a:r>
              <a:rPr lang="de-DE" sz="1800" b="1" dirty="0" smtClean="0"/>
              <a:t>, </a:t>
            </a:r>
            <a:r>
              <a:rPr lang="de-DE" sz="1800" dirty="0" err="1" smtClean="0"/>
              <a:t>Happiness</a:t>
            </a:r>
            <a:r>
              <a:rPr lang="de-DE" sz="1800" dirty="0" smtClean="0"/>
              <a:t> – </a:t>
            </a:r>
            <a:r>
              <a:rPr lang="de-DE" sz="1800" dirty="0" err="1" smtClean="0"/>
              <a:t>Unlocking</a:t>
            </a:r>
            <a:r>
              <a:rPr lang="de-DE" sz="1800" dirty="0" smtClean="0"/>
              <a:t> </a:t>
            </a:r>
            <a:r>
              <a:rPr lang="de-DE" sz="1800" dirty="0" err="1" smtClean="0"/>
              <a:t>the</a:t>
            </a:r>
            <a:r>
              <a:rPr lang="de-DE" sz="1800" dirty="0" smtClean="0"/>
              <a:t> </a:t>
            </a:r>
            <a:r>
              <a:rPr lang="de-DE" sz="1800" dirty="0" err="1" smtClean="0"/>
              <a:t>Mysteries</a:t>
            </a:r>
            <a:r>
              <a:rPr lang="de-DE" sz="1800" dirty="0" smtClean="0"/>
              <a:t> </a:t>
            </a:r>
            <a:r>
              <a:rPr lang="de-DE" sz="1800" dirty="0" err="1" smtClean="0"/>
              <a:t>of</a:t>
            </a:r>
            <a:r>
              <a:rPr lang="de-DE" sz="1800" dirty="0" smtClean="0"/>
              <a:t> Psychological </a:t>
            </a:r>
            <a:r>
              <a:rPr lang="de-DE" sz="1800" dirty="0" err="1" smtClean="0"/>
              <a:t>Wealth</a:t>
            </a:r>
            <a:r>
              <a:rPr lang="de-DE" sz="1800" dirty="0" smtClean="0"/>
              <a:t>, </a:t>
            </a:r>
            <a:r>
              <a:rPr lang="de-DE" sz="1800" dirty="0" err="1" smtClean="0"/>
              <a:t>Malden</a:t>
            </a:r>
            <a:r>
              <a:rPr lang="de-DE" sz="1800" dirty="0" smtClean="0"/>
              <a:t> (USA) et al. 2008</a:t>
            </a:r>
            <a:r>
              <a:rPr lang="de-DE" sz="1800" b="1" dirty="0" smtClean="0"/>
              <a:t> </a:t>
            </a:r>
            <a:r>
              <a:rPr lang="de-DE" sz="1800" dirty="0" smtClean="0"/>
              <a:t>(sehr empfehlenswerte aktuelle Darlegung der wissenschaftlichen Ergebnisse der Glücksforschung aus psychologischer Sicht).</a:t>
            </a:r>
          </a:p>
          <a:p>
            <a:pPr marL="0" indent="0" eaLnBrk="1" hangingPunct="1">
              <a:lnSpc>
                <a:spcPct val="80000"/>
              </a:lnSpc>
              <a:buFont typeface="Monotype Sorts"/>
              <a:buNone/>
            </a:pPr>
            <a:r>
              <a:rPr lang="de-DE" sz="1800" dirty="0" smtClean="0"/>
              <a:t>Diener, E.,  Glücksforschung – die Fakten und die Irrtümer, in: Psychologie heute, 37. Jg. (2010), Ausgabe Mai,  S. 30-36.  </a:t>
            </a:r>
          </a:p>
          <a:p>
            <a:pPr marL="0" indent="0" eaLnBrk="1" hangingPunct="1">
              <a:buFont typeface="Monotype Sorts"/>
              <a:buNone/>
            </a:pPr>
            <a:endParaRPr lang="en-GB" sz="2000" dirty="0" smtClean="0"/>
          </a:p>
          <a:p>
            <a:pPr marL="0" indent="0" eaLnBrk="1" hangingPunct="1">
              <a:buFont typeface="Monotype Sorts"/>
              <a:buNone/>
            </a:pPr>
            <a:endParaRPr lang="en-GB" sz="1800" dirty="0" smtClean="0"/>
          </a:p>
          <a:p>
            <a:pPr marL="0" indent="0" eaLnBrk="1" hangingPunct="1">
              <a:buFont typeface="Monotype Sorts"/>
              <a:buNone/>
            </a:pPr>
            <a:endParaRPr lang="de-DE" sz="1800" dirty="0" smtClean="0"/>
          </a:p>
        </p:txBody>
      </p:sp>
      <p:sp>
        <p:nvSpPr>
          <p:cNvPr id="15565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5651" name="Foliennummernplatzhalter 4"/>
          <p:cNvSpPr>
            <a:spLocks noGrp="1"/>
          </p:cNvSpPr>
          <p:nvPr>
            <p:ph type="sldNum" sz="quarter" idx="11"/>
          </p:nvPr>
        </p:nvSpPr>
        <p:spPr>
          <a:noFill/>
        </p:spPr>
        <p:txBody>
          <a:bodyPr/>
          <a:lstStyle/>
          <a:p>
            <a:r>
              <a:rPr lang="de-DE" smtClean="0"/>
              <a:t>Seite </a:t>
            </a:r>
            <a:fld id="{D9D26431-F6D9-4B24-8498-8A7554E5AD0D}" type="slidenum">
              <a:rPr lang="de-DE" smtClean="0"/>
              <a:pPr/>
              <a:t>27</a:t>
            </a:fld>
            <a:endParaRPr lang="de-DE"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Inhaltsplatzhalter 2"/>
          <p:cNvSpPr>
            <a:spLocks noGrp="1"/>
          </p:cNvSpPr>
          <p:nvPr>
            <p:ph idx="1"/>
          </p:nvPr>
        </p:nvSpPr>
        <p:spPr>
          <a:xfrm>
            <a:off x="304800" y="1071563"/>
            <a:ext cx="8594725" cy="5143500"/>
          </a:xfrm>
        </p:spPr>
        <p:txBody>
          <a:bodyPr/>
          <a:lstStyle/>
          <a:p>
            <a:pPr marL="0" indent="0" eaLnBrk="1" hangingPunct="1">
              <a:lnSpc>
                <a:spcPct val="80000"/>
              </a:lnSpc>
              <a:buFont typeface="Monotype Sorts"/>
              <a:buNone/>
            </a:pPr>
            <a:r>
              <a:rPr lang="de-DE" sz="1800" dirty="0" err="1" smtClean="0"/>
              <a:t>Ekman</a:t>
            </a:r>
            <a:r>
              <a:rPr lang="de-DE" sz="1800" dirty="0" smtClean="0"/>
              <a:t>, P., Gefühle lesen – Wie Sie Emotionen erkennen und richtig interpretieren, 2. Auflage, München 2010 (sehr empfehlenswerte Einführung und Überblick in die wissenschaftlichen Erkenntnisse zur Gefühlsforschung). </a:t>
            </a:r>
          </a:p>
          <a:p>
            <a:pPr marL="0" indent="0" eaLnBrk="1" hangingPunct="1">
              <a:lnSpc>
                <a:spcPct val="80000"/>
              </a:lnSpc>
              <a:buFont typeface="Monotype Sorts"/>
              <a:buNone/>
            </a:pPr>
            <a:r>
              <a:rPr lang="de-DE" sz="1800" dirty="0" err="1" smtClean="0"/>
              <a:t>Elger</a:t>
            </a:r>
            <a:r>
              <a:rPr lang="de-DE" sz="1800" dirty="0" smtClean="0"/>
              <a:t>, C., </a:t>
            </a:r>
            <a:r>
              <a:rPr lang="de-DE" sz="1800" dirty="0" err="1" smtClean="0"/>
              <a:t>Neuroleadership</a:t>
            </a:r>
            <a:r>
              <a:rPr lang="de-DE" sz="1800" dirty="0" smtClean="0"/>
              <a:t>, Erkenntnisse der Hirnforschung für die Führung von Mitarbeitern, Planegg bei München 2009. </a:t>
            </a:r>
          </a:p>
          <a:p>
            <a:pPr marL="0" indent="0" eaLnBrk="1" hangingPunct="1">
              <a:lnSpc>
                <a:spcPct val="80000"/>
              </a:lnSpc>
              <a:buFont typeface="Monotype Sorts"/>
              <a:buNone/>
            </a:pPr>
            <a:r>
              <a:rPr lang="de-DE" sz="1800" dirty="0" err="1" smtClean="0"/>
              <a:t>Emmons</a:t>
            </a:r>
            <a:r>
              <a:rPr lang="de-DE" sz="1800" dirty="0" smtClean="0"/>
              <a:t>, R., Vom Glück, dankbar zu sein – eine Anleitung für den Alltag, Frankfurt 2008.</a:t>
            </a:r>
          </a:p>
          <a:p>
            <a:pPr marL="0" indent="0" eaLnBrk="1" hangingPunct="1">
              <a:lnSpc>
                <a:spcPct val="80000"/>
              </a:lnSpc>
              <a:buFont typeface="Monotype Sorts"/>
              <a:buNone/>
            </a:pPr>
            <a:r>
              <a:rPr lang="de-DE" sz="1800" dirty="0" err="1" smtClean="0"/>
              <a:t>Epikur</a:t>
            </a:r>
            <a:r>
              <a:rPr lang="de-DE" sz="1800" dirty="0" smtClean="0"/>
              <a:t>, Wege zum Glück, hrsg. und übersetzt von Rainer Nickel, Düsseldorf u.a., 2005.</a:t>
            </a:r>
          </a:p>
          <a:p>
            <a:pPr marL="0" indent="0" eaLnBrk="1" hangingPunct="1">
              <a:lnSpc>
                <a:spcPct val="80000"/>
              </a:lnSpc>
              <a:buFont typeface="Monotype Sorts"/>
              <a:buNone/>
            </a:pPr>
            <a:r>
              <a:rPr lang="de-DE" sz="1800" dirty="0" err="1" smtClean="0"/>
              <a:t>Fredrickson</a:t>
            </a:r>
            <a:r>
              <a:rPr lang="de-DE" sz="1800" dirty="0" smtClean="0"/>
              <a:t>, B., </a:t>
            </a:r>
            <a:r>
              <a:rPr lang="de-DE" sz="1800" dirty="0" err="1" smtClean="0"/>
              <a:t>Positivity</a:t>
            </a:r>
            <a:r>
              <a:rPr lang="de-DE" sz="1800" dirty="0" smtClean="0"/>
              <a:t>, New York 2009 (sehr empfehlenswerte Darstellung des </a:t>
            </a:r>
            <a:r>
              <a:rPr lang="de-DE" sz="1800" dirty="0" err="1" smtClean="0"/>
              <a:t>Positivity</a:t>
            </a:r>
            <a:r>
              <a:rPr lang="de-DE" sz="1800" dirty="0" smtClean="0"/>
              <a:t>-Konzepts mit konkreten Handlungsanweisungen).</a:t>
            </a:r>
          </a:p>
          <a:p>
            <a:pPr marL="0" indent="0" eaLnBrk="1" hangingPunct="1">
              <a:lnSpc>
                <a:spcPct val="80000"/>
              </a:lnSpc>
              <a:buFont typeface="Monotype Sorts"/>
              <a:buNone/>
            </a:pPr>
            <a:r>
              <a:rPr lang="de-DE" sz="1800" dirty="0" err="1" smtClean="0"/>
              <a:t>Fredrickson</a:t>
            </a:r>
            <a:r>
              <a:rPr lang="de-DE" sz="1800" dirty="0" smtClean="0"/>
              <a:t>, B. Die Macht der guten Gefühle, in: Gehirn und Geist, Denken, Fühlen, Handeln – Grundlagen der Psychologie, Basiswissen Nr. 1/2010, S. 70-75.  </a:t>
            </a:r>
          </a:p>
          <a:p>
            <a:pPr marL="0" indent="0" eaLnBrk="1" hangingPunct="1">
              <a:lnSpc>
                <a:spcPct val="80000"/>
              </a:lnSpc>
              <a:buNone/>
            </a:pPr>
            <a:r>
              <a:rPr lang="de-DE" sz="1800" dirty="0"/>
              <a:t>Frey, B. S.,, Frey Marti, C., Glück – die Sicht der Ökonomie, Zürich 2010 (sehr guter Überblick über den Stand </a:t>
            </a:r>
            <a:r>
              <a:rPr lang="de-DE" sz="2000" dirty="0"/>
              <a:t>der ökonomischen Glücksforschung).</a:t>
            </a:r>
          </a:p>
          <a:p>
            <a:pPr marL="0" indent="0" eaLnBrk="1" hangingPunct="1">
              <a:lnSpc>
                <a:spcPct val="80000"/>
              </a:lnSpc>
              <a:buFont typeface="Monotype Sorts"/>
              <a:buNone/>
            </a:pPr>
            <a:endParaRPr lang="de-DE" sz="2000" dirty="0" smtClean="0"/>
          </a:p>
          <a:p>
            <a:pPr marL="0" indent="0" eaLnBrk="1" hangingPunct="1">
              <a:lnSpc>
                <a:spcPct val="80000"/>
              </a:lnSpc>
              <a:buFont typeface="Monotype Sorts"/>
              <a:buNone/>
            </a:pPr>
            <a:endParaRPr lang="de-DE" sz="2000" dirty="0" smtClean="0"/>
          </a:p>
          <a:p>
            <a:pPr marL="0" indent="0" eaLnBrk="1" hangingPunct="1">
              <a:lnSpc>
                <a:spcPct val="80000"/>
              </a:lnSpc>
              <a:buFont typeface="Monotype Sorts"/>
              <a:buNone/>
            </a:pPr>
            <a:endParaRPr lang="de-DE" sz="2000" dirty="0" smtClean="0"/>
          </a:p>
          <a:p>
            <a:pPr marL="0" indent="0" eaLnBrk="1" hangingPunct="1">
              <a:lnSpc>
                <a:spcPct val="80000"/>
              </a:lnSpc>
              <a:buFont typeface="Monotype Sorts"/>
              <a:buNone/>
            </a:pPr>
            <a:endParaRPr lang="de-DE" sz="2000" dirty="0" smtClean="0"/>
          </a:p>
          <a:p>
            <a:pPr marL="0" indent="0" eaLnBrk="1" hangingPunct="1">
              <a:lnSpc>
                <a:spcPct val="80000"/>
              </a:lnSpc>
              <a:buFont typeface="Monotype Sorts"/>
              <a:buNone/>
            </a:pPr>
            <a:endParaRPr lang="de-DE" sz="1800" dirty="0" smtClean="0"/>
          </a:p>
          <a:p>
            <a:pPr marL="0" indent="0" eaLnBrk="1" hangingPunct="1">
              <a:buFont typeface="Monotype Sorts"/>
              <a:buNone/>
            </a:pPr>
            <a:endParaRPr lang="de-DE" sz="1800" dirty="0" smtClean="0"/>
          </a:p>
        </p:txBody>
      </p:sp>
      <p:sp>
        <p:nvSpPr>
          <p:cNvPr id="15667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6675" name="Foliennummernplatzhalter 4"/>
          <p:cNvSpPr>
            <a:spLocks noGrp="1"/>
          </p:cNvSpPr>
          <p:nvPr>
            <p:ph type="sldNum" sz="quarter" idx="11"/>
          </p:nvPr>
        </p:nvSpPr>
        <p:spPr>
          <a:noFill/>
        </p:spPr>
        <p:txBody>
          <a:bodyPr/>
          <a:lstStyle/>
          <a:p>
            <a:r>
              <a:rPr lang="de-DE" smtClean="0"/>
              <a:t>Seite </a:t>
            </a:r>
            <a:fld id="{5E197E7A-4B78-4874-95EA-11B5CF578640}" type="slidenum">
              <a:rPr lang="de-DE" smtClean="0"/>
              <a:pPr/>
              <a:t>28</a:t>
            </a:fld>
            <a:endParaRPr lang="de-DE"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Inhaltsplatzhalter 2"/>
          <p:cNvSpPr>
            <a:spLocks noGrp="1"/>
          </p:cNvSpPr>
          <p:nvPr>
            <p:ph idx="1"/>
          </p:nvPr>
        </p:nvSpPr>
        <p:spPr>
          <a:xfrm>
            <a:off x="304800" y="1052736"/>
            <a:ext cx="8594725" cy="5040089"/>
          </a:xfrm>
        </p:spPr>
        <p:txBody>
          <a:bodyPr/>
          <a:lstStyle/>
          <a:p>
            <a:pPr marL="0" indent="0" eaLnBrk="1" hangingPunct="1">
              <a:buFont typeface="Monotype Sorts"/>
              <a:buNone/>
            </a:pPr>
            <a:r>
              <a:rPr lang="en-GB" sz="1800" dirty="0" err="1" smtClean="0"/>
              <a:t>Gehirn</a:t>
            </a:r>
            <a:r>
              <a:rPr lang="en-GB" sz="1800" dirty="0" smtClean="0"/>
              <a:t> und Geist, Starke Psyche, </a:t>
            </a:r>
            <a:r>
              <a:rPr lang="en-GB" sz="1800" dirty="0" err="1" smtClean="0"/>
              <a:t>starkes</a:t>
            </a:r>
            <a:r>
              <a:rPr lang="en-GB" sz="1800" dirty="0" smtClean="0"/>
              <a:t> </a:t>
            </a:r>
            <a:r>
              <a:rPr lang="en-GB" sz="1800" dirty="0" err="1" smtClean="0"/>
              <a:t>Immunsystem</a:t>
            </a:r>
            <a:r>
              <a:rPr lang="en-GB" sz="1800" dirty="0" smtClean="0"/>
              <a:t> – </a:t>
            </a:r>
            <a:r>
              <a:rPr lang="en-GB" sz="1800" dirty="0" err="1" smtClean="0"/>
              <a:t>wie</a:t>
            </a:r>
            <a:r>
              <a:rPr lang="en-GB" sz="1800" dirty="0" smtClean="0"/>
              <a:t> </a:t>
            </a:r>
            <a:r>
              <a:rPr lang="en-GB" sz="1800" dirty="0" err="1" smtClean="0"/>
              <a:t>Gefühle</a:t>
            </a:r>
            <a:r>
              <a:rPr lang="en-GB" sz="1800" dirty="0" smtClean="0"/>
              <a:t>, </a:t>
            </a:r>
            <a:r>
              <a:rPr lang="en-GB" sz="1800" dirty="0" err="1" smtClean="0"/>
              <a:t>Denken</a:t>
            </a:r>
            <a:r>
              <a:rPr lang="en-GB" sz="1800" dirty="0" smtClean="0"/>
              <a:t> und Stress </a:t>
            </a:r>
            <a:r>
              <a:rPr lang="en-GB" sz="1800" dirty="0" err="1" smtClean="0"/>
              <a:t>unsere</a:t>
            </a:r>
            <a:r>
              <a:rPr lang="en-GB" sz="1800" dirty="0" smtClean="0"/>
              <a:t>  </a:t>
            </a:r>
            <a:r>
              <a:rPr lang="en-GB" sz="1800" dirty="0" err="1" smtClean="0"/>
              <a:t>Abwehrkräfte</a:t>
            </a:r>
            <a:r>
              <a:rPr lang="en-GB" sz="1800" dirty="0" smtClean="0"/>
              <a:t> </a:t>
            </a:r>
            <a:r>
              <a:rPr lang="en-GB" sz="1800" dirty="0" err="1" smtClean="0"/>
              <a:t>beeinflussen</a:t>
            </a:r>
            <a:r>
              <a:rPr lang="en-GB" sz="1800" dirty="0" smtClean="0"/>
              <a:t> (</a:t>
            </a:r>
            <a:r>
              <a:rPr lang="en-GB" sz="1800" dirty="0" err="1" smtClean="0"/>
              <a:t>Titelthema</a:t>
            </a:r>
            <a:r>
              <a:rPr lang="en-GB" sz="1800" dirty="0" smtClean="0"/>
              <a:t>), </a:t>
            </a:r>
            <a:r>
              <a:rPr lang="en-GB" sz="1800" dirty="0" err="1" smtClean="0"/>
              <a:t>Ausgabe</a:t>
            </a:r>
            <a:r>
              <a:rPr lang="en-GB" sz="1800" dirty="0" smtClean="0"/>
              <a:t> 3/2012, S. 28-39.</a:t>
            </a:r>
          </a:p>
          <a:p>
            <a:pPr marL="0" indent="0" eaLnBrk="1" hangingPunct="1">
              <a:buFont typeface="Monotype Sorts"/>
              <a:buNone/>
            </a:pPr>
            <a:r>
              <a:rPr lang="en-US" sz="1800" dirty="0" smtClean="0"/>
              <a:t>Harvard Business Review </a:t>
            </a:r>
            <a:r>
              <a:rPr lang="en-US" sz="1800" dirty="0" err="1" smtClean="0"/>
              <a:t>OnPoint</a:t>
            </a:r>
            <a:r>
              <a:rPr lang="en-US" sz="1800" dirty="0" smtClean="0"/>
              <a:t>, The Ideal Workplace - How to boost Productivity, Commitment &amp; Job Satisfaction, Summer 2010.</a:t>
            </a:r>
          </a:p>
          <a:p>
            <a:pPr marL="0" indent="0" eaLnBrk="1" hangingPunct="1">
              <a:buFont typeface="Monotype Sorts"/>
              <a:buNone/>
            </a:pPr>
            <a:r>
              <a:rPr lang="en-US" sz="1800" dirty="0" smtClean="0"/>
              <a:t>Harvard Business Review, The Value of Happiness – How employee well-being drives profit (</a:t>
            </a:r>
            <a:r>
              <a:rPr lang="en-US" sz="1800" dirty="0" err="1" smtClean="0"/>
              <a:t>Schwerpunkt</a:t>
            </a:r>
            <a:r>
              <a:rPr lang="en-US" sz="1800" dirty="0" smtClean="0"/>
              <a:t>  “The Happiness Factor”), </a:t>
            </a:r>
            <a:r>
              <a:rPr lang="en-US" sz="1800" dirty="0" err="1" smtClean="0"/>
              <a:t>Ausgabe</a:t>
            </a:r>
            <a:r>
              <a:rPr lang="en-US" sz="1800" dirty="0" smtClean="0"/>
              <a:t> January-February 2012, S. 77-109. </a:t>
            </a:r>
            <a:endParaRPr lang="de-DE" sz="1800" dirty="0" smtClean="0"/>
          </a:p>
          <a:p>
            <a:pPr marL="0" indent="0" eaLnBrk="1" hangingPunct="1">
              <a:buFont typeface="Monotype Sorts"/>
              <a:buNone/>
            </a:pPr>
            <a:r>
              <a:rPr lang="en-US" sz="1800" dirty="0" smtClean="0"/>
              <a:t>Harvard Medical School, Positive Psychology – Harnessing the power of happiness, personal strength, and mindfulness, Special Heath Report, Harvard 2009.  </a:t>
            </a:r>
          </a:p>
          <a:p>
            <a:pPr marL="0" indent="0" eaLnBrk="1" hangingPunct="1">
              <a:buFont typeface="Monotype Sorts"/>
              <a:buNone/>
            </a:pPr>
            <a:r>
              <a:rPr lang="en-US" sz="1800" dirty="0" err="1" smtClean="0"/>
              <a:t>Häring</a:t>
            </a:r>
            <a:r>
              <a:rPr lang="en-US" sz="1800" dirty="0" smtClean="0"/>
              <a:t>, N., </a:t>
            </a:r>
            <a:r>
              <a:rPr lang="en-US" sz="1800" dirty="0" err="1" smtClean="0"/>
              <a:t>Markt</a:t>
            </a:r>
            <a:r>
              <a:rPr lang="en-US" sz="1800" dirty="0" smtClean="0"/>
              <a:t> und </a:t>
            </a:r>
            <a:r>
              <a:rPr lang="en-US" sz="1800" dirty="0" err="1" smtClean="0"/>
              <a:t>Macht</a:t>
            </a:r>
            <a:r>
              <a:rPr lang="en-US" sz="1800" dirty="0" smtClean="0"/>
              <a:t> – Was </a:t>
            </a:r>
            <a:r>
              <a:rPr lang="en-US" sz="1800" dirty="0" err="1" smtClean="0"/>
              <a:t>Sie</a:t>
            </a:r>
            <a:r>
              <a:rPr lang="en-US" sz="1800" dirty="0" smtClean="0"/>
              <a:t> </a:t>
            </a:r>
            <a:r>
              <a:rPr lang="en-US" sz="1800" dirty="0" err="1" smtClean="0"/>
              <a:t>schon</a:t>
            </a:r>
            <a:r>
              <a:rPr lang="en-US" sz="1800" dirty="0" smtClean="0"/>
              <a:t> </a:t>
            </a:r>
            <a:r>
              <a:rPr lang="en-US" sz="1800" dirty="0" err="1" smtClean="0"/>
              <a:t>immer</a:t>
            </a:r>
            <a:r>
              <a:rPr lang="en-US" sz="1800" dirty="0" smtClean="0"/>
              <a:t> </a:t>
            </a:r>
            <a:r>
              <a:rPr lang="en-US" sz="1800" dirty="0" err="1" smtClean="0"/>
              <a:t>über</a:t>
            </a:r>
            <a:r>
              <a:rPr lang="en-US" sz="1800" dirty="0" smtClean="0"/>
              <a:t> die </a:t>
            </a:r>
            <a:r>
              <a:rPr lang="en-US" sz="1800" dirty="0" err="1" smtClean="0"/>
              <a:t>Wirtscahfts</a:t>
            </a:r>
            <a:r>
              <a:rPr lang="en-US" sz="1800" dirty="0" smtClean="0"/>
              <a:t> </a:t>
            </a:r>
            <a:r>
              <a:rPr lang="en-US" sz="1800" dirty="0" err="1" smtClean="0"/>
              <a:t>wissen</a:t>
            </a:r>
            <a:r>
              <a:rPr lang="en-US" sz="1800" dirty="0" smtClean="0"/>
              <a:t> </a:t>
            </a:r>
            <a:r>
              <a:rPr lang="en-US" sz="1800" dirty="0" err="1" smtClean="0"/>
              <a:t>wolten</a:t>
            </a:r>
            <a:r>
              <a:rPr lang="en-US" sz="1800" dirty="0" smtClean="0"/>
              <a:t>, </a:t>
            </a:r>
            <a:r>
              <a:rPr lang="en-US" sz="1800" dirty="0" err="1" smtClean="0"/>
              <a:t>aber</a:t>
            </a:r>
            <a:r>
              <a:rPr lang="en-US" sz="1800" dirty="0" smtClean="0"/>
              <a:t> </a:t>
            </a:r>
            <a:r>
              <a:rPr lang="en-US" sz="1800" dirty="0" err="1" smtClean="0"/>
              <a:t>bisher</a:t>
            </a:r>
            <a:r>
              <a:rPr lang="en-US" sz="1800" dirty="0" smtClean="0"/>
              <a:t> </a:t>
            </a:r>
            <a:r>
              <a:rPr lang="en-US" sz="1800" dirty="0" err="1" smtClean="0"/>
              <a:t>nicht</a:t>
            </a:r>
            <a:r>
              <a:rPr lang="en-US" sz="1800" dirty="0" smtClean="0"/>
              <a:t> </a:t>
            </a:r>
            <a:r>
              <a:rPr lang="en-US" sz="1800" dirty="0" err="1" smtClean="0"/>
              <a:t>erfahren</a:t>
            </a:r>
            <a:r>
              <a:rPr lang="en-US" sz="1800" dirty="0" smtClean="0"/>
              <a:t> </a:t>
            </a:r>
            <a:r>
              <a:rPr lang="en-US" sz="1800" dirty="0" err="1" smtClean="0"/>
              <a:t>sollten</a:t>
            </a:r>
            <a:r>
              <a:rPr lang="en-US" sz="1800" dirty="0" smtClean="0"/>
              <a:t>, Stuttgart 2010.</a:t>
            </a:r>
          </a:p>
          <a:p>
            <a:pPr marL="0" indent="0" eaLnBrk="1" hangingPunct="1">
              <a:buFont typeface="Monotype Sorts"/>
              <a:buNone/>
            </a:pPr>
            <a:r>
              <a:rPr lang="en-GB" sz="1800" dirty="0" err="1" smtClean="0"/>
              <a:t>Horx</a:t>
            </a:r>
            <a:r>
              <a:rPr lang="en-GB" sz="1800" dirty="0" smtClean="0"/>
              <a:t>, M., Das </a:t>
            </a:r>
            <a:r>
              <a:rPr lang="en-GB" sz="1800" dirty="0" err="1" smtClean="0"/>
              <a:t>Buch</a:t>
            </a:r>
            <a:r>
              <a:rPr lang="en-GB" sz="1800" dirty="0" smtClean="0"/>
              <a:t> des </a:t>
            </a:r>
            <a:r>
              <a:rPr lang="en-GB" sz="1800" dirty="0" err="1" smtClean="0"/>
              <a:t>Wandels</a:t>
            </a:r>
            <a:r>
              <a:rPr lang="en-GB" sz="1800" dirty="0" smtClean="0"/>
              <a:t> – </a:t>
            </a:r>
            <a:r>
              <a:rPr lang="en-GB" sz="1800" dirty="0" err="1" smtClean="0"/>
              <a:t>Wie</a:t>
            </a:r>
            <a:r>
              <a:rPr lang="en-GB" sz="1800" dirty="0" smtClean="0"/>
              <a:t> Menschen die </a:t>
            </a:r>
            <a:r>
              <a:rPr lang="en-GB" sz="1800" dirty="0" err="1" smtClean="0"/>
              <a:t>Zukunft</a:t>
            </a:r>
            <a:r>
              <a:rPr lang="en-GB" sz="1800" dirty="0" smtClean="0"/>
              <a:t> </a:t>
            </a:r>
            <a:r>
              <a:rPr lang="en-GB" sz="1800" dirty="0" err="1" smtClean="0"/>
              <a:t>gestalten</a:t>
            </a:r>
            <a:r>
              <a:rPr lang="en-GB" sz="1800" dirty="0" smtClean="0"/>
              <a:t>, </a:t>
            </a:r>
            <a:r>
              <a:rPr lang="en-GB" sz="1800" dirty="0" err="1" smtClean="0"/>
              <a:t>München</a:t>
            </a:r>
            <a:r>
              <a:rPr lang="en-GB" sz="1800" dirty="0" smtClean="0"/>
              <a:t> 2009.</a:t>
            </a:r>
          </a:p>
          <a:p>
            <a:pPr marL="0" indent="0" eaLnBrk="1" hangingPunct="1">
              <a:buFont typeface="Monotype Sorts"/>
              <a:buNone/>
            </a:pPr>
            <a:r>
              <a:rPr lang="en-GB" sz="1800" dirty="0" smtClean="0"/>
              <a:t>Jackson, T. </a:t>
            </a:r>
            <a:r>
              <a:rPr lang="en-GB" sz="1800" dirty="0" err="1" smtClean="0"/>
              <a:t>Wohlstand</a:t>
            </a:r>
            <a:r>
              <a:rPr lang="en-GB" sz="1800" dirty="0" smtClean="0"/>
              <a:t> </a:t>
            </a:r>
            <a:r>
              <a:rPr lang="en-GB" sz="1800" dirty="0" err="1" smtClean="0"/>
              <a:t>ohne</a:t>
            </a:r>
            <a:r>
              <a:rPr lang="en-GB" sz="1800" dirty="0" smtClean="0"/>
              <a:t> </a:t>
            </a:r>
            <a:r>
              <a:rPr lang="en-GB" sz="1800" dirty="0" err="1" smtClean="0"/>
              <a:t>Wachstum</a:t>
            </a:r>
            <a:r>
              <a:rPr lang="en-GB" sz="1800" dirty="0" smtClean="0"/>
              <a:t> – </a:t>
            </a:r>
            <a:r>
              <a:rPr lang="en-GB" sz="1800" dirty="0" err="1" smtClean="0"/>
              <a:t>Leben</a:t>
            </a:r>
            <a:r>
              <a:rPr lang="en-GB" sz="1800" dirty="0" smtClean="0"/>
              <a:t> und </a:t>
            </a:r>
            <a:r>
              <a:rPr lang="en-GB" sz="1800" dirty="0" err="1" smtClean="0"/>
              <a:t>Wirtschaften</a:t>
            </a:r>
            <a:r>
              <a:rPr lang="en-GB" sz="1800" dirty="0" smtClean="0"/>
              <a:t> in </a:t>
            </a:r>
            <a:r>
              <a:rPr lang="en-GB" sz="1800" dirty="0" err="1" smtClean="0"/>
              <a:t>einer</a:t>
            </a:r>
            <a:r>
              <a:rPr lang="en-GB" sz="1800" dirty="0" smtClean="0"/>
              <a:t> </a:t>
            </a:r>
            <a:r>
              <a:rPr lang="en-GB" sz="1800" dirty="0" err="1" smtClean="0"/>
              <a:t>endlichen</a:t>
            </a:r>
            <a:r>
              <a:rPr lang="en-GB" sz="1800" dirty="0" smtClean="0"/>
              <a:t> Welt, </a:t>
            </a:r>
            <a:r>
              <a:rPr lang="en-GB" sz="1800" dirty="0" err="1" smtClean="0"/>
              <a:t>München</a:t>
            </a:r>
            <a:r>
              <a:rPr lang="en-GB" sz="1800" dirty="0" smtClean="0"/>
              <a:t> 2011.</a:t>
            </a:r>
          </a:p>
          <a:p>
            <a:pPr marL="0" indent="0" eaLnBrk="1" hangingPunct="1">
              <a:buFont typeface="Monotype Sorts"/>
              <a:buNone/>
            </a:pPr>
            <a:endParaRPr lang="de-DE" sz="2000" dirty="0" smtClean="0"/>
          </a:p>
          <a:p>
            <a:pPr marL="0" indent="0" eaLnBrk="1" hangingPunct="1">
              <a:buFont typeface="Monotype Sorts"/>
              <a:buNone/>
            </a:pPr>
            <a:endParaRPr lang="en-GB" sz="2000" dirty="0" smtClean="0"/>
          </a:p>
          <a:p>
            <a:pPr marL="0" indent="0" eaLnBrk="1" hangingPunct="1">
              <a:buFont typeface="Monotype Sorts"/>
              <a:buNone/>
            </a:pPr>
            <a:endParaRPr lang="de-DE" sz="2000" dirty="0" smtClean="0"/>
          </a:p>
        </p:txBody>
      </p:sp>
      <p:sp>
        <p:nvSpPr>
          <p:cNvPr id="15769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7699" name="Foliennummernplatzhalter 4"/>
          <p:cNvSpPr>
            <a:spLocks noGrp="1"/>
          </p:cNvSpPr>
          <p:nvPr>
            <p:ph type="sldNum" sz="quarter" idx="11"/>
          </p:nvPr>
        </p:nvSpPr>
        <p:spPr>
          <a:noFill/>
        </p:spPr>
        <p:txBody>
          <a:bodyPr/>
          <a:lstStyle/>
          <a:p>
            <a:r>
              <a:rPr lang="de-DE" smtClean="0"/>
              <a:t>Seite </a:t>
            </a:r>
            <a:fld id="{177D3DF5-1105-474C-86C9-E040DF94FB38}" type="slidenum">
              <a:rPr lang="de-DE" smtClean="0"/>
              <a:pPr/>
              <a:t>29</a:t>
            </a:fld>
            <a:endParaRPr lang="de-D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5538"/>
            <a:ext cx="8594725" cy="4967287"/>
          </a:xfrm>
        </p:spPr>
        <p:txBody>
          <a:bodyPr/>
          <a:lstStyle/>
          <a:p>
            <a:pPr marL="0" indent="0" algn="ctr" eaLnBrk="1" hangingPunct="1">
              <a:buFont typeface="Monotype Sorts"/>
              <a:buNone/>
            </a:pPr>
            <a:endParaRPr lang="de-DE" sz="2400" dirty="0" smtClean="0"/>
          </a:p>
          <a:p>
            <a:pPr marL="0" indent="0" algn="ctr" eaLnBrk="1" hangingPunct="1">
              <a:buFont typeface="Monotype Sorts"/>
              <a:buNone/>
            </a:pPr>
            <a:r>
              <a:rPr lang="de-DE" sz="2400" dirty="0" smtClean="0"/>
              <a:t>… Ich beginne mit einem erstaunlichen Zitat von </a:t>
            </a:r>
            <a:r>
              <a:rPr lang="de-DE" sz="2400" b="1" dirty="0" smtClean="0"/>
              <a:t>Ludwig Erhard</a:t>
            </a:r>
            <a:r>
              <a:rPr lang="de-DE" sz="2400" dirty="0" smtClean="0"/>
              <a:t>, der geschrieben hat, "dass der </a:t>
            </a:r>
            <a:r>
              <a:rPr lang="de-DE" sz="2400" b="1" dirty="0" smtClean="0"/>
              <a:t>Wohlstand </a:t>
            </a:r>
            <a:r>
              <a:rPr lang="de-DE" sz="2400" dirty="0" smtClean="0"/>
              <a:t>wohl eine </a:t>
            </a:r>
            <a:r>
              <a:rPr lang="de-DE" sz="2400" b="1" dirty="0" smtClean="0"/>
              <a:t>Grundlage,</a:t>
            </a:r>
            <a:r>
              <a:rPr lang="de-DE" sz="2400" dirty="0" smtClean="0"/>
              <a:t> nicht aber das </a:t>
            </a:r>
            <a:r>
              <a:rPr lang="de-DE" sz="2400" b="1" dirty="0" smtClean="0"/>
              <a:t>Leitbild </a:t>
            </a:r>
            <a:r>
              <a:rPr lang="de-DE" sz="2400" dirty="0" smtClean="0"/>
              <a:t>unserer </a:t>
            </a:r>
            <a:r>
              <a:rPr lang="de-DE" sz="2400" b="1" dirty="0" smtClean="0"/>
              <a:t>Lebensgestaltung </a:t>
            </a:r>
            <a:r>
              <a:rPr lang="de-DE" sz="2400" dirty="0" smtClean="0"/>
              <a:t>schlechthin ist.“</a:t>
            </a:r>
          </a:p>
          <a:p>
            <a:pPr marL="0" indent="0" eaLnBrk="1" hangingPunct="1">
              <a:buFont typeface="Monotype Sorts"/>
              <a:buNone/>
            </a:pPr>
            <a:endParaRPr lang="de-DE" sz="1800" dirty="0" smtClean="0"/>
          </a:p>
          <a:p>
            <a:pPr marL="0" indent="0" algn="ctr" eaLnBrk="1" hangingPunct="1">
              <a:buFont typeface="Monotype Sorts"/>
              <a:buNone/>
            </a:pPr>
            <a:r>
              <a:rPr lang="de-DE" sz="2400" dirty="0" smtClean="0"/>
              <a:t>Bundeskanzlerin Angela Merkel </a:t>
            </a:r>
          </a:p>
          <a:p>
            <a:pPr marL="0" indent="0" algn="ctr" eaLnBrk="1" hangingPunct="1">
              <a:buFont typeface="Monotype Sorts"/>
              <a:buNone/>
            </a:pPr>
            <a:r>
              <a:rPr lang="de-DE" sz="2400" dirty="0" smtClean="0"/>
              <a:t>Rede anlässlich der 11. Jahreskonferenz des Rates für Nachhaltige Entwicklung der Bundesregierung (RNE) am 20.6.2011</a:t>
            </a:r>
            <a:r>
              <a:rPr lang="de-DE" sz="2400" dirty="0" smtClean="0">
                <a:solidFill>
                  <a:srgbClr val="FF0000"/>
                </a:solidFill>
              </a:rPr>
              <a:t> </a:t>
            </a:r>
            <a:r>
              <a:rPr lang="de-DE" sz="2400" dirty="0" smtClean="0"/>
              <a:t>in Berlin   </a:t>
            </a:r>
          </a:p>
        </p:txBody>
      </p:sp>
      <p:sp>
        <p:nvSpPr>
          <p:cNvPr id="1126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1267" name="Foliennummernplatzhalter 4"/>
          <p:cNvSpPr>
            <a:spLocks noGrp="1"/>
          </p:cNvSpPr>
          <p:nvPr>
            <p:ph type="sldNum" sz="quarter" idx="11"/>
          </p:nvPr>
        </p:nvSpPr>
        <p:spPr>
          <a:noFill/>
        </p:spPr>
        <p:txBody>
          <a:bodyPr/>
          <a:lstStyle/>
          <a:p>
            <a:r>
              <a:rPr lang="de-DE" smtClean="0"/>
              <a:t>Seite </a:t>
            </a:r>
            <a:fld id="{06B5F206-CE3F-426A-8A32-591F5A228955}" type="slidenum">
              <a:rPr lang="de-DE" smtClean="0"/>
              <a:pPr/>
              <a:t>3</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Inhaltsplatzhalter 2"/>
          <p:cNvSpPr>
            <a:spLocks noGrp="1"/>
          </p:cNvSpPr>
          <p:nvPr>
            <p:ph idx="1"/>
          </p:nvPr>
        </p:nvSpPr>
        <p:spPr>
          <a:xfrm>
            <a:off x="304800" y="1214438"/>
            <a:ext cx="8594725" cy="4878387"/>
          </a:xfrm>
        </p:spPr>
        <p:txBody>
          <a:bodyPr/>
          <a:lstStyle/>
          <a:p>
            <a:pPr marL="0" indent="0" eaLnBrk="1" hangingPunct="1">
              <a:lnSpc>
                <a:spcPct val="80000"/>
              </a:lnSpc>
              <a:buFont typeface="Monotype Sorts"/>
              <a:buNone/>
            </a:pPr>
            <a:r>
              <a:rPr lang="de-DE" sz="1800" dirty="0" smtClean="0"/>
              <a:t>Jaeger, C., Wachstum – wohin? Eine kurze Geschichte des 21. Jahrhunderts, München 2011.</a:t>
            </a:r>
          </a:p>
          <a:p>
            <a:pPr marL="0" indent="0" eaLnBrk="1" hangingPunct="1">
              <a:lnSpc>
                <a:spcPct val="80000"/>
              </a:lnSpc>
              <a:buFont typeface="Monotype Sorts"/>
              <a:buNone/>
            </a:pPr>
            <a:r>
              <a:rPr lang="de-DE" sz="1800" dirty="0" smtClean="0"/>
              <a:t>Layard, R., Die glückliche Gesellschaft – Was wir aus der Glücksforschung lernen können, Frankfurt/New York 2009 (</a:t>
            </a:r>
            <a:r>
              <a:rPr lang="de-DE" sz="1800" u="sng" dirty="0" smtClean="0"/>
              <a:t>sehr empfehlenswerte</a:t>
            </a:r>
            <a:r>
              <a:rPr lang="de-DE" sz="1800" dirty="0" smtClean="0"/>
              <a:t> Einstiegsliteratur zu Glücksforschung, insbesondere aus ökonomischer Sicht).</a:t>
            </a:r>
          </a:p>
          <a:p>
            <a:pPr marL="0" indent="0" eaLnBrk="1" hangingPunct="1">
              <a:lnSpc>
                <a:spcPct val="80000"/>
              </a:lnSpc>
              <a:buFont typeface="Monotype Sorts"/>
              <a:buNone/>
            </a:pPr>
            <a:r>
              <a:rPr lang="de-DE" sz="1800" dirty="0" smtClean="0"/>
              <a:t>Layard, R. </a:t>
            </a:r>
            <a:r>
              <a:rPr lang="de-DE" sz="1800" dirty="0" err="1" smtClean="0"/>
              <a:t>Happiness</a:t>
            </a:r>
            <a:r>
              <a:rPr lang="de-DE" sz="1800" dirty="0" smtClean="0"/>
              <a:t> – </a:t>
            </a:r>
            <a:r>
              <a:rPr lang="de-DE" sz="1800" dirty="0" err="1" smtClean="0"/>
              <a:t>Lessons</a:t>
            </a:r>
            <a:r>
              <a:rPr lang="de-DE" sz="1800" dirty="0" smtClean="0"/>
              <a:t> </a:t>
            </a:r>
            <a:r>
              <a:rPr lang="de-DE" sz="1800" dirty="0" err="1" smtClean="0"/>
              <a:t>from</a:t>
            </a:r>
            <a:r>
              <a:rPr lang="de-DE" sz="1800" dirty="0" smtClean="0"/>
              <a:t> a </a:t>
            </a:r>
            <a:r>
              <a:rPr lang="de-DE" sz="1800" dirty="0" err="1" smtClean="0"/>
              <a:t>new</a:t>
            </a:r>
            <a:r>
              <a:rPr lang="de-DE" sz="1800" dirty="0" smtClean="0"/>
              <a:t> </a:t>
            </a:r>
            <a:r>
              <a:rPr lang="de-DE" sz="1800" dirty="0" err="1" smtClean="0"/>
              <a:t>science</a:t>
            </a:r>
            <a:r>
              <a:rPr lang="de-DE" sz="1800" dirty="0" smtClean="0"/>
              <a:t>, 2. Auflage, London 2011.</a:t>
            </a:r>
          </a:p>
          <a:p>
            <a:pPr marL="0" indent="0" eaLnBrk="1" hangingPunct="1">
              <a:lnSpc>
                <a:spcPct val="80000"/>
              </a:lnSpc>
              <a:buFont typeface="Monotype Sorts"/>
              <a:buNone/>
            </a:pPr>
            <a:r>
              <a:rPr lang="de-DE" sz="1800" dirty="0" err="1" smtClean="0"/>
              <a:t>Linley</a:t>
            </a:r>
            <a:r>
              <a:rPr lang="de-DE" sz="1800" dirty="0" smtClean="0"/>
              <a:t>, A.,  Harrington, S., </a:t>
            </a:r>
            <a:r>
              <a:rPr lang="de-DE" sz="1800" dirty="0" err="1" smtClean="0"/>
              <a:t>Garcea</a:t>
            </a:r>
            <a:r>
              <a:rPr lang="de-DE" sz="1800" dirty="0" smtClean="0"/>
              <a:t>, N.,  Oxford Handbook </a:t>
            </a:r>
            <a:r>
              <a:rPr lang="de-DE" sz="1800" dirty="0" err="1" smtClean="0"/>
              <a:t>of</a:t>
            </a:r>
            <a:r>
              <a:rPr lang="de-DE" sz="1800" dirty="0" smtClean="0"/>
              <a:t> Positive </a:t>
            </a:r>
            <a:r>
              <a:rPr lang="de-DE" sz="1800" dirty="0" err="1" smtClean="0"/>
              <a:t>Psychology</a:t>
            </a:r>
            <a:r>
              <a:rPr lang="de-DE" sz="1800" dirty="0" smtClean="0"/>
              <a:t> </a:t>
            </a:r>
            <a:r>
              <a:rPr lang="de-DE" sz="1800" dirty="0" err="1" smtClean="0"/>
              <a:t>and</a:t>
            </a:r>
            <a:r>
              <a:rPr lang="de-DE" sz="1800" dirty="0" smtClean="0"/>
              <a:t> Work, Oxford u.a. 2010 (sehr guter Überblick über den aktuellen Forschungstand zur Umsetzung der Ergebnisse der Positiven Psychologie in die Managementtheorie/-lehre). </a:t>
            </a:r>
          </a:p>
          <a:p>
            <a:pPr marL="0" indent="0" eaLnBrk="1" hangingPunct="1">
              <a:lnSpc>
                <a:spcPct val="80000"/>
              </a:lnSpc>
              <a:buFont typeface="Monotype Sorts"/>
              <a:buNone/>
            </a:pPr>
            <a:r>
              <a:rPr lang="de-DE" sz="1800" dirty="0" err="1" smtClean="0"/>
              <a:t>Lyubomirsky</a:t>
            </a:r>
            <a:r>
              <a:rPr lang="de-DE" sz="1800" dirty="0" smtClean="0"/>
              <a:t>, S., Glücklich sein – Warum Sie es in der Hand haben, zufrieden zu leben, Frankfurt 2008 (</a:t>
            </a:r>
            <a:r>
              <a:rPr lang="de-DE" sz="1800" u="sng" dirty="0" smtClean="0"/>
              <a:t>sehr empfehlenswerte</a:t>
            </a:r>
            <a:r>
              <a:rPr lang="de-DE" sz="1800" dirty="0" smtClean="0"/>
              <a:t> </a:t>
            </a:r>
            <a:r>
              <a:rPr lang="de-DE" sz="1800" u="sng" dirty="0" smtClean="0"/>
              <a:t>wissenschaftlich unterlegte</a:t>
            </a:r>
            <a:r>
              <a:rPr lang="de-DE" sz="1800" dirty="0" smtClean="0"/>
              <a:t> Anleitung zum </a:t>
            </a:r>
            <a:r>
              <a:rPr lang="de-DE" sz="1800" dirty="0" err="1" smtClean="0"/>
              <a:t>Glücklichsein</a:t>
            </a:r>
            <a:r>
              <a:rPr lang="de-DE" sz="1800" dirty="0" smtClean="0"/>
              <a:t>).</a:t>
            </a:r>
          </a:p>
          <a:p>
            <a:pPr marL="0" indent="0" eaLnBrk="1" hangingPunct="1">
              <a:lnSpc>
                <a:spcPct val="80000"/>
              </a:lnSpc>
              <a:buFont typeface="Monotype Sorts"/>
              <a:buNone/>
            </a:pPr>
            <a:r>
              <a:rPr lang="de-DE" sz="1800" dirty="0" smtClean="0"/>
              <a:t>Marx, R. Das Kapital – Ein Plädoyer für den Menschen, München 2008 (</a:t>
            </a:r>
            <a:r>
              <a:rPr lang="de-DE" sz="1800" u="sng" dirty="0" smtClean="0"/>
              <a:t>sehr empfehlenswerte</a:t>
            </a:r>
            <a:r>
              <a:rPr lang="de-DE" sz="1800" dirty="0" smtClean="0"/>
              <a:t> Analyse des kapitalistischen Wirtschaftssystems vor dem Hintergrund der Katholischen Soziallehre. Reinhard Marz ist Erzbischof von München und Freising.)  </a:t>
            </a:r>
          </a:p>
          <a:p>
            <a:pPr marL="0" indent="0" eaLnBrk="1" hangingPunct="1">
              <a:lnSpc>
                <a:spcPct val="80000"/>
              </a:lnSpc>
              <a:buFont typeface="Monotype Sorts"/>
              <a:buNone/>
            </a:pPr>
            <a:endParaRPr lang="de-DE" sz="2000" dirty="0" smtClean="0"/>
          </a:p>
          <a:p>
            <a:pPr marL="0" indent="0" eaLnBrk="1" hangingPunct="1">
              <a:lnSpc>
                <a:spcPct val="80000"/>
              </a:lnSpc>
              <a:buFont typeface="Monotype Sorts"/>
              <a:buNone/>
            </a:pPr>
            <a:endParaRPr lang="de-DE" sz="2000" dirty="0" smtClean="0"/>
          </a:p>
        </p:txBody>
      </p:sp>
      <p:sp>
        <p:nvSpPr>
          <p:cNvPr id="15872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8723" name="Foliennummernplatzhalter 4"/>
          <p:cNvSpPr>
            <a:spLocks noGrp="1"/>
          </p:cNvSpPr>
          <p:nvPr>
            <p:ph type="sldNum" sz="quarter" idx="11"/>
          </p:nvPr>
        </p:nvSpPr>
        <p:spPr>
          <a:noFill/>
        </p:spPr>
        <p:txBody>
          <a:bodyPr/>
          <a:lstStyle/>
          <a:p>
            <a:r>
              <a:rPr lang="de-DE" smtClean="0"/>
              <a:t>Seite </a:t>
            </a:r>
            <a:fld id="{3B2382DD-EB80-4139-ACA8-4E8CD3F6416B}" type="slidenum">
              <a:rPr lang="de-DE" smtClean="0"/>
              <a:pPr/>
              <a:t>30</a:t>
            </a:fld>
            <a:endParaRPr lang="de-DE"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Inhaltsplatzhalter 2"/>
          <p:cNvSpPr>
            <a:spLocks noGrp="1"/>
          </p:cNvSpPr>
          <p:nvPr>
            <p:ph idx="1"/>
          </p:nvPr>
        </p:nvSpPr>
        <p:spPr>
          <a:xfrm>
            <a:off x="304800" y="1071563"/>
            <a:ext cx="8594725" cy="5237162"/>
          </a:xfrm>
        </p:spPr>
        <p:txBody>
          <a:bodyPr/>
          <a:lstStyle/>
          <a:p>
            <a:pPr marL="0" indent="0" eaLnBrk="1" hangingPunct="1">
              <a:buFont typeface="Monotype Sorts"/>
              <a:buNone/>
            </a:pPr>
            <a:r>
              <a:rPr lang="de-DE" sz="1800" dirty="0" smtClean="0"/>
              <a:t>Memorandum „Zufrieden trotz sinkenden materiellen Wohlstands" der Arbeitsgruppe "Zufriedenheit" (Vorsitz Meinhard Miegel) des </a:t>
            </a:r>
            <a:r>
              <a:rPr lang="de-DE" sz="1800" dirty="0" err="1" smtClean="0"/>
              <a:t>Ameranger</a:t>
            </a:r>
            <a:r>
              <a:rPr lang="de-DE" sz="1800" dirty="0" smtClean="0"/>
              <a:t> Disputs der Ernst Freiberg-Stiftung vom 3.5.2010.  </a:t>
            </a:r>
          </a:p>
          <a:p>
            <a:pPr marL="0" indent="0" eaLnBrk="1" hangingPunct="1">
              <a:buFont typeface="Monotype Sorts"/>
              <a:buNone/>
            </a:pPr>
            <a:r>
              <a:rPr lang="de-DE" sz="1800" dirty="0" smtClean="0"/>
              <a:t>Miegel, M., Exit – Wohlstand ohne Wachstum ,  Berlin 2010  (zum Nachdenken – sehr empfehlenswert).</a:t>
            </a:r>
          </a:p>
          <a:p>
            <a:pPr marL="0" indent="0" eaLnBrk="1" hangingPunct="1">
              <a:buFont typeface="Monotype Sorts"/>
              <a:buNone/>
            </a:pPr>
            <a:r>
              <a:rPr lang="en-US" sz="1800" dirty="0" smtClean="0"/>
              <a:t>Myers, David G., Social Psychology, 10. </a:t>
            </a:r>
            <a:r>
              <a:rPr lang="en-US" sz="1800" dirty="0" err="1" smtClean="0"/>
              <a:t>Auflage</a:t>
            </a:r>
            <a:r>
              <a:rPr lang="en-US" sz="1800" dirty="0" smtClean="0"/>
              <a:t>, New York 2010.</a:t>
            </a:r>
          </a:p>
          <a:p>
            <a:pPr marL="0" indent="0" eaLnBrk="1" hangingPunct="1">
              <a:buFont typeface="Monotype Sorts"/>
              <a:buNone/>
            </a:pPr>
            <a:r>
              <a:rPr lang="en-US" sz="1800" dirty="0" smtClean="0"/>
              <a:t>Noll, H.-H., </a:t>
            </a:r>
            <a:r>
              <a:rPr lang="en-US" sz="1800" dirty="0" err="1" smtClean="0"/>
              <a:t>Weick</a:t>
            </a:r>
            <a:r>
              <a:rPr lang="en-US" sz="1800" dirty="0" smtClean="0"/>
              <a:t>, St., Subjective well-being in Germany: evolutions, determinants and policy implications, in: </a:t>
            </a:r>
            <a:r>
              <a:rPr lang="en-US" sz="1800" dirty="0" err="1" smtClean="0"/>
              <a:t>Greve</a:t>
            </a:r>
            <a:r>
              <a:rPr lang="en-US" sz="1800" dirty="0" smtClean="0"/>
              <a:t>, B. (</a:t>
            </a:r>
            <a:r>
              <a:rPr lang="en-US" sz="1800" dirty="0" err="1" smtClean="0"/>
              <a:t>Hrsg</a:t>
            </a:r>
            <a:r>
              <a:rPr lang="en-US" sz="1800" dirty="0" smtClean="0"/>
              <a:t>.), Happiness and Social Policy in Europe, Cheltenham 2010, S. 69-88. </a:t>
            </a:r>
          </a:p>
          <a:p>
            <a:pPr marL="0" indent="0" eaLnBrk="1" hangingPunct="1">
              <a:buFont typeface="Monotype Sorts"/>
              <a:buNone/>
            </a:pPr>
            <a:r>
              <a:rPr lang="en-US" sz="1800" dirty="0" smtClean="0"/>
              <a:t>OECD, How`s Life – Measuring Well-Being, Paris </a:t>
            </a:r>
            <a:r>
              <a:rPr lang="en-US" sz="1800" dirty="0" err="1" smtClean="0"/>
              <a:t>Oktober</a:t>
            </a:r>
            <a:r>
              <a:rPr lang="en-US" sz="1800" dirty="0" smtClean="0"/>
              <a:t> 2011.</a:t>
            </a:r>
          </a:p>
          <a:p>
            <a:pPr marL="0" indent="0" eaLnBrk="1" hangingPunct="1">
              <a:buFont typeface="Monotype Sorts"/>
              <a:buNone/>
            </a:pPr>
            <a:r>
              <a:rPr lang="en-US" sz="1800" dirty="0"/>
              <a:t>P</a:t>
            </a:r>
            <a:r>
              <a:rPr lang="de-DE" sz="1800" dirty="0" err="1" smtClean="0"/>
              <a:t>orter</a:t>
            </a:r>
            <a:r>
              <a:rPr lang="de-DE" sz="1800" dirty="0" smtClean="0"/>
              <a:t>, M. S., Kramer, M. R. Die Neuerfindung des Kapitalismus, in: Harvard Business </a:t>
            </a:r>
            <a:r>
              <a:rPr lang="de-DE" sz="1800" dirty="0" err="1" smtClean="0"/>
              <a:t>manager</a:t>
            </a:r>
            <a:r>
              <a:rPr lang="de-DE" sz="1800" dirty="0" smtClean="0"/>
              <a:t>, Februar 2011, S. 58-75. </a:t>
            </a:r>
          </a:p>
          <a:p>
            <a:pPr marL="0" indent="0" eaLnBrk="1" hangingPunct="1">
              <a:lnSpc>
                <a:spcPct val="90000"/>
              </a:lnSpc>
              <a:buFont typeface="Monotype Sorts"/>
              <a:buNone/>
            </a:pPr>
            <a:r>
              <a:rPr lang="de-DE" sz="1800" dirty="0" err="1" smtClean="0"/>
              <a:t>Powdthavee</a:t>
            </a:r>
            <a:r>
              <a:rPr lang="de-DE" sz="1800" dirty="0" smtClean="0"/>
              <a:t>, N., The </a:t>
            </a:r>
            <a:r>
              <a:rPr lang="de-DE" sz="1800" dirty="0" err="1" smtClean="0"/>
              <a:t>Happiness</a:t>
            </a:r>
            <a:r>
              <a:rPr lang="de-DE" sz="1800" dirty="0" smtClean="0"/>
              <a:t> </a:t>
            </a:r>
            <a:r>
              <a:rPr lang="de-DE" sz="1800" dirty="0" err="1" smtClean="0"/>
              <a:t>Equation</a:t>
            </a:r>
            <a:r>
              <a:rPr lang="de-DE" sz="1800" dirty="0" smtClean="0"/>
              <a:t>, London 2010.</a:t>
            </a:r>
          </a:p>
          <a:p>
            <a:pPr marL="0" indent="0" eaLnBrk="1" hangingPunct="1">
              <a:lnSpc>
                <a:spcPct val="90000"/>
              </a:lnSpc>
              <a:buFont typeface="Monotype Sorts"/>
              <a:buNone/>
            </a:pPr>
            <a:r>
              <a:rPr lang="de-DE" sz="1800" dirty="0" err="1" smtClean="0"/>
              <a:t>Precht</a:t>
            </a:r>
            <a:r>
              <a:rPr lang="de-DE" sz="1800" dirty="0" smtClean="0"/>
              <a:t>. R. D., Immer mehr ist immer weniger, in: Kunert, et al., Verändert Euch! Das Manifest zur Energiewende, Berlin 2011, S. 93-100.  </a:t>
            </a:r>
          </a:p>
          <a:p>
            <a:pPr marL="0" indent="0" eaLnBrk="1" hangingPunct="1">
              <a:lnSpc>
                <a:spcPct val="90000"/>
              </a:lnSpc>
              <a:buFont typeface="Monotype Sorts"/>
              <a:buNone/>
            </a:pPr>
            <a:endParaRPr lang="de-DE" sz="2000" dirty="0" smtClean="0"/>
          </a:p>
          <a:p>
            <a:pPr marL="0" indent="0" eaLnBrk="1" hangingPunct="1">
              <a:lnSpc>
                <a:spcPct val="90000"/>
              </a:lnSpc>
              <a:buFont typeface="Monotype Sorts"/>
              <a:buNone/>
            </a:pPr>
            <a:endParaRPr lang="de-DE" sz="2000" dirty="0" smtClean="0"/>
          </a:p>
          <a:p>
            <a:pPr marL="0" indent="0" eaLnBrk="1" hangingPunct="1">
              <a:buFont typeface="Monotype Sorts"/>
              <a:buNone/>
            </a:pPr>
            <a:endParaRPr lang="de-DE" sz="2000" dirty="0" smtClean="0"/>
          </a:p>
        </p:txBody>
      </p:sp>
      <p:sp>
        <p:nvSpPr>
          <p:cNvPr id="15974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9747" name="Foliennummernplatzhalter 4"/>
          <p:cNvSpPr>
            <a:spLocks noGrp="1"/>
          </p:cNvSpPr>
          <p:nvPr>
            <p:ph type="sldNum" sz="quarter" idx="11"/>
          </p:nvPr>
        </p:nvSpPr>
        <p:spPr>
          <a:noFill/>
        </p:spPr>
        <p:txBody>
          <a:bodyPr/>
          <a:lstStyle/>
          <a:p>
            <a:r>
              <a:rPr lang="de-DE" smtClean="0"/>
              <a:t>Seite </a:t>
            </a:r>
            <a:fld id="{3477F3E1-50A1-4A32-A209-874172ED4081}" type="slidenum">
              <a:rPr lang="de-DE" smtClean="0"/>
              <a:pPr/>
              <a:t>31</a:t>
            </a:fld>
            <a:endParaRPr lang="de-DE"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Inhaltsplatzhalter 2"/>
          <p:cNvSpPr>
            <a:spLocks noGrp="1"/>
          </p:cNvSpPr>
          <p:nvPr>
            <p:ph idx="1"/>
          </p:nvPr>
        </p:nvSpPr>
        <p:spPr>
          <a:xfrm>
            <a:off x="304800" y="1052513"/>
            <a:ext cx="8594725" cy="5040312"/>
          </a:xfrm>
        </p:spPr>
        <p:txBody>
          <a:bodyPr/>
          <a:lstStyle/>
          <a:p>
            <a:pPr marL="0" indent="0" eaLnBrk="1" hangingPunct="1">
              <a:lnSpc>
                <a:spcPct val="90000"/>
              </a:lnSpc>
              <a:buFont typeface="Monotype Sorts"/>
              <a:buNone/>
            </a:pPr>
            <a:r>
              <a:rPr lang="de-DE" sz="1600" dirty="0" smtClean="0"/>
              <a:t>Psychologie Heute </a:t>
            </a:r>
            <a:r>
              <a:rPr lang="de-DE" sz="1600" dirty="0" err="1" smtClean="0"/>
              <a:t>compact</a:t>
            </a:r>
            <a:r>
              <a:rPr lang="de-DE" sz="1600" dirty="0" smtClean="0"/>
              <a:t>, Nr. 17,  2007, Glücksmomente – Was das Leben gelingen lässt (</a:t>
            </a:r>
            <a:r>
              <a:rPr lang="de-DE" sz="1600" u="sng" dirty="0" smtClean="0"/>
              <a:t>sehr empfehlenswerter</a:t>
            </a:r>
            <a:r>
              <a:rPr lang="de-DE" sz="1600" dirty="0" smtClean="0"/>
              <a:t> Überblick über die einzelnen Facetten der Glücksforschung, allerdings ohne ökonomische Glücksforschung).</a:t>
            </a:r>
          </a:p>
          <a:p>
            <a:pPr marL="0" indent="0" eaLnBrk="1" hangingPunct="1">
              <a:lnSpc>
                <a:spcPct val="90000"/>
              </a:lnSpc>
              <a:buFont typeface="Monotype Sorts"/>
              <a:buNone/>
            </a:pPr>
            <a:r>
              <a:rPr lang="de-DE" sz="1600" dirty="0" smtClean="0"/>
              <a:t>Radermacher, F. J., Riegler, J., Weiger, H., Ökosoziale Marktwirtschaft, München 2011.</a:t>
            </a:r>
            <a:endParaRPr lang="en-US" sz="1600" dirty="0" smtClean="0"/>
          </a:p>
          <a:p>
            <a:pPr marL="0" indent="0" eaLnBrk="1" hangingPunct="1">
              <a:lnSpc>
                <a:spcPct val="90000"/>
              </a:lnSpc>
              <a:buFont typeface="Monotype Sorts"/>
              <a:buNone/>
            </a:pPr>
            <a:r>
              <a:rPr lang="en-US" sz="1600" dirty="0" err="1" smtClean="0"/>
              <a:t>Rath</a:t>
            </a:r>
            <a:r>
              <a:rPr lang="en-US" sz="1600" dirty="0" smtClean="0"/>
              <a:t>, T., Harter, J., Wellbeing – The Five Essential Elements, New York (Gallup) 2010. </a:t>
            </a:r>
          </a:p>
          <a:p>
            <a:pPr marL="0" indent="0" eaLnBrk="1" hangingPunct="1">
              <a:lnSpc>
                <a:spcPct val="90000"/>
              </a:lnSpc>
              <a:buFont typeface="Monotype Sorts"/>
              <a:buNone/>
            </a:pPr>
            <a:r>
              <a:rPr lang="de-DE" sz="1600" dirty="0" smtClean="0"/>
              <a:t>Rath, T., Harter, J.,  The Economics </a:t>
            </a:r>
            <a:r>
              <a:rPr lang="de-DE" sz="1600" dirty="0" err="1" smtClean="0"/>
              <a:t>of</a:t>
            </a:r>
            <a:r>
              <a:rPr lang="de-DE" sz="1600" dirty="0" smtClean="0"/>
              <a:t>  </a:t>
            </a:r>
            <a:r>
              <a:rPr lang="de-DE" sz="1600" dirty="0" err="1" smtClean="0"/>
              <a:t>Wellbeing</a:t>
            </a:r>
            <a:r>
              <a:rPr lang="de-DE" sz="1600" dirty="0" smtClean="0"/>
              <a:t>, New York (Gallup) 2010,</a:t>
            </a:r>
            <a:endParaRPr lang="en-US" sz="1600" dirty="0" smtClean="0"/>
          </a:p>
          <a:p>
            <a:pPr marL="0" indent="0" eaLnBrk="1" hangingPunct="1">
              <a:lnSpc>
                <a:spcPct val="90000"/>
              </a:lnSpc>
              <a:buFont typeface="Monotype Sorts"/>
              <a:buNone/>
            </a:pPr>
            <a:r>
              <a:rPr lang="en-US" sz="1600" dirty="0" err="1" smtClean="0"/>
              <a:t>Rosenzweig</a:t>
            </a:r>
            <a:r>
              <a:rPr lang="en-US" sz="1600" dirty="0" smtClean="0"/>
              <a:t>, P., Robert S. McNamara – And the Evolution of Modern Management, in: Harvard Business Review, December 2010, S. 86-93.</a:t>
            </a:r>
          </a:p>
          <a:p>
            <a:pPr marL="0" indent="0" eaLnBrk="1" hangingPunct="1">
              <a:lnSpc>
                <a:spcPct val="90000"/>
              </a:lnSpc>
              <a:buFont typeface="Monotype Sorts"/>
              <a:buNone/>
            </a:pPr>
            <a:r>
              <a:rPr lang="en-US" sz="1600" dirty="0" err="1" smtClean="0"/>
              <a:t>Ruckriegel</a:t>
            </a:r>
            <a:r>
              <a:rPr lang="en-US" sz="1600" dirty="0" smtClean="0"/>
              <a:t>, K., </a:t>
            </a:r>
            <a:r>
              <a:rPr lang="en-US" sz="1600" dirty="0" err="1" smtClean="0"/>
              <a:t>Glücksforschung</a:t>
            </a:r>
            <a:r>
              <a:rPr lang="en-US" sz="1600" dirty="0" smtClean="0"/>
              <a:t>, in: </a:t>
            </a:r>
            <a:r>
              <a:rPr lang="en-US" sz="1600" dirty="0" err="1" smtClean="0"/>
              <a:t>WiSt</a:t>
            </a:r>
            <a:r>
              <a:rPr lang="en-US" sz="1600" dirty="0" smtClean="0"/>
              <a:t>, 36. Jg. (2007), S. 515–521 (www.ruckriegel.org).</a:t>
            </a:r>
          </a:p>
          <a:p>
            <a:pPr marL="0" indent="0" eaLnBrk="1" hangingPunct="1">
              <a:lnSpc>
                <a:spcPct val="90000"/>
              </a:lnSpc>
              <a:buFont typeface="Monotype Sorts"/>
              <a:buNone/>
            </a:pPr>
            <a:r>
              <a:rPr lang="de-DE" sz="1600" dirty="0" smtClean="0"/>
              <a:t>Ruckriegel, K., „</a:t>
            </a:r>
            <a:r>
              <a:rPr lang="de-DE" sz="1600" dirty="0" err="1" smtClean="0"/>
              <a:t>Beyond</a:t>
            </a:r>
            <a:r>
              <a:rPr lang="de-DE" sz="1600" dirty="0" smtClean="0"/>
              <a:t> GDP“ – vom Bruttoinlandsprodukt zu subjektiven Wohlfühlindikatoren, in: </a:t>
            </a:r>
            <a:r>
              <a:rPr lang="de-DE" sz="1600" dirty="0" err="1" smtClean="0"/>
              <a:t>WiSt</a:t>
            </a:r>
            <a:r>
              <a:rPr lang="de-DE" sz="1600" dirty="0" smtClean="0"/>
              <a:t>, 37. Jg. (2008), S. 309 – 316 (</a:t>
            </a:r>
            <a:r>
              <a:rPr lang="de-DE" sz="1600" dirty="0" smtClean="0">
                <a:hlinkClick r:id="rId2"/>
              </a:rPr>
              <a:t>www.ruckriegel.org</a:t>
            </a:r>
            <a:r>
              <a:rPr lang="de-DE" sz="1600" dirty="0" smtClean="0"/>
              <a:t>).</a:t>
            </a:r>
          </a:p>
          <a:p>
            <a:pPr marL="0" indent="0" eaLnBrk="1" hangingPunct="1">
              <a:lnSpc>
                <a:spcPct val="90000"/>
              </a:lnSpc>
              <a:buNone/>
            </a:pPr>
            <a:r>
              <a:rPr lang="de-DE" sz="1600" dirty="0"/>
              <a:t>Ruckriegel, K.,  Glücksforschung: Bei mitarbeiterorientierter Personalführung gewinnen alle, in: Personal - Zeitschrift für Human </a:t>
            </a:r>
            <a:r>
              <a:rPr lang="de-DE" sz="1600" dirty="0" err="1"/>
              <a:t>Resource</a:t>
            </a:r>
            <a:r>
              <a:rPr lang="de-DE" sz="1600" dirty="0"/>
              <a:t> Management, 61. Jg. (2009), Heft 6 (Juni), S. 14-16.</a:t>
            </a:r>
            <a:endParaRPr lang="de-DE" sz="1600" dirty="0" smtClean="0"/>
          </a:p>
          <a:p>
            <a:pPr marL="0" indent="0" eaLnBrk="1" hangingPunct="1">
              <a:lnSpc>
                <a:spcPct val="90000"/>
              </a:lnSpc>
              <a:buFont typeface="Monotype Sorts"/>
              <a:buNone/>
            </a:pPr>
            <a:r>
              <a:rPr lang="de-DE" sz="1600" dirty="0" smtClean="0"/>
              <a:t>Ruckriegel, K., „Glücksforschung -  Erkenntnisse und Konsequenzen, in: in WISU, 39. </a:t>
            </a:r>
            <a:r>
              <a:rPr lang="de-DE" sz="1600" dirty="0" err="1" smtClean="0"/>
              <a:t>Jg</a:t>
            </a:r>
            <a:r>
              <a:rPr lang="de-DE" sz="1600" dirty="0" smtClean="0"/>
              <a:t>, (Augst/September 2010), S. 1140-1147 (www.ruckriegel.org).  </a:t>
            </a:r>
          </a:p>
          <a:p>
            <a:pPr marL="0" indent="0" eaLnBrk="1" hangingPunct="1">
              <a:buFont typeface="Monotype Sorts"/>
              <a:buNone/>
            </a:pPr>
            <a:endParaRPr lang="de-DE" sz="1600" dirty="0" smtClean="0"/>
          </a:p>
        </p:txBody>
      </p:sp>
      <p:sp>
        <p:nvSpPr>
          <p:cNvPr id="16077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60771" name="Foliennummernplatzhalter 4"/>
          <p:cNvSpPr>
            <a:spLocks noGrp="1"/>
          </p:cNvSpPr>
          <p:nvPr>
            <p:ph type="sldNum" sz="quarter" idx="11"/>
          </p:nvPr>
        </p:nvSpPr>
        <p:spPr>
          <a:noFill/>
        </p:spPr>
        <p:txBody>
          <a:bodyPr/>
          <a:lstStyle/>
          <a:p>
            <a:r>
              <a:rPr lang="de-DE" smtClean="0"/>
              <a:t>Seite </a:t>
            </a:r>
            <a:fld id="{A914964B-FBE2-4A8F-BBCE-41F8E0E5F402}" type="slidenum">
              <a:rPr lang="de-DE" smtClean="0"/>
              <a:pPr/>
              <a:t>32</a:t>
            </a:fld>
            <a:endParaRPr lang="de-DE"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Inhaltsplatzhalter 2"/>
          <p:cNvSpPr>
            <a:spLocks noGrp="1"/>
          </p:cNvSpPr>
          <p:nvPr>
            <p:ph idx="1"/>
          </p:nvPr>
        </p:nvSpPr>
        <p:spPr>
          <a:xfrm>
            <a:off x="323850" y="1196975"/>
            <a:ext cx="8594725" cy="4949825"/>
          </a:xfrm>
        </p:spPr>
        <p:txBody>
          <a:bodyPr/>
          <a:lstStyle/>
          <a:p>
            <a:pPr marL="0" indent="0" eaLnBrk="1" hangingPunct="1">
              <a:lnSpc>
                <a:spcPct val="80000"/>
              </a:lnSpc>
              <a:buFont typeface="Monotype Sorts"/>
              <a:buNone/>
            </a:pPr>
            <a:r>
              <a:rPr lang="de-DE" sz="1800" dirty="0" smtClean="0"/>
              <a:t>Ruckriegel, K., </a:t>
            </a:r>
            <a:r>
              <a:rPr lang="de-DE" sz="1800" dirty="0" err="1" smtClean="0"/>
              <a:t>Behaviroal</a:t>
            </a:r>
            <a:r>
              <a:rPr lang="de-DE" sz="1800" dirty="0" smtClean="0"/>
              <a:t> Economics – Erkenntnisse und Konsequenzen, in: WISU, 40 Jg. (Juni 2011), S. 832-842 (</a:t>
            </a:r>
            <a:r>
              <a:rPr lang="de-DE" sz="1800" dirty="0" smtClean="0">
                <a:hlinkClick r:id="rId2"/>
              </a:rPr>
              <a:t>www.ruckriegel.org</a:t>
            </a:r>
            <a:r>
              <a:rPr lang="de-DE" sz="1800" dirty="0" smtClean="0"/>
              <a:t>).</a:t>
            </a:r>
          </a:p>
          <a:p>
            <a:pPr marL="0" indent="0" eaLnBrk="1" hangingPunct="1">
              <a:lnSpc>
                <a:spcPct val="80000"/>
              </a:lnSpc>
              <a:buFont typeface="Monotype Sorts"/>
              <a:buNone/>
            </a:pPr>
            <a:r>
              <a:rPr lang="de-DE" sz="1800" dirty="0" smtClean="0"/>
              <a:t>Ruckriegel, K., Glücksforschung – Konsequenzen für die (Wirtschafts-)Politik, in: Wirtschaftsdienst, 92. Jg. (2012), Heft Februar, S. 129-135.  </a:t>
            </a:r>
          </a:p>
          <a:p>
            <a:pPr marL="0" indent="0" eaLnBrk="1" hangingPunct="1">
              <a:lnSpc>
                <a:spcPct val="80000"/>
              </a:lnSpc>
              <a:buFont typeface="Monotype Sorts"/>
              <a:buNone/>
            </a:pPr>
            <a:r>
              <a:rPr lang="de-DE" sz="1800" dirty="0" smtClean="0"/>
              <a:t>Schildhammer, G., Glück, Wien 2009 (</a:t>
            </a:r>
            <a:r>
              <a:rPr lang="de-DE" sz="1800" u="sng" dirty="0" smtClean="0"/>
              <a:t>sehr gute Darstellung </a:t>
            </a:r>
            <a:r>
              <a:rPr lang="de-DE" sz="1800" dirty="0" smtClean="0"/>
              <a:t>der Geschichte des Glücks in der Philosophie, der Psychologie und der Theologie). </a:t>
            </a:r>
          </a:p>
          <a:p>
            <a:pPr marL="0" indent="0" eaLnBrk="1" hangingPunct="1">
              <a:lnSpc>
                <a:spcPct val="80000"/>
              </a:lnSpc>
              <a:buFont typeface="Monotype Sorts"/>
              <a:buNone/>
            </a:pPr>
            <a:r>
              <a:rPr lang="de-DE" sz="1800" dirty="0" smtClean="0"/>
              <a:t>Schmidt, W., Glück, Frankfurt/Main 2007 (</a:t>
            </a:r>
            <a:r>
              <a:rPr lang="de-DE" sz="1800" u="sng" dirty="0" smtClean="0"/>
              <a:t>sehr empfehlenswert</a:t>
            </a:r>
            <a:r>
              <a:rPr lang="de-DE" sz="1800" dirty="0" smtClean="0"/>
              <a:t>, beschäftigt sich mit dem Glück aus philosophischer Sicht).</a:t>
            </a:r>
          </a:p>
          <a:p>
            <a:pPr marL="0" indent="0" eaLnBrk="1" hangingPunct="1">
              <a:lnSpc>
                <a:spcPct val="80000"/>
              </a:lnSpc>
              <a:buFont typeface="Monotype Sorts"/>
              <a:buNone/>
            </a:pPr>
            <a:r>
              <a:rPr lang="de-DE" sz="1800" dirty="0" smtClean="0"/>
              <a:t>Schmitz, M., Schmitz, M., Emotions-Management – Anleitung zum </a:t>
            </a:r>
            <a:r>
              <a:rPr lang="de-DE" sz="1800" dirty="0" err="1" smtClean="0"/>
              <a:t>Glücklichsein</a:t>
            </a:r>
            <a:r>
              <a:rPr lang="de-DE" sz="1800" dirty="0" smtClean="0"/>
              <a:t>, München 2009 (</a:t>
            </a:r>
            <a:r>
              <a:rPr lang="de-DE" sz="1800" u="sng" dirty="0" smtClean="0"/>
              <a:t>sehr empfehlenswerte Einstiegsliteratur </a:t>
            </a:r>
            <a:r>
              <a:rPr lang="de-DE" sz="1800" dirty="0" smtClean="0"/>
              <a:t>in das Emotions-Management). </a:t>
            </a:r>
          </a:p>
          <a:p>
            <a:pPr marL="0" indent="0" eaLnBrk="1" hangingPunct="1">
              <a:lnSpc>
                <a:spcPct val="80000"/>
              </a:lnSpc>
              <a:buFont typeface="Monotype Sorts"/>
              <a:buNone/>
            </a:pPr>
            <a:r>
              <a:rPr lang="de-DE" sz="1800" dirty="0" err="1" smtClean="0"/>
              <a:t>Segerstrom</a:t>
            </a:r>
            <a:r>
              <a:rPr lang="de-DE" sz="1800" dirty="0" smtClean="0"/>
              <a:t>, S., Optimisten denken anders – Wie unsere Gedanken die Wirklichkeit erschaffen, Bern 2010.</a:t>
            </a:r>
          </a:p>
          <a:p>
            <a:pPr marL="0" indent="0" eaLnBrk="1" hangingPunct="1">
              <a:lnSpc>
                <a:spcPct val="80000"/>
              </a:lnSpc>
              <a:buFont typeface="Monotype Sorts"/>
              <a:buNone/>
            </a:pPr>
            <a:r>
              <a:rPr lang="de-DE" sz="1800" dirty="0" err="1" smtClean="0"/>
              <a:t>Seligman</a:t>
            </a:r>
            <a:r>
              <a:rPr lang="de-DE" sz="1800" dirty="0" smtClean="0"/>
              <a:t>, M., Der Glücks-Faktor – Warum Optimisten länger leben, Bergisch-Gladbach 2005.</a:t>
            </a:r>
          </a:p>
          <a:p>
            <a:pPr marL="0" indent="0" eaLnBrk="1" hangingPunct="1">
              <a:lnSpc>
                <a:spcPct val="80000"/>
              </a:lnSpc>
              <a:buFont typeface="Monotype Sorts"/>
              <a:buNone/>
            </a:pPr>
            <a:r>
              <a:rPr lang="de-DE" sz="1800" dirty="0" err="1" smtClean="0"/>
              <a:t>Seligman</a:t>
            </a:r>
            <a:r>
              <a:rPr lang="de-DE" sz="1800" dirty="0" smtClean="0"/>
              <a:t>, M. </a:t>
            </a:r>
            <a:r>
              <a:rPr lang="de-DE" sz="1800" dirty="0" err="1" smtClean="0"/>
              <a:t>Flourish</a:t>
            </a:r>
            <a:r>
              <a:rPr lang="de-DE" sz="1800" dirty="0" smtClean="0"/>
              <a:t> – A </a:t>
            </a:r>
            <a:r>
              <a:rPr lang="de-DE" sz="1800" dirty="0" err="1" smtClean="0"/>
              <a:t>new</a:t>
            </a:r>
            <a:r>
              <a:rPr lang="de-DE" sz="1800" dirty="0" smtClean="0"/>
              <a:t> </a:t>
            </a:r>
            <a:r>
              <a:rPr lang="de-DE" sz="1800" dirty="0" err="1" smtClean="0"/>
              <a:t>understandig</a:t>
            </a:r>
            <a:r>
              <a:rPr lang="de-DE" sz="1800" dirty="0" smtClean="0"/>
              <a:t> </a:t>
            </a:r>
            <a:r>
              <a:rPr lang="de-DE" sz="1800" dirty="0" err="1" smtClean="0"/>
              <a:t>of</a:t>
            </a:r>
            <a:r>
              <a:rPr lang="de-DE" sz="1800" dirty="0" smtClean="0"/>
              <a:t> </a:t>
            </a:r>
            <a:r>
              <a:rPr lang="de-DE" sz="1800" dirty="0" err="1" smtClean="0"/>
              <a:t>Happiness</a:t>
            </a:r>
            <a:r>
              <a:rPr lang="de-DE" sz="1800" dirty="0" smtClean="0"/>
              <a:t> </a:t>
            </a:r>
            <a:r>
              <a:rPr lang="de-DE" sz="1800" dirty="0" err="1" smtClean="0"/>
              <a:t>and</a:t>
            </a:r>
            <a:r>
              <a:rPr lang="de-DE" sz="1800" dirty="0" smtClean="0"/>
              <a:t> Well-</a:t>
            </a:r>
            <a:r>
              <a:rPr lang="de-DE" sz="1800" dirty="0" err="1" smtClean="0"/>
              <a:t>Being</a:t>
            </a:r>
            <a:r>
              <a:rPr lang="de-DE" sz="1800" dirty="0" smtClean="0"/>
              <a:t> </a:t>
            </a:r>
            <a:r>
              <a:rPr lang="de-DE" sz="1800" dirty="0" err="1" smtClean="0"/>
              <a:t>and</a:t>
            </a:r>
            <a:r>
              <a:rPr lang="de-DE" sz="1800" dirty="0" smtClean="0"/>
              <a:t> </a:t>
            </a:r>
            <a:r>
              <a:rPr lang="de-DE" sz="1800" dirty="0" err="1" smtClean="0"/>
              <a:t>How</a:t>
            </a:r>
            <a:r>
              <a:rPr lang="de-DE" sz="1800" dirty="0" smtClean="0"/>
              <a:t> </a:t>
            </a:r>
            <a:r>
              <a:rPr lang="de-DE" sz="1800" dirty="0" err="1" smtClean="0"/>
              <a:t>to</a:t>
            </a:r>
            <a:r>
              <a:rPr lang="de-DE" sz="1800" dirty="0" smtClean="0"/>
              <a:t> </a:t>
            </a:r>
            <a:r>
              <a:rPr lang="de-DE" sz="1800" dirty="0" err="1" smtClean="0"/>
              <a:t>Achive</a:t>
            </a:r>
            <a:r>
              <a:rPr lang="de-DE" sz="1800" dirty="0" smtClean="0"/>
              <a:t> </a:t>
            </a:r>
            <a:r>
              <a:rPr lang="de-DE" sz="1800" dirty="0" err="1" smtClean="0"/>
              <a:t>Them</a:t>
            </a:r>
            <a:r>
              <a:rPr lang="de-DE" sz="1800" dirty="0" smtClean="0"/>
              <a:t>.</a:t>
            </a:r>
          </a:p>
        </p:txBody>
      </p:sp>
      <p:sp>
        <p:nvSpPr>
          <p:cNvPr id="16179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61795" name="Foliennummernplatzhalter 4"/>
          <p:cNvSpPr>
            <a:spLocks noGrp="1"/>
          </p:cNvSpPr>
          <p:nvPr>
            <p:ph type="sldNum" sz="quarter" idx="11"/>
          </p:nvPr>
        </p:nvSpPr>
        <p:spPr>
          <a:noFill/>
        </p:spPr>
        <p:txBody>
          <a:bodyPr/>
          <a:lstStyle/>
          <a:p>
            <a:r>
              <a:rPr lang="de-DE" smtClean="0"/>
              <a:t>Seite </a:t>
            </a:r>
            <a:fld id="{9C834C88-46EC-4661-875E-BDAEC0D4EABD}" type="slidenum">
              <a:rPr lang="de-DE" smtClean="0"/>
              <a:pPr/>
              <a:t>33</a:t>
            </a:fld>
            <a:endParaRPr lang="de-DE"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Inhaltsplatzhalter 2"/>
          <p:cNvSpPr>
            <a:spLocks noGrp="1"/>
          </p:cNvSpPr>
          <p:nvPr>
            <p:ph idx="1"/>
          </p:nvPr>
        </p:nvSpPr>
        <p:spPr>
          <a:xfrm>
            <a:off x="250825" y="1125538"/>
            <a:ext cx="8594725" cy="5040312"/>
          </a:xfrm>
        </p:spPr>
        <p:txBody>
          <a:bodyPr/>
          <a:lstStyle/>
          <a:p>
            <a:pPr marL="0" indent="0" eaLnBrk="1" hangingPunct="1">
              <a:buNone/>
            </a:pPr>
            <a:r>
              <a:rPr lang="en-US" sz="1800" dirty="0" err="1"/>
              <a:t>Stiglitz</a:t>
            </a:r>
            <a:r>
              <a:rPr lang="en-US" sz="1800" dirty="0"/>
              <a:t>, J., </a:t>
            </a:r>
            <a:r>
              <a:rPr lang="en-US" sz="1800" dirty="0" err="1"/>
              <a:t>Sen</a:t>
            </a:r>
            <a:r>
              <a:rPr lang="en-US" sz="1800" dirty="0"/>
              <a:t>, A., </a:t>
            </a:r>
            <a:r>
              <a:rPr lang="en-US" sz="1800" dirty="0" err="1"/>
              <a:t>Fitoussi</a:t>
            </a:r>
            <a:r>
              <a:rPr lang="en-US" sz="1800" dirty="0"/>
              <a:t>, J-P., </a:t>
            </a:r>
            <a:r>
              <a:rPr lang="en-US" sz="1800" dirty="0" err="1"/>
              <a:t>Mis</a:t>
            </a:r>
            <a:r>
              <a:rPr lang="en-US" sz="1800" dirty="0"/>
              <a:t>-Measuring our lives – why GDP doesn`t add up, New York 2010.</a:t>
            </a:r>
          </a:p>
          <a:p>
            <a:pPr marL="0" indent="0" eaLnBrk="1" hangingPunct="1">
              <a:buFont typeface="Monotype Sorts"/>
              <a:buNone/>
            </a:pPr>
            <a:r>
              <a:rPr lang="de-DE" sz="1800" dirty="0" smtClean="0"/>
              <a:t>Ulrich, P., Zivilisierte Marktwirtschaft – Eine wirtschaftsethische Orientierung, Bern 2010.</a:t>
            </a:r>
          </a:p>
          <a:p>
            <a:pPr marL="0" indent="0" eaLnBrk="1" hangingPunct="1">
              <a:buFont typeface="Monotype Sorts"/>
              <a:buNone/>
            </a:pPr>
            <a:r>
              <a:rPr lang="de-DE" sz="1800" dirty="0" err="1" smtClean="0"/>
              <a:t>Voswinkel</a:t>
            </a:r>
            <a:r>
              <a:rPr lang="de-DE" sz="1800" dirty="0" smtClean="0"/>
              <a:t>, St., Wer keine Anerkennung sät, wird auch keine Leistung ernten,  in: Psychologie Heute, 38. </a:t>
            </a:r>
            <a:r>
              <a:rPr lang="de-DE" sz="1800" dirty="0" err="1" smtClean="0"/>
              <a:t>Jg</a:t>
            </a:r>
            <a:r>
              <a:rPr lang="de-DE" sz="1800" dirty="0" smtClean="0"/>
              <a:t> (2011), Heft 7, S. 60-64.</a:t>
            </a:r>
          </a:p>
          <a:p>
            <a:pPr marL="0" indent="0" eaLnBrk="1" hangingPunct="1">
              <a:buFont typeface="Monotype Sorts"/>
              <a:buNone/>
            </a:pPr>
            <a:r>
              <a:rPr lang="de-DE" sz="1800" dirty="0" smtClean="0"/>
              <a:t>Wallacher, J., Mehrwert Glück – Plädoyer für menschengerechtes Wirtschaften, München 2011.</a:t>
            </a:r>
          </a:p>
          <a:p>
            <a:pPr marL="0" indent="0" eaLnBrk="1" hangingPunct="1">
              <a:buFont typeface="Monotype Sorts"/>
              <a:buNone/>
            </a:pPr>
            <a:r>
              <a:rPr lang="de-DE" sz="1800" dirty="0" smtClean="0"/>
              <a:t>Wilkinson, R., Pickett, K., Gleichheit ist Glück – Warum gerechte Gesellschaften für alle besser sind, Frankfurt 2010. </a:t>
            </a:r>
          </a:p>
          <a:p>
            <a:pPr marL="0" indent="0" eaLnBrk="1" hangingPunct="1">
              <a:buFont typeface="Monotype Sorts"/>
              <a:buNone/>
            </a:pPr>
            <a:r>
              <a:rPr lang="de-DE" sz="1800" dirty="0" err="1" smtClean="0"/>
              <a:t>Zimbardo</a:t>
            </a:r>
            <a:r>
              <a:rPr lang="de-DE" sz="1800" dirty="0" smtClean="0"/>
              <a:t>, P., Boyd, J., Die neue Psychologie der Zeit und wie sie Ihr Leben verändern wird, Heidelberg 2009. </a:t>
            </a:r>
          </a:p>
          <a:p>
            <a:pPr marL="0" indent="0" eaLnBrk="1" hangingPunct="1">
              <a:buFont typeface="Monotype Sorts"/>
              <a:buNone/>
            </a:pPr>
            <a:r>
              <a:rPr lang="de-DE" sz="1800" dirty="0" smtClean="0"/>
              <a:t>Zukunfts-Institut (Matthias </a:t>
            </a:r>
            <a:r>
              <a:rPr lang="de-DE" sz="1800" dirty="0" err="1" smtClean="0"/>
              <a:t>Horx</a:t>
            </a:r>
            <a:r>
              <a:rPr lang="de-DE" sz="1800" dirty="0" smtClean="0"/>
              <a:t>), Future Company  -  Die Zukunft der Unternehmenskulturen – wie Sie Ihr Business fit für die Ökonomie von morgen machen, Kelkheim 2010.</a:t>
            </a:r>
          </a:p>
          <a:p>
            <a:pPr marL="0" indent="0" eaLnBrk="1" hangingPunct="1">
              <a:buFont typeface="Monotype Sorts"/>
              <a:buNone/>
            </a:pPr>
            <a:endParaRPr lang="de-DE" sz="2000" dirty="0" smtClean="0"/>
          </a:p>
        </p:txBody>
      </p:sp>
      <p:sp>
        <p:nvSpPr>
          <p:cNvPr id="16281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62819" name="Foliennummernplatzhalter 4"/>
          <p:cNvSpPr>
            <a:spLocks noGrp="1"/>
          </p:cNvSpPr>
          <p:nvPr>
            <p:ph type="sldNum" sz="quarter" idx="11"/>
          </p:nvPr>
        </p:nvSpPr>
        <p:spPr>
          <a:noFill/>
        </p:spPr>
        <p:txBody>
          <a:bodyPr/>
          <a:lstStyle/>
          <a:p>
            <a:r>
              <a:rPr lang="de-DE" smtClean="0"/>
              <a:t>Seite </a:t>
            </a:r>
            <a:fld id="{1DEE264F-3F62-4B3C-B7C0-3B51CBE3501B}" type="slidenum">
              <a:rPr lang="de-DE" smtClean="0"/>
              <a:pPr/>
              <a:t>34</a:t>
            </a:fld>
            <a:endParaRPr lang="de-DE"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Inhaltsplatzhalter 2"/>
          <p:cNvSpPr>
            <a:spLocks noGrp="1"/>
          </p:cNvSpPr>
          <p:nvPr>
            <p:ph idx="1"/>
          </p:nvPr>
        </p:nvSpPr>
        <p:spPr>
          <a:xfrm>
            <a:off x="304800" y="1268413"/>
            <a:ext cx="8594725" cy="4824412"/>
          </a:xfrm>
        </p:spPr>
        <p:txBody>
          <a:bodyPr/>
          <a:lstStyle/>
          <a:p>
            <a:pPr marL="0" indent="0" eaLnBrk="1" hangingPunct="1">
              <a:buFont typeface="Monotype Sorts"/>
              <a:buNone/>
            </a:pPr>
            <a:endParaRPr lang="de-DE" sz="2400" smtClean="0"/>
          </a:p>
          <a:p>
            <a:pPr marL="0" indent="0" eaLnBrk="1" hangingPunct="1">
              <a:buFont typeface="Monotype Sorts"/>
              <a:buNone/>
            </a:pPr>
            <a:r>
              <a:rPr lang="de-DE" sz="2400" b="1" smtClean="0"/>
              <a:t>Ludwig Erhard </a:t>
            </a:r>
            <a:r>
              <a:rPr lang="de-DE" sz="2400" smtClean="0"/>
              <a:t>wird an anderer Stelle aber noch deutlicher</a:t>
            </a:r>
            <a:r>
              <a:rPr lang="de-DE" sz="1800" smtClean="0"/>
              <a:t>: </a:t>
            </a:r>
          </a:p>
          <a:p>
            <a:pPr marL="0" indent="0" algn="ctr" eaLnBrk="1" hangingPunct="1">
              <a:buFont typeface="Monotype Sorts"/>
              <a:buNone/>
            </a:pPr>
            <a:r>
              <a:rPr lang="de-DE" sz="1800" smtClean="0"/>
              <a:t>„</a:t>
            </a:r>
            <a:r>
              <a:rPr lang="de-DE" sz="2400" smtClean="0"/>
              <a:t>Wir werden sogar </a:t>
            </a:r>
            <a:r>
              <a:rPr lang="de-DE" sz="2400" b="1" smtClean="0"/>
              <a:t>mit Sicherheit dahin gelangen</a:t>
            </a:r>
            <a:r>
              <a:rPr lang="de-DE" sz="2400" smtClean="0"/>
              <a:t>, dass zu Recht die Frage gestellt wird, ob es </a:t>
            </a:r>
            <a:r>
              <a:rPr lang="de-DE" sz="2400" b="1" smtClean="0"/>
              <a:t>noch immer nützlich und richtig ist</a:t>
            </a:r>
            <a:r>
              <a:rPr lang="de-DE" sz="2400" smtClean="0"/>
              <a:t>, mehr Güter, </a:t>
            </a:r>
            <a:r>
              <a:rPr lang="de-DE" sz="2400" b="1" smtClean="0"/>
              <a:t>mehr materiellen Wohlstand zu erzeugen</a:t>
            </a:r>
            <a:r>
              <a:rPr lang="de-DE" sz="2400" smtClean="0"/>
              <a:t>, oder ob es nicht sinnvoll ist, unter Verzichtsleistung auf diesen „Fortschritt“ mehr Freizeit, mehr Besinnung, mehr Muße und mehr Erholung zu gewinnen.“</a:t>
            </a:r>
          </a:p>
          <a:p>
            <a:pPr marL="0" indent="0" algn="ctr" eaLnBrk="1" hangingPunct="1">
              <a:buFont typeface="Monotype Sorts"/>
              <a:buNone/>
            </a:pPr>
            <a:r>
              <a:rPr lang="de-DE" sz="2400" smtClean="0"/>
              <a:t>Ludwig Erhard, Wohlstand für alle, 1957 </a:t>
            </a:r>
          </a:p>
          <a:p>
            <a:pPr marL="0" indent="0" algn="ctr" eaLnBrk="1" hangingPunct="1">
              <a:buFont typeface="Monotype Sorts"/>
              <a:buNone/>
            </a:pPr>
            <a:r>
              <a:rPr lang="de-DE" sz="2400" smtClean="0"/>
              <a:t> </a:t>
            </a:r>
          </a:p>
        </p:txBody>
      </p:sp>
      <p:sp>
        <p:nvSpPr>
          <p:cNvPr id="1229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2291" name="Foliennummernplatzhalter 4"/>
          <p:cNvSpPr>
            <a:spLocks noGrp="1"/>
          </p:cNvSpPr>
          <p:nvPr>
            <p:ph type="sldNum" sz="quarter" idx="11"/>
          </p:nvPr>
        </p:nvSpPr>
        <p:spPr>
          <a:noFill/>
        </p:spPr>
        <p:txBody>
          <a:bodyPr/>
          <a:lstStyle/>
          <a:p>
            <a:r>
              <a:rPr lang="de-DE" smtClean="0"/>
              <a:t>Seite </a:t>
            </a:r>
            <a:fld id="{34AF7F27-8633-416F-BF6C-27FFB3F3E6EF}" type="slidenum">
              <a:rPr lang="de-DE" smtClean="0"/>
              <a:pPr/>
              <a:t>4</a:t>
            </a:fld>
            <a:endParaRPr 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Inhaltsplatzhalter 2"/>
          <p:cNvSpPr>
            <a:spLocks noGrp="1"/>
          </p:cNvSpPr>
          <p:nvPr>
            <p:ph idx="1"/>
          </p:nvPr>
        </p:nvSpPr>
        <p:spPr>
          <a:xfrm>
            <a:off x="304800" y="1125538"/>
            <a:ext cx="8594725" cy="5111750"/>
          </a:xfrm>
        </p:spPr>
        <p:txBody>
          <a:bodyPr/>
          <a:lstStyle/>
          <a:p>
            <a:pPr marL="0" indent="0" algn="ctr">
              <a:buFont typeface="Monotype Sorts"/>
              <a:buNone/>
            </a:pPr>
            <a:endParaRPr lang="de-DE" sz="2800" dirty="0" smtClean="0"/>
          </a:p>
          <a:p>
            <a:pPr marL="0" indent="0" algn="ctr">
              <a:buFont typeface="Monotype Sorts"/>
              <a:buNone/>
            </a:pPr>
            <a:r>
              <a:rPr lang="de-DE" sz="2400" dirty="0" smtClean="0"/>
              <a:t>„Neuere Ansätze in der Volkswirtschaftslehre („</a:t>
            </a:r>
            <a:r>
              <a:rPr lang="de-DE" sz="2400" b="1" dirty="0" smtClean="0"/>
              <a:t>Glücksforschung</a:t>
            </a:r>
            <a:r>
              <a:rPr lang="de-DE" sz="2400" dirty="0" smtClean="0"/>
              <a:t>“) untersuchen den Zusammenhang zwischen steigenden Einkommen und Wohlergehen und kommen zu dem Ergebnis, dass selbst wenn die Zunahme des BIP zu einer Steigerung des objektiven Wohlstands führt, dies nicht gleichbedeutend ist, dass es den Menschen subjektiv besser geht.“      </a:t>
            </a:r>
          </a:p>
          <a:p>
            <a:pPr marL="0" indent="0" algn="ctr">
              <a:buFont typeface="Monotype Sorts"/>
              <a:buNone/>
            </a:pPr>
            <a:r>
              <a:rPr lang="de-DE" sz="2400" dirty="0" smtClean="0"/>
              <a:t>          Ifo-Institut, Wohlstandsindikator                                          (Rubrik “Aktuelles Stichwort”), Juli 2011.</a:t>
            </a:r>
          </a:p>
        </p:txBody>
      </p:sp>
      <p:sp>
        <p:nvSpPr>
          <p:cNvPr id="82946" name="Fußzeilenplatzhalter 3"/>
          <p:cNvSpPr>
            <a:spLocks noGrp="1"/>
          </p:cNvSpPr>
          <p:nvPr>
            <p:ph type="ftr" sz="quarter" idx="10"/>
          </p:nvPr>
        </p:nvSpPr>
        <p:spPr>
          <a:noFill/>
        </p:spPr>
        <p:txBody>
          <a:bodyPr/>
          <a:lstStyle/>
          <a:p>
            <a:r>
              <a:rPr lang="de-DE" smtClean="0">
                <a:solidFill>
                  <a:srgbClr val="000000"/>
                </a:solidFill>
              </a:rPr>
              <a:t>Georg-Simon-Ohm-Hochschule Nürnberg</a:t>
            </a:r>
          </a:p>
          <a:p>
            <a:r>
              <a:rPr lang="de-DE" smtClean="0">
                <a:solidFill>
                  <a:srgbClr val="000000"/>
                </a:solidFill>
              </a:rPr>
              <a:t>www.ohm-hochschule.de</a:t>
            </a:r>
          </a:p>
        </p:txBody>
      </p:sp>
      <p:sp>
        <p:nvSpPr>
          <p:cNvPr id="82947" name="Foliennummernplatzhalter 4"/>
          <p:cNvSpPr>
            <a:spLocks noGrp="1"/>
          </p:cNvSpPr>
          <p:nvPr>
            <p:ph type="sldNum" sz="quarter" idx="11"/>
          </p:nvPr>
        </p:nvSpPr>
        <p:spPr>
          <a:noFill/>
        </p:spPr>
        <p:txBody>
          <a:bodyPr/>
          <a:lstStyle/>
          <a:p>
            <a:r>
              <a:rPr lang="de-DE" smtClean="0">
                <a:solidFill>
                  <a:srgbClr val="000000"/>
                </a:solidFill>
              </a:rPr>
              <a:t>Seite </a:t>
            </a:r>
            <a:fld id="{B09F3E86-C036-45A5-89EB-286A6C1521C2}" type="slidenum">
              <a:rPr lang="de-DE" smtClean="0">
                <a:solidFill>
                  <a:srgbClr val="000000"/>
                </a:solidFill>
              </a:rPr>
              <a:pPr/>
              <a:t>5</a:t>
            </a:fld>
            <a:endParaRPr lang="de-DE" smtClean="0">
              <a:solidFill>
                <a:srgbClr val="000000"/>
              </a:solidFill>
            </a:endParaRPr>
          </a:p>
        </p:txBody>
      </p:sp>
    </p:spTree>
    <p:extLst>
      <p:ext uri="{BB962C8B-B14F-4D97-AF65-F5344CB8AC3E}">
        <p14:creationId xmlns:p14="http://schemas.microsoft.com/office/powerpoint/2010/main" val="347149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Inhaltsplatzhalter 2"/>
          <p:cNvSpPr>
            <a:spLocks noGrp="1"/>
          </p:cNvSpPr>
          <p:nvPr>
            <p:ph idx="1"/>
          </p:nvPr>
        </p:nvSpPr>
        <p:spPr>
          <a:xfrm>
            <a:off x="304800" y="1143000"/>
            <a:ext cx="8594725" cy="4949825"/>
          </a:xfrm>
        </p:spPr>
        <p:txBody>
          <a:bodyPr/>
          <a:lstStyle/>
          <a:p>
            <a:pPr marL="0" indent="0" algn="ctr" eaLnBrk="1" hangingPunct="1">
              <a:lnSpc>
                <a:spcPct val="90000"/>
              </a:lnSpc>
              <a:buFont typeface="Monotype Sorts"/>
              <a:buNone/>
            </a:pPr>
            <a:endParaRPr lang="de-DE" sz="2400" b="1" smtClean="0"/>
          </a:p>
          <a:p>
            <a:pPr marL="0" indent="0" algn="ctr" eaLnBrk="1" hangingPunct="1">
              <a:lnSpc>
                <a:spcPct val="90000"/>
              </a:lnSpc>
              <a:buFont typeface="Monotype Sorts"/>
              <a:buNone/>
            </a:pPr>
            <a:r>
              <a:rPr lang="de-DE" sz="2400" b="1" smtClean="0"/>
              <a:t>EU-Nachhaltigkeitsstrategie von 2006</a:t>
            </a:r>
          </a:p>
          <a:p>
            <a:pPr marL="0" indent="0" algn="ctr" eaLnBrk="1" hangingPunct="1">
              <a:lnSpc>
                <a:spcPct val="90000"/>
              </a:lnSpc>
              <a:buFont typeface="Monotype Sorts"/>
              <a:buNone/>
            </a:pPr>
            <a:endParaRPr lang="de-DE" sz="2400" b="1" smtClean="0"/>
          </a:p>
          <a:p>
            <a:pPr marL="0" indent="0" algn="ctr" eaLnBrk="1" hangingPunct="1">
              <a:lnSpc>
                <a:spcPct val="90000"/>
              </a:lnSpc>
              <a:buFont typeface="Monotype Sorts"/>
              <a:buNone/>
            </a:pPr>
            <a:r>
              <a:rPr lang="de-DE" sz="2400" smtClean="0"/>
              <a:t>„Sie (die EU-Nachhaltigkeitsstrategie) strebt eine kontinuierliche Verbesserung der </a:t>
            </a:r>
            <a:r>
              <a:rPr lang="de-DE" sz="2400" b="1" smtClean="0"/>
              <a:t>Lebensqualität</a:t>
            </a:r>
            <a:r>
              <a:rPr lang="de-DE" sz="2400" smtClean="0"/>
              <a:t> und des </a:t>
            </a:r>
            <a:r>
              <a:rPr lang="de-DE" sz="2400" b="1" smtClean="0"/>
              <a:t>Wohlergehens</a:t>
            </a:r>
            <a:r>
              <a:rPr lang="de-DE" sz="2400" smtClean="0"/>
              <a:t> („well-being“) auf unserem Planeten für die heute lebenden und für die künftigen Generationen an.“</a:t>
            </a:r>
          </a:p>
          <a:p>
            <a:pPr marL="0" indent="0" algn="ctr" eaLnBrk="1" hangingPunct="1">
              <a:lnSpc>
                <a:spcPct val="90000"/>
              </a:lnSpc>
              <a:buFont typeface="Monotype Sorts"/>
              <a:buNone/>
            </a:pPr>
            <a:endParaRPr lang="de-DE" sz="2400" smtClean="0"/>
          </a:p>
          <a:p>
            <a:pPr marL="0" indent="0" algn="ctr" eaLnBrk="1" hangingPunct="1">
              <a:lnSpc>
                <a:spcPct val="90000"/>
              </a:lnSpc>
              <a:buFont typeface="Monotype Sorts"/>
              <a:buNone/>
            </a:pPr>
            <a:r>
              <a:rPr lang="de-DE" sz="2400" smtClean="0"/>
              <a:t>Beschluss der EU Staats- und Regierungschefs vom Juni 2006</a:t>
            </a:r>
          </a:p>
          <a:p>
            <a:pPr marL="0" indent="0" eaLnBrk="1" hangingPunct="1">
              <a:buFont typeface="Monotype Sorts"/>
              <a:buNone/>
            </a:pPr>
            <a:endParaRPr lang="de-DE" sz="1800" smtClean="0"/>
          </a:p>
        </p:txBody>
      </p:sp>
      <p:sp>
        <p:nvSpPr>
          <p:cNvPr id="1331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3315" name="Foliennummernplatzhalter 4"/>
          <p:cNvSpPr>
            <a:spLocks noGrp="1"/>
          </p:cNvSpPr>
          <p:nvPr>
            <p:ph type="sldNum" sz="quarter" idx="11"/>
          </p:nvPr>
        </p:nvSpPr>
        <p:spPr>
          <a:noFill/>
        </p:spPr>
        <p:txBody>
          <a:bodyPr/>
          <a:lstStyle/>
          <a:p>
            <a:r>
              <a:rPr lang="de-DE" smtClean="0"/>
              <a:t>Seite </a:t>
            </a:r>
            <a:fld id="{8B546EE7-FF0E-4C1C-80D8-762565A3E856}" type="slidenum">
              <a:rPr lang="de-DE" smtClean="0"/>
              <a:pPr/>
              <a:t>6</a:t>
            </a:fld>
            <a:endParaRPr lang="de-DE"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Inhaltsplatzhalter 2"/>
          <p:cNvSpPr>
            <a:spLocks noGrp="1"/>
          </p:cNvSpPr>
          <p:nvPr>
            <p:ph idx="1"/>
          </p:nvPr>
        </p:nvSpPr>
        <p:spPr>
          <a:xfrm>
            <a:off x="304800" y="1052513"/>
            <a:ext cx="8594725" cy="5040312"/>
          </a:xfrm>
        </p:spPr>
        <p:txBody>
          <a:bodyPr/>
          <a:lstStyle/>
          <a:p>
            <a:pPr marL="0" indent="0" eaLnBrk="1" hangingPunct="1">
              <a:buFont typeface="Monotype Sorts"/>
              <a:buNone/>
            </a:pPr>
            <a:endParaRPr lang="de-DE" sz="1800" smtClean="0"/>
          </a:p>
          <a:p>
            <a:pPr marL="0" indent="0" algn="ctr" eaLnBrk="1" hangingPunct="1">
              <a:buFont typeface="Monotype Sorts"/>
              <a:buNone/>
            </a:pPr>
            <a:r>
              <a:rPr lang="de-DE" sz="2400" smtClean="0"/>
              <a:t>Weltweit kommt es infolge der Ergebnisse der </a:t>
            </a:r>
            <a:r>
              <a:rPr lang="de-DE" sz="2400" b="1" smtClean="0"/>
              <a:t>Stiglitz-Kommission</a:t>
            </a:r>
            <a:r>
              <a:rPr lang="de-DE" sz="2400" smtClean="0"/>
              <a:t> (</a:t>
            </a:r>
            <a:r>
              <a:rPr lang="de-DE" sz="2400" b="1" smtClean="0"/>
              <a:t>September 2009</a:t>
            </a:r>
            <a:r>
              <a:rPr lang="de-DE" sz="2400" smtClean="0"/>
              <a:t>)</a:t>
            </a:r>
            <a:r>
              <a:rPr lang="de-DE" sz="2400" b="1" smtClean="0"/>
              <a:t> </a:t>
            </a:r>
            <a:r>
              <a:rPr lang="de-DE" sz="2400" smtClean="0"/>
              <a:t>zu einem </a:t>
            </a:r>
            <a:r>
              <a:rPr lang="de-DE" sz="2400" b="1" smtClean="0"/>
              <a:t>Umdenken</a:t>
            </a:r>
            <a:r>
              <a:rPr lang="de-DE" sz="2400" smtClean="0"/>
              <a:t> in der „</a:t>
            </a:r>
            <a:r>
              <a:rPr lang="de-DE" sz="2400" b="1" smtClean="0"/>
              <a:t>Amtlichen Statistik</a:t>
            </a:r>
            <a:r>
              <a:rPr lang="de-DE" sz="2400" smtClean="0"/>
              <a:t>“   </a:t>
            </a:r>
          </a:p>
          <a:p>
            <a:pPr marL="0" indent="0" algn="ctr" eaLnBrk="1" hangingPunct="1">
              <a:buFont typeface="Monotype Sorts"/>
              <a:buNone/>
            </a:pPr>
            <a:r>
              <a:rPr lang="de-DE" sz="2400" smtClean="0"/>
              <a:t>„Another key message, and unifying theme of the report is that </a:t>
            </a:r>
            <a:r>
              <a:rPr lang="de-DE" sz="2400" b="1" smtClean="0"/>
              <a:t>the time is ripe </a:t>
            </a:r>
            <a:r>
              <a:rPr lang="de-DE" sz="2400" smtClean="0"/>
              <a:t>for our measurement system to shift emphasis </a:t>
            </a:r>
            <a:r>
              <a:rPr lang="de-DE" sz="2400" b="1" smtClean="0"/>
              <a:t>from measuring economic production </a:t>
            </a:r>
            <a:r>
              <a:rPr lang="de-DE" sz="2400" smtClean="0"/>
              <a:t>to</a:t>
            </a:r>
            <a:r>
              <a:rPr lang="de-DE" sz="2400" b="1" smtClean="0"/>
              <a:t> measuring people`s well-being</a:t>
            </a:r>
            <a:r>
              <a:rPr lang="de-DE" sz="2400" smtClean="0"/>
              <a:t>. And </a:t>
            </a:r>
            <a:r>
              <a:rPr lang="de-DE" sz="2400" b="1" smtClean="0"/>
              <a:t>measures of well-being  </a:t>
            </a:r>
            <a:r>
              <a:rPr lang="de-DE" sz="2400" smtClean="0"/>
              <a:t>should be put in a </a:t>
            </a:r>
            <a:r>
              <a:rPr lang="de-DE" sz="2400" b="1" smtClean="0"/>
              <a:t>context of sustainability</a:t>
            </a:r>
            <a:r>
              <a:rPr lang="de-DE" sz="2400" smtClean="0"/>
              <a:t>.“</a:t>
            </a:r>
          </a:p>
          <a:p>
            <a:pPr marL="0" indent="0" algn="ctr" eaLnBrk="1" hangingPunct="1">
              <a:buFont typeface="Monotype Sorts"/>
              <a:buNone/>
            </a:pPr>
            <a:r>
              <a:rPr lang="de-DE" sz="2400" smtClean="0"/>
              <a:t>Joseph E. Stiglitz, Amartya Sen, Jean-Paul Fitoussi, </a:t>
            </a:r>
          </a:p>
          <a:p>
            <a:pPr marL="0" indent="0" algn="ctr" eaLnBrk="1" hangingPunct="1">
              <a:buFont typeface="Monotype Sorts"/>
              <a:buNone/>
            </a:pPr>
            <a:r>
              <a:rPr lang="de-DE" sz="2400" b="1" smtClean="0"/>
              <a:t>MIS</a:t>
            </a:r>
            <a:r>
              <a:rPr lang="de-DE" sz="2400" smtClean="0"/>
              <a:t>-Measuring our Lives, New York, 2010, S. 10   </a:t>
            </a:r>
          </a:p>
          <a:p>
            <a:pPr marL="0" indent="0" algn="ctr" eaLnBrk="1" hangingPunct="1">
              <a:buFont typeface="Monotype Sorts"/>
              <a:buNone/>
            </a:pPr>
            <a:r>
              <a:rPr lang="de-DE" sz="1800" smtClean="0"/>
              <a:t>  </a:t>
            </a:r>
          </a:p>
        </p:txBody>
      </p:sp>
      <p:sp>
        <p:nvSpPr>
          <p:cNvPr id="1433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4339" name="Foliennummernplatzhalter 4"/>
          <p:cNvSpPr>
            <a:spLocks noGrp="1"/>
          </p:cNvSpPr>
          <p:nvPr>
            <p:ph type="sldNum" sz="quarter" idx="11"/>
          </p:nvPr>
        </p:nvSpPr>
        <p:spPr>
          <a:noFill/>
        </p:spPr>
        <p:txBody>
          <a:bodyPr/>
          <a:lstStyle/>
          <a:p>
            <a:r>
              <a:rPr lang="de-DE" smtClean="0"/>
              <a:t>Seite </a:t>
            </a:r>
            <a:fld id="{C0587A2E-041D-449A-96A3-3C38E3699E15}" type="slidenum">
              <a:rPr lang="de-DE" smtClean="0"/>
              <a:pPr/>
              <a:t>7</a:t>
            </a:fld>
            <a:endParaRPr lang="de-DE"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Inhaltsplatzhalter 2"/>
          <p:cNvSpPr>
            <a:spLocks noGrp="1"/>
          </p:cNvSpPr>
          <p:nvPr>
            <p:ph idx="1"/>
          </p:nvPr>
        </p:nvSpPr>
        <p:spPr>
          <a:xfrm>
            <a:off x="304800" y="1196975"/>
            <a:ext cx="8594725" cy="4895850"/>
          </a:xfrm>
        </p:spPr>
        <p:txBody>
          <a:bodyPr/>
          <a:lstStyle/>
          <a:p>
            <a:pPr marL="0" indent="0" eaLnBrk="1" hangingPunct="1">
              <a:buFont typeface="Monotype Sorts"/>
              <a:buNone/>
            </a:pPr>
            <a:endParaRPr lang="en-US" sz="2400" smtClean="0"/>
          </a:p>
          <a:p>
            <a:pPr marL="0" indent="0" algn="ctr" eaLnBrk="1" hangingPunct="1">
              <a:buFont typeface="Monotype Sorts"/>
              <a:buNone/>
            </a:pPr>
            <a:r>
              <a:rPr lang="en-US" sz="2400" smtClean="0"/>
              <a:t>Die</a:t>
            </a:r>
            <a:r>
              <a:rPr lang="en-US" sz="2400" i="1" smtClean="0"/>
              <a:t> </a:t>
            </a:r>
            <a:r>
              <a:rPr lang="de-DE" sz="2400" smtClean="0"/>
              <a:t>Organisation für wirtschaftliche Zusammenarbeit und Entwicklung (</a:t>
            </a:r>
            <a:r>
              <a:rPr lang="en-US" sz="2400" b="1" smtClean="0"/>
              <a:t>OECD)</a:t>
            </a:r>
            <a:r>
              <a:rPr lang="en-US" sz="2400" i="1" smtClean="0"/>
              <a:t> </a:t>
            </a:r>
            <a:r>
              <a:rPr lang="en-US" sz="2400" smtClean="0"/>
              <a:t>änderte anlässlich der Feierlichkeiten zu ihrem </a:t>
            </a:r>
            <a:r>
              <a:rPr lang="en-US" sz="2400" b="1" smtClean="0"/>
              <a:t>50jährigen Bestehen </a:t>
            </a:r>
            <a:r>
              <a:rPr lang="en-US" sz="2400" smtClean="0"/>
              <a:t>Ende Mai 2011 ihre </a:t>
            </a:r>
            <a:r>
              <a:rPr lang="en-US" sz="2400" b="1" smtClean="0"/>
              <a:t>Ausrichtung. </a:t>
            </a:r>
          </a:p>
          <a:p>
            <a:pPr marL="0" indent="0" algn="ctr" eaLnBrk="1" hangingPunct="1">
              <a:buFont typeface="Monotype Sorts"/>
              <a:buNone/>
            </a:pPr>
            <a:r>
              <a:rPr lang="en-US" sz="2400" i="1" smtClean="0"/>
              <a:t>“</a:t>
            </a:r>
            <a:r>
              <a:rPr lang="en-US" sz="2400" smtClean="0"/>
              <a:t>Over the </a:t>
            </a:r>
            <a:r>
              <a:rPr lang="en-US" sz="2400" b="1" smtClean="0"/>
              <a:t>past 50 years</a:t>
            </a:r>
            <a:r>
              <a:rPr lang="en-US" sz="2400" smtClean="0"/>
              <a:t>, the OECD has developed a rich set of recommendations on policies that can best support </a:t>
            </a:r>
            <a:r>
              <a:rPr lang="en-US" sz="2400" b="1" smtClean="0"/>
              <a:t>economic growth</a:t>
            </a:r>
            <a:r>
              <a:rPr lang="en-US" sz="2400" smtClean="0"/>
              <a:t>. The </a:t>
            </a:r>
            <a:r>
              <a:rPr lang="en-US" sz="2400" b="1" smtClean="0"/>
              <a:t>task</a:t>
            </a:r>
            <a:r>
              <a:rPr lang="en-US" sz="2400" smtClean="0"/>
              <a:t> that </a:t>
            </a:r>
            <a:r>
              <a:rPr lang="en-US" sz="2400" b="1" smtClean="0"/>
              <a:t>we face today </a:t>
            </a:r>
            <a:r>
              <a:rPr lang="en-US" sz="2400" smtClean="0"/>
              <a:t>is to develop an equally rich menu of recommendations on policies to </a:t>
            </a:r>
            <a:r>
              <a:rPr lang="en-US" sz="2400" b="1" smtClean="0"/>
              <a:t>support</a:t>
            </a:r>
            <a:r>
              <a:rPr lang="en-US" sz="2400" smtClean="0"/>
              <a:t> </a:t>
            </a:r>
            <a:r>
              <a:rPr lang="en-US" sz="2400" b="1" smtClean="0"/>
              <a:t>societal progress</a:t>
            </a:r>
            <a:r>
              <a:rPr lang="en-US" sz="2400" smtClean="0"/>
              <a:t>: </a:t>
            </a:r>
            <a:r>
              <a:rPr lang="en-US" sz="2400" b="1" smtClean="0"/>
              <a:t>better policies for better lives</a:t>
            </a:r>
            <a:r>
              <a:rPr lang="en-US" sz="2400" smtClean="0"/>
              <a:t>.”</a:t>
            </a:r>
          </a:p>
          <a:p>
            <a:pPr marL="0" indent="0" algn="ctr" eaLnBrk="1" hangingPunct="1">
              <a:buFont typeface="Monotype Sorts"/>
              <a:buNone/>
            </a:pPr>
            <a:r>
              <a:rPr lang="en-US" sz="2400" smtClean="0"/>
              <a:t>OECD, Better Life Initiative, Mai 2011</a:t>
            </a:r>
          </a:p>
          <a:p>
            <a:pPr marL="0" indent="0" eaLnBrk="1" hangingPunct="1">
              <a:buFont typeface="Monotype Sorts"/>
              <a:buNone/>
            </a:pPr>
            <a:r>
              <a:rPr lang="en-US" sz="2400" i="1" smtClean="0"/>
              <a:t> </a:t>
            </a:r>
            <a:endParaRPr lang="de-DE" sz="2400" smtClean="0">
              <a:latin typeface="Times New Roman" pitchFamily="18" charset="0"/>
              <a:cs typeface="Times New Roman" pitchFamily="18" charset="0"/>
            </a:endParaRPr>
          </a:p>
        </p:txBody>
      </p:sp>
      <p:sp>
        <p:nvSpPr>
          <p:cNvPr id="1638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6387" name="Foliennummernplatzhalter 4"/>
          <p:cNvSpPr>
            <a:spLocks noGrp="1"/>
          </p:cNvSpPr>
          <p:nvPr>
            <p:ph type="sldNum" sz="quarter" idx="11"/>
          </p:nvPr>
        </p:nvSpPr>
        <p:spPr>
          <a:noFill/>
        </p:spPr>
        <p:txBody>
          <a:bodyPr/>
          <a:lstStyle/>
          <a:p>
            <a:r>
              <a:rPr lang="de-DE" smtClean="0"/>
              <a:t>Seite </a:t>
            </a:r>
            <a:fld id="{3A6C866C-A19A-42DF-90E5-7363EC3DFD28}" type="slidenum">
              <a:rPr lang="de-DE" smtClean="0"/>
              <a:pPr/>
              <a:t>8</a:t>
            </a:fld>
            <a:endParaRPr lang="de-DE"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Inhaltsplatzhalter 2"/>
          <p:cNvSpPr>
            <a:spLocks noGrp="1"/>
          </p:cNvSpPr>
          <p:nvPr>
            <p:ph idx="1"/>
          </p:nvPr>
        </p:nvSpPr>
        <p:spPr>
          <a:xfrm>
            <a:off x="323850" y="1196975"/>
            <a:ext cx="8594725" cy="4608513"/>
          </a:xfrm>
        </p:spPr>
        <p:txBody>
          <a:bodyPr/>
          <a:lstStyle/>
          <a:p>
            <a:pPr marL="0" indent="0">
              <a:buFont typeface="Monotype Sorts"/>
              <a:buNone/>
            </a:pPr>
            <a:endParaRPr lang="de-DE" sz="2400" smtClean="0"/>
          </a:p>
          <a:p>
            <a:pPr marL="0" indent="0">
              <a:buFont typeface="Monotype Sorts"/>
              <a:buNone/>
            </a:pPr>
            <a:r>
              <a:rPr lang="de-DE" sz="2400" smtClean="0"/>
              <a:t>Mitte Juli 2011  forderte die </a:t>
            </a:r>
            <a:r>
              <a:rPr lang="de-DE" sz="2400" b="1" smtClean="0"/>
              <a:t>UN-Generalversammlung</a:t>
            </a:r>
            <a:r>
              <a:rPr lang="de-DE" sz="2400" smtClean="0"/>
              <a:t> alle Länder auf, </a:t>
            </a:r>
            <a:r>
              <a:rPr lang="de-DE" sz="2400" b="1" smtClean="0"/>
              <a:t>Glück und Wohlergehen</a:t>
            </a:r>
            <a:r>
              <a:rPr lang="de-DE" sz="2400" smtClean="0"/>
              <a:t> künftig auch als </a:t>
            </a:r>
            <a:r>
              <a:rPr lang="de-DE" sz="2400" b="1" smtClean="0"/>
              <a:t>explizites Ziel ihres politischen Wirkens</a:t>
            </a:r>
            <a:r>
              <a:rPr lang="de-DE" sz="2400" smtClean="0"/>
              <a:t> zu verfolgen. </a:t>
            </a:r>
            <a:r>
              <a:rPr lang="en-US" sz="2400" smtClean="0"/>
              <a:t>Sie folgte damit dem Antrag von </a:t>
            </a:r>
            <a:r>
              <a:rPr lang="en-US" sz="2400" b="1" smtClean="0"/>
              <a:t>Bhutan</a:t>
            </a:r>
            <a:r>
              <a:rPr lang="en-US" sz="2400" smtClean="0"/>
              <a:t>.</a:t>
            </a:r>
          </a:p>
          <a:p>
            <a:pPr marL="0" indent="0">
              <a:buFont typeface="Monotype Sorts"/>
              <a:buNone/>
            </a:pPr>
            <a:r>
              <a:rPr lang="en-US" sz="2400" smtClean="0"/>
              <a:t>“The </a:t>
            </a:r>
            <a:r>
              <a:rPr lang="en-US" sz="2400" b="1" smtClean="0"/>
              <a:t>reasoning</a:t>
            </a:r>
            <a:r>
              <a:rPr lang="en-US" sz="2400" smtClean="0"/>
              <a:t> is that since happiness is the </a:t>
            </a:r>
            <a:r>
              <a:rPr lang="en-US" sz="2400" b="1" smtClean="0"/>
              <a:t>ultimate desire </a:t>
            </a:r>
            <a:r>
              <a:rPr lang="en-US" sz="2400" smtClean="0"/>
              <a:t>of </a:t>
            </a:r>
            <a:r>
              <a:rPr lang="en-US" sz="2400" b="1" smtClean="0"/>
              <a:t>every individual</a:t>
            </a:r>
            <a:r>
              <a:rPr lang="en-US" sz="2400" smtClean="0"/>
              <a:t>, it must also be the </a:t>
            </a:r>
            <a:r>
              <a:rPr lang="en-US" sz="2400" b="1" smtClean="0"/>
              <a:t>purpose of development </a:t>
            </a:r>
            <a:r>
              <a:rPr lang="en-US" sz="2400" smtClean="0"/>
              <a:t>to create the enabling </a:t>
            </a:r>
            <a:r>
              <a:rPr lang="en-US" sz="2400" b="1" smtClean="0"/>
              <a:t>conditions for happiness</a:t>
            </a:r>
            <a:r>
              <a:rPr lang="en-US" sz="2400" smtClean="0"/>
              <a:t>.”</a:t>
            </a:r>
          </a:p>
          <a:p>
            <a:pPr marL="0" indent="0" algn="ctr">
              <a:buFont typeface="Monotype Sorts"/>
              <a:buNone/>
            </a:pPr>
            <a:r>
              <a:rPr lang="en-US" sz="2400" smtClean="0"/>
              <a:t>Gross National Happiness Commission </a:t>
            </a:r>
          </a:p>
          <a:p>
            <a:pPr marL="0" indent="0" algn="ctr">
              <a:buFont typeface="Monotype Sorts"/>
              <a:buNone/>
            </a:pPr>
            <a:r>
              <a:rPr lang="en-US" sz="2400" smtClean="0"/>
              <a:t>(Bhutan)</a:t>
            </a:r>
            <a:endParaRPr lang="de-DE" sz="2400" smtClean="0"/>
          </a:p>
          <a:p>
            <a:pPr marL="0" indent="0" algn="ctr">
              <a:buFont typeface="Monotype Sorts"/>
              <a:buNone/>
            </a:pPr>
            <a:endParaRPr lang="de-DE" smtClean="0"/>
          </a:p>
        </p:txBody>
      </p:sp>
      <p:sp>
        <p:nvSpPr>
          <p:cNvPr id="19458" name="Fußzeilenplatzhalter 3"/>
          <p:cNvSpPr>
            <a:spLocks noGrp="1"/>
          </p:cNvSpPr>
          <p:nvPr>
            <p:ph type="ftr" sz="quarter" idx="10"/>
          </p:nvPr>
        </p:nvSpPr>
        <p:spPr>
          <a:noFill/>
        </p:spPr>
        <p:txBody>
          <a:bodyPr/>
          <a:lstStyle/>
          <a:p>
            <a:r>
              <a:rPr lang="de-DE" smtClean="0">
                <a:solidFill>
                  <a:srgbClr val="000000"/>
                </a:solidFill>
              </a:rPr>
              <a:t>Georg-Simon-Ohm-Hochschule Nürnberg</a:t>
            </a:r>
          </a:p>
          <a:p>
            <a:r>
              <a:rPr lang="de-DE" smtClean="0">
                <a:solidFill>
                  <a:srgbClr val="000000"/>
                </a:solidFill>
              </a:rPr>
              <a:t>www.ohm-hochschule.de</a:t>
            </a:r>
          </a:p>
        </p:txBody>
      </p:sp>
      <p:sp>
        <p:nvSpPr>
          <p:cNvPr id="19459" name="Foliennummernplatzhalter 4"/>
          <p:cNvSpPr>
            <a:spLocks noGrp="1"/>
          </p:cNvSpPr>
          <p:nvPr>
            <p:ph type="sldNum" sz="quarter" idx="11"/>
          </p:nvPr>
        </p:nvSpPr>
        <p:spPr>
          <a:noFill/>
        </p:spPr>
        <p:txBody>
          <a:bodyPr/>
          <a:lstStyle/>
          <a:p>
            <a:r>
              <a:rPr lang="de-DE" smtClean="0">
                <a:solidFill>
                  <a:srgbClr val="000000"/>
                </a:solidFill>
              </a:rPr>
              <a:t>Seite </a:t>
            </a:r>
            <a:fld id="{34C11D40-7F9F-41F0-9686-3D7268093A00}" type="slidenum">
              <a:rPr lang="de-DE" smtClean="0">
                <a:solidFill>
                  <a:srgbClr val="000000"/>
                </a:solidFill>
              </a:rPr>
              <a:pPr/>
              <a:t>9</a:t>
            </a:fld>
            <a:endParaRPr lang="de-DE" smtClean="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Vorlage_deutschmitLogoFamiliengerechteHochschule</Template>
  <TotalTime>0</TotalTime>
  <Words>2948</Words>
  <Application>Microsoft Office PowerPoint</Application>
  <PresentationFormat>Overheadfolien</PresentationFormat>
  <Paragraphs>279</Paragraphs>
  <Slides>34</Slides>
  <Notes>4</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Vorlage_deutschmitLogoFamiliengerechteHochschule</vt:lpstr>
      <vt:lpstr>     Schlusswort  zum Vortrag   „Mehrwert Glück. Plädoyer für menschengerechtes Wirtschaften“  von Prof. Dr. Johannes Wallacher  Peutiger Collegium , 19. März 2012, Bayerischer Hof,   München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Warum ist Arbeit wichtig für unser Wohlbefinden?</vt:lpstr>
      <vt:lpstr>PowerPoint-Präsentation</vt:lpstr>
      <vt:lpstr>PowerPoint-Präsentation</vt:lpstr>
      <vt:lpstr>PowerPoint-Präsentation</vt:lpstr>
      <vt:lpstr>PowerPoint-Präsentation</vt:lpstr>
      <vt:lpstr>Was ist zu tun, um nicht nur Arbeitsplätze, sondern        „gute Arbeit“ zu schaffen? </vt:lpstr>
      <vt:lpstr>PowerPoint-Präsentation</vt:lpstr>
      <vt:lpstr>PowerPoint-Präsentation</vt:lpstr>
      <vt:lpstr>PowerPoint-Präsentation</vt:lpstr>
      <vt:lpstr>PowerPoint-Präsentation</vt:lpstr>
      <vt:lpstr>PowerPoint-Präsentation</vt:lpstr>
      <vt:lpstr>Literaturempfehlungen zur Glücksforschung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Georg-Simon-Ohm-Hochschule Nürnberg</dc:title>
  <dc:creator>RauhCl</dc:creator>
  <cp:lastModifiedBy>User</cp:lastModifiedBy>
  <cp:revision>746</cp:revision>
  <cp:lastPrinted>2012-01-12T14:13:41Z</cp:lastPrinted>
  <dcterms:created xsi:type="dcterms:W3CDTF">2010-03-01T12:07:38Z</dcterms:created>
  <dcterms:modified xsi:type="dcterms:W3CDTF">2012-03-18T11:46:24Z</dcterms:modified>
</cp:coreProperties>
</file>