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756" r:id="rId2"/>
    <p:sldMasterId id="2147483763" r:id="rId3"/>
    <p:sldMasterId id="2147483770" r:id="rId4"/>
    <p:sldMasterId id="2147483777" r:id="rId5"/>
    <p:sldMasterId id="2147483791" r:id="rId6"/>
    <p:sldMasterId id="2147483798" r:id="rId7"/>
  </p:sldMasterIdLst>
  <p:notesMasterIdLst>
    <p:notesMasterId r:id="rId89"/>
  </p:notesMasterIdLst>
  <p:handoutMasterIdLst>
    <p:handoutMasterId r:id="rId90"/>
  </p:handoutMasterIdLst>
  <p:sldIdLst>
    <p:sldId id="467" r:id="rId8"/>
    <p:sldId id="468" r:id="rId9"/>
    <p:sldId id="582" r:id="rId10"/>
    <p:sldId id="579" r:id="rId11"/>
    <p:sldId id="574" r:id="rId12"/>
    <p:sldId id="578" r:id="rId13"/>
    <p:sldId id="547" r:id="rId14"/>
    <p:sldId id="548" r:id="rId15"/>
    <p:sldId id="571" r:id="rId16"/>
    <p:sldId id="584" r:id="rId17"/>
    <p:sldId id="482" r:id="rId18"/>
    <p:sldId id="481" r:id="rId19"/>
    <p:sldId id="483" r:id="rId20"/>
    <p:sldId id="484" r:id="rId21"/>
    <p:sldId id="485" r:id="rId22"/>
    <p:sldId id="573" r:id="rId23"/>
    <p:sldId id="486" r:id="rId24"/>
    <p:sldId id="487" r:id="rId25"/>
    <p:sldId id="488" r:id="rId26"/>
    <p:sldId id="489" r:id="rId27"/>
    <p:sldId id="490" r:id="rId28"/>
    <p:sldId id="575" r:id="rId29"/>
    <p:sldId id="491" r:id="rId30"/>
    <p:sldId id="492" r:id="rId31"/>
    <p:sldId id="493" r:id="rId32"/>
    <p:sldId id="494" r:id="rId33"/>
    <p:sldId id="576" r:id="rId34"/>
    <p:sldId id="499" r:id="rId35"/>
    <p:sldId id="567" r:id="rId36"/>
    <p:sldId id="500" r:id="rId37"/>
    <p:sldId id="501" r:id="rId38"/>
    <p:sldId id="559" r:id="rId39"/>
    <p:sldId id="508" r:id="rId40"/>
    <p:sldId id="557" r:id="rId41"/>
    <p:sldId id="558" r:id="rId42"/>
    <p:sldId id="510" r:id="rId43"/>
    <p:sldId id="511" r:id="rId44"/>
    <p:sldId id="512" r:id="rId45"/>
    <p:sldId id="513" r:id="rId46"/>
    <p:sldId id="514" r:id="rId47"/>
    <p:sldId id="505" r:id="rId48"/>
    <p:sldId id="504" r:id="rId49"/>
    <p:sldId id="506" r:id="rId50"/>
    <p:sldId id="551" r:id="rId51"/>
    <p:sldId id="552" r:id="rId52"/>
    <p:sldId id="553" r:id="rId53"/>
    <p:sldId id="586" r:id="rId54"/>
    <p:sldId id="556" r:id="rId55"/>
    <p:sldId id="515" r:id="rId56"/>
    <p:sldId id="516" r:id="rId57"/>
    <p:sldId id="517" r:id="rId58"/>
    <p:sldId id="583" r:id="rId59"/>
    <p:sldId id="518" r:id="rId60"/>
    <p:sldId id="519" r:id="rId61"/>
    <p:sldId id="520" r:id="rId62"/>
    <p:sldId id="521" r:id="rId63"/>
    <p:sldId id="522" r:id="rId64"/>
    <p:sldId id="544" r:id="rId65"/>
    <p:sldId id="561" r:id="rId66"/>
    <p:sldId id="541" r:id="rId67"/>
    <p:sldId id="542" r:id="rId68"/>
    <p:sldId id="580" r:id="rId69"/>
    <p:sldId id="585" r:id="rId70"/>
    <p:sldId id="524" r:id="rId71"/>
    <p:sldId id="525" r:id="rId72"/>
    <p:sldId id="526" r:id="rId73"/>
    <p:sldId id="527" r:id="rId74"/>
    <p:sldId id="528" r:id="rId75"/>
    <p:sldId id="529" r:id="rId76"/>
    <p:sldId id="562" r:id="rId77"/>
    <p:sldId id="530" r:id="rId78"/>
    <p:sldId id="531" r:id="rId79"/>
    <p:sldId id="532" r:id="rId80"/>
    <p:sldId id="563" r:id="rId81"/>
    <p:sldId id="568" r:id="rId82"/>
    <p:sldId id="564" r:id="rId83"/>
    <p:sldId id="565" r:id="rId84"/>
    <p:sldId id="566" r:id="rId85"/>
    <p:sldId id="560" r:id="rId86"/>
    <p:sldId id="539" r:id="rId87"/>
    <p:sldId id="540" r:id="rId88"/>
  </p:sldIdLst>
  <p:sldSz cx="9144000" cy="6858000" type="overhead"/>
  <p:notesSz cx="6781800" cy="99187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6A0"/>
    <a:srgbClr val="0933A0"/>
    <a:srgbClr val="006699"/>
    <a:srgbClr val="009999"/>
    <a:srgbClr val="008080"/>
    <a:srgbClr val="FF3300"/>
    <a:srgbClr val="2D009D"/>
    <a:srgbClr val="4D4D4D"/>
    <a:srgbClr val="3333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2021" autoAdjust="0"/>
  </p:normalViewPr>
  <p:slideViewPr>
    <p:cSldViewPr>
      <p:cViewPr>
        <p:scale>
          <a:sx n="80" d="100"/>
          <a:sy n="80" d="100"/>
        </p:scale>
        <p:origin x="-10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68" y="3702"/>
      </p:cViewPr>
      <p:guideLst>
        <p:guide orient="horz" pos="3124"/>
        <p:guide pos="213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auto">
          <a:xfrm>
            <a:off x="336550" y="8958263"/>
            <a:ext cx="2913063" cy="492125"/>
          </a:xfrm>
          <a:prstGeom prst="rect">
            <a:avLst/>
          </a:prstGeom>
          <a:noFill/>
          <a:ln w="9525">
            <a:noFill/>
            <a:miter lim="800000"/>
            <a:headEnd/>
            <a:tailEnd/>
          </a:ln>
          <a:effectLst/>
        </p:spPr>
        <p:txBody>
          <a:bodyPr lIns="91416" tIns="45708" rIns="91416" bIns="45708"/>
          <a:lstStyle/>
          <a:p>
            <a:pPr algn="r">
              <a:defRPr/>
            </a:pPr>
            <a:endParaRPr lang="de-DE" sz="1200"/>
          </a:p>
        </p:txBody>
      </p:sp>
      <p:sp>
        <p:nvSpPr>
          <p:cNvPr id="4105" name="Rectangle 9"/>
          <p:cNvSpPr>
            <a:spLocks noGrp="1" noChangeArrowheads="1"/>
          </p:cNvSpPr>
          <p:nvPr>
            <p:ph type="sldNum" sz="quarter" idx="3"/>
          </p:nvPr>
        </p:nvSpPr>
        <p:spPr bwMode="auto">
          <a:xfrm>
            <a:off x="4900613" y="8958263"/>
            <a:ext cx="1270000" cy="492125"/>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a:lvl1pPr>
          </a:lstStyle>
          <a:p>
            <a:pPr>
              <a:defRPr/>
            </a:pPr>
            <a:r>
              <a:rPr lang="de-DE"/>
              <a:t>Seite </a:t>
            </a:r>
            <a:fld id="{CFA8FCED-BE28-4DCF-8359-BDD359372834}" type="slidenum">
              <a:rPr lang="de-DE"/>
              <a:pPr>
                <a:defRPr/>
              </a:pPr>
              <a:t>‹Nr.›</a:t>
            </a:fld>
            <a:endParaRPr lang="de-DE" sz="1200"/>
          </a:p>
        </p:txBody>
      </p:sp>
      <p:sp>
        <p:nvSpPr>
          <p:cNvPr id="4106" name="Rectangle 10"/>
          <p:cNvSpPr>
            <a:spLocks noChangeArrowheads="1"/>
          </p:cNvSpPr>
          <p:nvPr/>
        </p:nvSpPr>
        <p:spPr bwMode="auto">
          <a:xfrm>
            <a:off x="481013" y="822325"/>
            <a:ext cx="2879725" cy="142875"/>
          </a:xfrm>
          <a:prstGeom prst="rect">
            <a:avLst/>
          </a:prstGeom>
          <a:noFill/>
          <a:ln w="9525">
            <a:noFill/>
            <a:miter lim="800000"/>
            <a:headEnd/>
            <a:tailEnd/>
          </a:ln>
          <a:effectLst/>
        </p:spPr>
        <p:txBody>
          <a:bodyPr lIns="0" tIns="0" rIns="0" bIns="0"/>
          <a:lstStyle/>
          <a:p>
            <a:pPr>
              <a:defRPr/>
            </a:pPr>
            <a:r>
              <a:rPr lang="de-DE" sz="900"/>
              <a:t>www.ohm-university.eu</a:t>
            </a:r>
            <a:endParaRPr lang="en-US" sz="900"/>
          </a:p>
        </p:txBody>
      </p:sp>
      <p:pic>
        <p:nvPicPr>
          <p:cNvPr id="31749" name="Picture 11" descr="Ohm-Hochschule_OktENGLISCH"/>
          <p:cNvPicPr>
            <a:picLocks noChangeAspect="1" noChangeArrowheads="1"/>
          </p:cNvPicPr>
          <p:nvPr/>
        </p:nvPicPr>
        <p:blipFill>
          <a:blip r:embed="rId2" cstate="email"/>
          <a:srcRect/>
          <a:stretch>
            <a:fillRect/>
          </a:stretch>
        </p:blipFill>
        <p:spPr bwMode="auto">
          <a:xfrm>
            <a:off x="3600450" y="604838"/>
            <a:ext cx="2641600" cy="320675"/>
          </a:xfrm>
          <a:prstGeom prst="rect">
            <a:avLst/>
          </a:prstGeom>
          <a:noFill/>
          <a:ln w="9525">
            <a:noFill/>
            <a:miter lim="800000"/>
            <a:headEnd/>
            <a:tailEnd/>
          </a:ln>
        </p:spPr>
      </p:pic>
    </p:spTree>
    <p:extLst>
      <p:ext uri="{BB962C8B-B14F-4D97-AF65-F5344CB8AC3E}">
        <p14:creationId xmlns:p14="http://schemas.microsoft.com/office/powerpoint/2010/main" xmlns="" val="1827577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4"/>
          <p:cNvSpPr>
            <a:spLocks noGrp="1" noRot="1" noChangeAspect="1" noChangeArrowheads="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2084" tIns="46041" rIns="92084" bIns="46041" numCol="1" anchor="t" anchorCtr="0" compatLnSpc="1">
            <a:prstTxWarp prst="textNoShape">
              <a:avLst/>
            </a:prstTxWarp>
          </a:bodyPr>
          <a:lstStyle/>
          <a:p>
            <a:pPr lvl="0"/>
            <a:r>
              <a:rPr lang="en-US" noProof="0" smtClean="0"/>
              <a:t>Hier klicken, um Master-Textformat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056" name="Rectangle 8"/>
          <p:cNvSpPr>
            <a:spLocks noGrp="1" noChangeArrowheads="1"/>
          </p:cNvSpPr>
          <p:nvPr>
            <p:ph type="dt" idx="1"/>
          </p:nvPr>
        </p:nvSpPr>
        <p:spPr bwMode="auto">
          <a:xfrm>
            <a:off x="841375" y="9258300"/>
            <a:ext cx="2316163" cy="492125"/>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a:lvl1pPr>
          </a:lstStyle>
          <a:p>
            <a:pPr>
              <a:defRPr/>
            </a:pPr>
            <a:endParaRPr lang="en-US"/>
          </a:p>
        </p:txBody>
      </p:sp>
      <p:sp>
        <p:nvSpPr>
          <p:cNvPr id="2057" name="Rectangle 9"/>
          <p:cNvSpPr>
            <a:spLocks noGrp="1" noChangeArrowheads="1"/>
          </p:cNvSpPr>
          <p:nvPr>
            <p:ph type="sldNum" sz="quarter" idx="5"/>
          </p:nvPr>
        </p:nvSpPr>
        <p:spPr bwMode="auto">
          <a:xfrm>
            <a:off x="4370388" y="9318625"/>
            <a:ext cx="1493837" cy="492125"/>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a:lvl1pPr>
          </a:lstStyle>
          <a:p>
            <a:pPr>
              <a:defRPr/>
            </a:pPr>
            <a:r>
              <a:rPr lang="en-US"/>
              <a:t>Folie </a:t>
            </a:r>
            <a:fld id="{9F41BD30-6960-4136-8BE6-7766F4A0B2DC}" type="slidenum">
              <a:rPr lang="en-US"/>
              <a:pPr>
                <a:defRPr/>
              </a:pPr>
              <a:t>‹Nr.›</a:t>
            </a:fld>
            <a:endParaRPr lang="en-US" sz="1200">
              <a:latin typeface="Times New Roman" pitchFamily="18" charset="0"/>
            </a:endParaRPr>
          </a:p>
        </p:txBody>
      </p:sp>
      <p:sp>
        <p:nvSpPr>
          <p:cNvPr id="2058" name="Rectangle 10"/>
          <p:cNvSpPr>
            <a:spLocks noGrp="1" noChangeArrowheads="1"/>
          </p:cNvSpPr>
          <p:nvPr>
            <p:ph type="hdr" sz="quarter"/>
          </p:nvPr>
        </p:nvSpPr>
        <p:spPr bwMode="auto">
          <a:xfrm>
            <a:off x="903288" y="534988"/>
            <a:ext cx="4257675"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pPr>
              <a:defRPr/>
            </a:pPr>
            <a:r>
              <a:rPr lang="de-DE"/>
              <a:t>Georg Simon Ohm University of Applied Sciences</a:t>
            </a:r>
            <a:endParaRPr lang="en-US"/>
          </a:p>
        </p:txBody>
      </p:sp>
    </p:spTree>
    <p:extLst>
      <p:ext uri="{BB962C8B-B14F-4D97-AF65-F5344CB8AC3E}">
        <p14:creationId xmlns:p14="http://schemas.microsoft.com/office/powerpoint/2010/main" xmlns="" val="148317335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r>
              <a:rPr lang="en-US" smtClean="0"/>
              <a:t>Folie </a:t>
            </a:r>
            <a:fld id="{9F41BD30-6960-4136-8BE6-7766F4A0B2DC}" type="slidenum">
              <a:rPr lang="en-US" smtClean="0"/>
              <a:pPr>
                <a:defRPr/>
              </a:pPr>
              <a:t>1</a:t>
            </a:fld>
            <a:endParaRPr lang="en-US" sz="1200">
              <a:latin typeface="Times New Roman" pitchFamily="18" charset="0"/>
            </a:endParaRPr>
          </a:p>
        </p:txBody>
      </p:sp>
      <p:sp>
        <p:nvSpPr>
          <p:cNvPr id="5" name="Kopfzeilenplatzhalter 4"/>
          <p:cNvSpPr>
            <a:spLocks noGrp="1"/>
          </p:cNvSpPr>
          <p:nvPr>
            <p:ph type="hdr" sz="quarter" idx="11"/>
          </p:nvPr>
        </p:nvSpPr>
        <p:spPr/>
        <p:txBody>
          <a:bodyPr/>
          <a:lstStyle/>
          <a:p>
            <a:pPr>
              <a:defRPr/>
            </a:pPr>
            <a:r>
              <a:rPr lang="de-DE" smtClean="0"/>
              <a:t>Georg Simon Ohm University of Applied Sciences</a:t>
            </a:r>
            <a:endParaRPr lang="en-US"/>
          </a:p>
        </p:txBody>
      </p:sp>
    </p:spTree>
    <p:extLst>
      <p:ext uri="{BB962C8B-B14F-4D97-AF65-F5344CB8AC3E}">
        <p14:creationId xmlns:p14="http://schemas.microsoft.com/office/powerpoint/2010/main" xmlns="" val="259941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lienbildplatzhalter 1"/>
          <p:cNvSpPr>
            <a:spLocks noGrp="1" noRot="1" noChangeAspect="1"/>
          </p:cNvSpPr>
          <p:nvPr>
            <p:ph type="sldImg"/>
          </p:nvPr>
        </p:nvSpPr>
        <p:spPr>
          <a:ln/>
        </p:spPr>
      </p:sp>
      <p:sp>
        <p:nvSpPr>
          <p:cNvPr id="101378" name="Notizenplatzhalter 2"/>
          <p:cNvSpPr>
            <a:spLocks noGrp="1"/>
          </p:cNvSpPr>
          <p:nvPr>
            <p:ph type="body" idx="1"/>
          </p:nvPr>
        </p:nvSpPr>
        <p:spPr>
          <a:noFill/>
          <a:ln/>
        </p:spPr>
        <p:txBody>
          <a:bodyPr/>
          <a:lstStyle/>
          <a:p>
            <a:r>
              <a:rPr lang="de-DE" smtClean="0"/>
              <a:t>Die Diskussion über den richtigen Indikator für die Wirtschaftspolitik wurde schon in den 70er Jahren des letzten Jahrhunderts geführt. Der Präsident der Europäischen Kommission war für einen Glücksindikator, für einen „Gross National Happiness Index“, der Generalsekretär der OECD  etwa  dagegen. Allerdings gab es ein kleines Land zwischen China und Indien im Himalaya, das seinen eigenen Weg zum Glück ging.   </a:t>
            </a:r>
          </a:p>
        </p:txBody>
      </p:sp>
      <p:sp>
        <p:nvSpPr>
          <p:cNvPr id="101379" name="Kopfzeilenplatzhalter 3"/>
          <p:cNvSpPr>
            <a:spLocks noGrp="1"/>
          </p:cNvSpPr>
          <p:nvPr>
            <p:ph type="hdr" sz="quarter"/>
          </p:nvPr>
        </p:nvSpPr>
        <p:spPr>
          <a:noFill/>
        </p:spPr>
        <p:txBody>
          <a:bodyPr/>
          <a:lstStyle/>
          <a:p>
            <a:r>
              <a:rPr lang="en-US" smtClean="0">
                <a:solidFill>
                  <a:prstClr val="black"/>
                </a:solidFill>
              </a:rPr>
              <a:t>Georg-Simon-Ohm-Hochschule Nürnberg</a:t>
            </a:r>
            <a:endParaRPr lang="en-US" smtClean="0">
              <a:solidFill>
                <a:prstClr val="black"/>
              </a:solidFill>
              <a:latin typeface="Times New Roman" pitchFamily="18" charset="0"/>
            </a:endParaRPr>
          </a:p>
        </p:txBody>
      </p:sp>
      <p:sp>
        <p:nvSpPr>
          <p:cNvPr id="101380" name="Foliennummernplatzhalter 4"/>
          <p:cNvSpPr>
            <a:spLocks noGrp="1"/>
          </p:cNvSpPr>
          <p:nvPr>
            <p:ph type="sldNum" sz="quarter" idx="5"/>
          </p:nvPr>
        </p:nvSpPr>
        <p:spPr>
          <a:noFill/>
        </p:spPr>
        <p:txBody>
          <a:bodyPr/>
          <a:lstStyle/>
          <a:p>
            <a:r>
              <a:rPr lang="en-US" smtClean="0">
                <a:solidFill>
                  <a:prstClr val="black"/>
                </a:solidFill>
              </a:rPr>
              <a:t>Folie </a:t>
            </a:r>
            <a:fld id="{DB2E02C2-5815-4FDA-B92B-75AE3ED1291E}" type="slidenum">
              <a:rPr lang="en-US" smtClean="0">
                <a:solidFill>
                  <a:prstClr val="black"/>
                </a:solidFill>
              </a:rPr>
              <a:pPr/>
              <a:t>48</a:t>
            </a:fld>
            <a:endParaRPr lang="en-US" smtClean="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Folienbildplatzhalter 1"/>
          <p:cNvSpPr>
            <a:spLocks noGrp="1" noRot="1" noChangeAspect="1"/>
          </p:cNvSpPr>
          <p:nvPr>
            <p:ph type="sldImg"/>
          </p:nvPr>
        </p:nvSpPr>
        <p:spPr>
          <a:ln/>
        </p:spPr>
      </p:sp>
      <p:sp>
        <p:nvSpPr>
          <p:cNvPr id="130050" name="Notizenplatzhalter 2"/>
          <p:cNvSpPr>
            <a:spLocks noGrp="1"/>
          </p:cNvSpPr>
          <p:nvPr>
            <p:ph type="body" idx="1"/>
          </p:nvPr>
        </p:nvSpPr>
        <p:spPr>
          <a:noFill/>
          <a:ln/>
        </p:spPr>
        <p:txBody>
          <a:bodyPr/>
          <a:lstStyle/>
          <a:p>
            <a:endParaRPr lang="de-DE" dirty="0" smtClean="0"/>
          </a:p>
        </p:txBody>
      </p:sp>
      <p:sp>
        <p:nvSpPr>
          <p:cNvPr id="130051"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30052" name="Foliennummernplatzhalter 4"/>
          <p:cNvSpPr>
            <a:spLocks noGrp="1"/>
          </p:cNvSpPr>
          <p:nvPr>
            <p:ph type="sldNum" sz="quarter" idx="5"/>
          </p:nvPr>
        </p:nvSpPr>
        <p:spPr>
          <a:noFill/>
        </p:spPr>
        <p:txBody>
          <a:bodyPr/>
          <a:lstStyle/>
          <a:p>
            <a:r>
              <a:rPr lang="en-US" smtClean="0"/>
              <a:t>Folie </a:t>
            </a:r>
            <a:fld id="{3874747F-B203-44FD-8C46-BA355B47003A}" type="slidenum">
              <a:rPr lang="en-US" smtClean="0"/>
              <a:pPr/>
              <a:t>58</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r>
              <a:rPr lang="de-DE" smtClean="0"/>
              <a:t>Betrachtet man die Entwicklung der Arbeitszufriedenheit gemäß dem Sozio-oekonomischen Panel, so zeigt sich eine dramatische Entwicklung.</a:t>
            </a:r>
          </a:p>
          <a:p>
            <a:r>
              <a:rPr lang="de-DE" smtClean="0"/>
              <a:t>Die Werte für die Arbeitszufriedenheit sind von 7,8 auf  6,8 von 1984 bis 2008 abgestürzt.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p>
        </p:txBody>
      </p:sp>
      <p:pic>
        <p:nvPicPr>
          <p:cNvPr id="8" name="Picture 9" descr="Ohm-Hochschule_OktENGLISCH"/>
          <p:cNvPicPr>
            <a:picLocks noChangeAspect="1" noChangeArrowheads="1"/>
          </p:cNvPicPr>
          <p:nvPr userDrawn="1"/>
        </p:nvPicPr>
        <p:blipFill>
          <a:blip r:embed="rId2" cstate="email"/>
          <a:srcRect/>
          <a:stretch>
            <a:fillRect/>
          </a:stretch>
        </p:blipFill>
        <p:spPr bwMode="auto">
          <a:xfrm>
            <a:off x="5684838" y="441325"/>
            <a:ext cx="3263900" cy="395288"/>
          </a:xfrm>
          <a:prstGeom prst="rect">
            <a:avLst/>
          </a:prstGeom>
          <a:noFill/>
          <a:ln w="9525">
            <a:noFill/>
            <a:miter lim="800000"/>
            <a:headEnd/>
            <a:tailEnd/>
          </a:ln>
        </p:spPr>
      </p:pic>
      <p:sp>
        <p:nvSpPr>
          <p:cNvPr id="556034"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a:p>
        </p:txBody>
      </p:sp>
      <p:sp>
        <p:nvSpPr>
          <p:cNvPr id="556039" name="Rectangle 7"/>
          <p:cNvSpPr>
            <a:spLocks noGrp="1" noChangeArrowheads="1"/>
          </p:cNvSpPr>
          <p:nvPr>
            <p:ph type="ctrTitle"/>
          </p:nvPr>
        </p:nvSpPr>
        <p:spPr>
          <a:xfrm>
            <a:off x="4572000" y="2130425"/>
            <a:ext cx="4103688" cy="1470025"/>
          </a:xfrm>
        </p:spPr>
        <p:txBody>
          <a:bodyPr/>
          <a:lstStyle>
            <a:lvl1pPr>
              <a:defRPr sz="2800">
                <a:solidFill>
                  <a:srgbClr val="0046A0"/>
                </a:solidFill>
              </a:defRPr>
            </a:lvl1pPr>
          </a:lstStyle>
          <a:p>
            <a:r>
              <a:rPr lang="de-DE" smtClean="0"/>
              <a:t>Titelmasterformat durch Klicken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79755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08347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64946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49257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9991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179977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22886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51187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11476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71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46A0"/>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2pPr>
              <a:buClr>
                <a:srgbClr val="0046A0"/>
              </a:buClr>
              <a:defRPr/>
            </a:lvl2pPr>
            <a:lvl3pPr>
              <a:buClr>
                <a:srgbClr val="0046A0"/>
              </a:buClr>
              <a:defRPr/>
            </a:lvl3pPr>
            <a:lvl4pPr>
              <a:buClr>
                <a:srgbClr val="0046A0"/>
              </a:buClr>
              <a:defRPr/>
            </a:lvl4pPr>
            <a:lvl5pPr>
              <a:buClr>
                <a:srgbClr val="0046A0"/>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8"/>
          <p:cNvSpPr>
            <a:spLocks noGrp="1" noChangeArrowheads="1"/>
          </p:cNvSpPr>
          <p:nvPr>
            <p:ph type="ftr" sz="quarter" idx="10"/>
          </p:nvPr>
        </p:nvSpPr>
        <p:spPr>
          <a:ln/>
        </p:spPr>
        <p:txBody>
          <a:bodyPr/>
          <a:lstStyle>
            <a:lvl1pPr>
              <a:defRPr/>
            </a:lvl1pPr>
          </a:lstStyle>
          <a:p>
            <a:pPr>
              <a:defRPr/>
            </a:pPr>
            <a:r>
              <a:rPr lang="de-DE"/>
              <a:t>www.ohm-university.eu</a:t>
            </a:r>
          </a:p>
        </p:txBody>
      </p:sp>
      <p:sp>
        <p:nvSpPr>
          <p:cNvPr id="5" name="Rectangle 9"/>
          <p:cNvSpPr>
            <a:spLocks noGrp="1" noChangeArrowheads="1"/>
          </p:cNvSpPr>
          <p:nvPr>
            <p:ph type="sldNum" sz="quarter" idx="11"/>
          </p:nvPr>
        </p:nvSpPr>
        <p:spPr>
          <a:ln/>
        </p:spPr>
        <p:txBody>
          <a:bodyPr/>
          <a:lstStyle>
            <a:lvl1pPr>
              <a:defRPr/>
            </a:lvl1pPr>
          </a:lstStyle>
          <a:p>
            <a:pPr>
              <a:defRPr/>
            </a:pPr>
            <a:r>
              <a:rPr lang="en-GB"/>
              <a:t>page </a:t>
            </a:r>
            <a:fld id="{1B681AAE-033D-4D4A-BDB1-8E336170884D}" type="slidenum">
              <a:rPr lang="en-GB"/>
              <a:pPr>
                <a:defRPr/>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96329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110398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286917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137688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794069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1468509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490856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783394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798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8369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304800" y="1773238"/>
            <a:ext cx="4221163" cy="4319587"/>
          </a:xfrm>
        </p:spPr>
        <p:txBody>
          <a:bodyPr/>
          <a:lstStyle>
            <a:lvl1pPr>
              <a:defRPr sz="1800"/>
            </a:lvl1pPr>
            <a:lvl2pPr>
              <a:buClr>
                <a:srgbClr val="0046A0"/>
              </a:buClr>
              <a:defRPr sz="1800"/>
            </a:lvl2pPr>
            <a:lvl3pPr>
              <a:buClr>
                <a:srgbClr val="0046A0"/>
              </a:buClr>
              <a:defRPr sz="1800"/>
            </a:lvl3pPr>
            <a:lvl4pPr>
              <a:buClr>
                <a:srgbClr val="0046A0"/>
              </a:buClr>
              <a:defRPr sz="1800"/>
            </a:lvl4pPr>
            <a:lvl5pPr>
              <a:buClr>
                <a:srgbClr val="0046A0"/>
              </a:buCl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buClr>
                <a:srgbClr val="0046A0"/>
              </a:buClr>
              <a:defRPr sz="1800"/>
            </a:lvl2pPr>
            <a:lvl3pPr>
              <a:buClr>
                <a:srgbClr val="0046A0"/>
              </a:buClr>
              <a:defRPr sz="1800"/>
            </a:lvl3pPr>
            <a:lvl4pPr>
              <a:buClr>
                <a:srgbClr val="0046A0"/>
              </a:buClr>
              <a:defRPr sz="1800"/>
            </a:lvl4pPr>
            <a:lvl5pPr>
              <a:buClr>
                <a:srgbClr val="0046A0"/>
              </a:buCl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8"/>
          <p:cNvSpPr>
            <a:spLocks noGrp="1" noChangeArrowheads="1"/>
          </p:cNvSpPr>
          <p:nvPr>
            <p:ph type="ftr" sz="quarter" idx="10"/>
          </p:nvPr>
        </p:nvSpPr>
        <p:spPr>
          <a:ln/>
        </p:spPr>
        <p:txBody>
          <a:bodyPr/>
          <a:lstStyle>
            <a:lvl1pPr>
              <a:defRPr/>
            </a:lvl1pPr>
          </a:lstStyle>
          <a:p>
            <a:pPr>
              <a:defRPr/>
            </a:pPr>
            <a:r>
              <a:rPr lang="de-DE"/>
              <a:t>www.ohm-university.eu</a:t>
            </a:r>
          </a:p>
        </p:txBody>
      </p:sp>
      <p:sp>
        <p:nvSpPr>
          <p:cNvPr id="6" name="Rectangle 9"/>
          <p:cNvSpPr>
            <a:spLocks noGrp="1" noChangeArrowheads="1"/>
          </p:cNvSpPr>
          <p:nvPr>
            <p:ph type="sldNum" sz="quarter" idx="11"/>
          </p:nvPr>
        </p:nvSpPr>
        <p:spPr>
          <a:ln/>
        </p:spPr>
        <p:txBody>
          <a:bodyPr/>
          <a:lstStyle>
            <a:lvl1pPr>
              <a:defRPr/>
            </a:lvl1pPr>
          </a:lstStyle>
          <a:p>
            <a:pPr>
              <a:defRPr/>
            </a:pPr>
            <a:r>
              <a:rPr lang="en-GB"/>
              <a:t>page </a:t>
            </a:r>
            <a:fld id="{0D7871EA-84C6-4FF0-BF38-B8A5C32FC8C5}" type="slidenum">
              <a:rPr lang="en-GB"/>
              <a:pPr>
                <a:defRPr/>
              </a:pPr>
              <a:t>‹Nr.›</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14257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1683573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617213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083656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852492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815765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66201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320423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408667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40148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46A0"/>
                </a:solidFill>
              </a:defRPr>
            </a:lvl1pPr>
          </a:lstStyle>
          <a:p>
            <a:r>
              <a:rPr lang="de-DE" smtClean="0"/>
              <a:t>Titelmasterformat durch Klicken bearbeiten</a:t>
            </a:r>
            <a:endParaRPr lang="de-DE" dirty="0"/>
          </a:p>
        </p:txBody>
      </p:sp>
      <p:sp>
        <p:nvSpPr>
          <p:cNvPr id="3" name="Rectangle 8"/>
          <p:cNvSpPr>
            <a:spLocks noGrp="1" noChangeArrowheads="1"/>
          </p:cNvSpPr>
          <p:nvPr>
            <p:ph type="ftr" sz="quarter" idx="10"/>
          </p:nvPr>
        </p:nvSpPr>
        <p:spPr>
          <a:ln/>
        </p:spPr>
        <p:txBody>
          <a:bodyPr/>
          <a:lstStyle>
            <a:lvl1pPr>
              <a:defRPr/>
            </a:lvl1pPr>
          </a:lstStyle>
          <a:p>
            <a:pPr>
              <a:defRPr/>
            </a:pPr>
            <a:r>
              <a:rPr lang="de-DE"/>
              <a:t>www.ohm-university.eu</a:t>
            </a:r>
          </a:p>
        </p:txBody>
      </p:sp>
      <p:sp>
        <p:nvSpPr>
          <p:cNvPr id="4" name="Rectangle 9"/>
          <p:cNvSpPr>
            <a:spLocks noGrp="1" noChangeArrowheads="1"/>
          </p:cNvSpPr>
          <p:nvPr>
            <p:ph type="sldNum" sz="quarter" idx="11"/>
          </p:nvPr>
        </p:nvSpPr>
        <p:spPr>
          <a:ln/>
        </p:spPr>
        <p:txBody>
          <a:bodyPr/>
          <a:lstStyle>
            <a:lvl1pPr>
              <a:defRPr/>
            </a:lvl1pPr>
          </a:lstStyle>
          <a:p>
            <a:pPr>
              <a:defRPr/>
            </a:pPr>
            <a:r>
              <a:rPr lang="en-GB"/>
              <a:t>page </a:t>
            </a:r>
            <a:fld id="{DED6A8AA-4E61-41F5-8E1E-CB22CC08F4B3}" type="slidenum">
              <a:rPr lang="en-GB"/>
              <a:pPr>
                <a:defRPr/>
              </a:pPr>
              <a:t>‹Nr.›</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solidFill>
                  <a:srgbClr val="000000"/>
                </a:solidFill>
              </a:rPr>
              <a:t>Seite </a:t>
            </a:r>
            <a:fld id="{2A8FA038-14E2-49EF-AC2D-15BEFE34AB6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21783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solidFill>
                  <a:srgbClr val="000000"/>
                </a:solidFill>
              </a:rPr>
              <a:t>Seite </a:t>
            </a:r>
            <a:fld id="{D81305B1-5143-429A-88AF-93A111C16AB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593280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6560536B-DE47-496A-BD09-20AD2B330C5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85973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de-DE"/>
              <a:t>www.ohm-university.eu</a:t>
            </a:r>
          </a:p>
        </p:txBody>
      </p:sp>
      <p:sp>
        <p:nvSpPr>
          <p:cNvPr id="3" name="Rectangle 9"/>
          <p:cNvSpPr>
            <a:spLocks noGrp="1" noChangeArrowheads="1"/>
          </p:cNvSpPr>
          <p:nvPr>
            <p:ph type="sldNum" sz="quarter" idx="11"/>
          </p:nvPr>
        </p:nvSpPr>
        <p:spPr>
          <a:ln/>
        </p:spPr>
        <p:txBody>
          <a:bodyPr/>
          <a:lstStyle>
            <a:lvl1pPr>
              <a:defRPr/>
            </a:lvl1pPr>
          </a:lstStyle>
          <a:p>
            <a:pPr>
              <a:defRPr/>
            </a:pPr>
            <a:r>
              <a:rPr lang="en-GB"/>
              <a:t>page </a:t>
            </a:r>
            <a:fld id="{02C56FB5-0D65-4889-B08B-77276F6BB35F}"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lvl1pPr>
              <a:defRPr>
                <a:solidFill>
                  <a:srgbClr val="0046A0"/>
                </a:solidFill>
              </a:defRPr>
            </a:lvl1pPr>
          </a:lstStyle>
          <a:p>
            <a:r>
              <a:rPr lang="de-DE" smtClean="0"/>
              <a:t>Titelmasterformat durch Klicken bearbeiten</a:t>
            </a:r>
            <a:endParaRPr lang="de-DE" dirty="0"/>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p>
        </p:txBody>
      </p:sp>
      <p:sp>
        <p:nvSpPr>
          <p:cNvPr id="4" name="Textplatzhalter 3"/>
          <p:cNvSpPr>
            <a:spLocks noGrp="1"/>
          </p:cNvSpPr>
          <p:nvPr>
            <p:ph type="body" sz="half" idx="2"/>
          </p:nvPr>
        </p:nvSpPr>
        <p:spPr>
          <a:xfrm>
            <a:off x="4678363" y="1773238"/>
            <a:ext cx="4221162" cy="43195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8"/>
          <p:cNvSpPr>
            <a:spLocks noGrp="1" noChangeArrowheads="1"/>
          </p:cNvSpPr>
          <p:nvPr>
            <p:ph type="ftr" sz="quarter" idx="10"/>
          </p:nvPr>
        </p:nvSpPr>
        <p:spPr>
          <a:ln/>
        </p:spPr>
        <p:txBody>
          <a:bodyPr/>
          <a:lstStyle>
            <a:lvl1pPr>
              <a:defRPr/>
            </a:lvl1pPr>
          </a:lstStyle>
          <a:p>
            <a:pPr>
              <a:defRPr/>
            </a:pPr>
            <a:r>
              <a:rPr lang="de-DE"/>
              <a:t>www.ohm-university.eu</a:t>
            </a:r>
          </a:p>
        </p:txBody>
      </p:sp>
      <p:sp>
        <p:nvSpPr>
          <p:cNvPr id="6" name="Rectangle 9"/>
          <p:cNvSpPr>
            <a:spLocks noGrp="1" noChangeArrowheads="1"/>
          </p:cNvSpPr>
          <p:nvPr>
            <p:ph type="sldNum" sz="quarter" idx="11"/>
          </p:nvPr>
        </p:nvSpPr>
        <p:spPr>
          <a:ln/>
        </p:spPr>
        <p:txBody>
          <a:bodyPr/>
          <a:lstStyle>
            <a:lvl1pPr>
              <a:defRPr/>
            </a:lvl1pPr>
          </a:lstStyle>
          <a:p>
            <a:pPr>
              <a:defRPr/>
            </a:pPr>
            <a:r>
              <a:rPr lang="en-GB"/>
              <a:t>page </a:t>
            </a:r>
            <a:fld id="{78D25ADA-47E4-4675-93FF-6AF417A49499}"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extLst>
      <p:ext uri="{BB962C8B-B14F-4D97-AF65-F5344CB8AC3E}">
        <p14:creationId xmlns:p14="http://schemas.microsoft.com/office/powerpoint/2010/main" xmlns="" val="17437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solidFill>
                  <a:srgbClr val="000000"/>
                </a:solidFill>
              </a:rPr>
              <a:t>Seite </a:t>
            </a:r>
            <a:fld id="{7E448B1B-E0A9-48EC-A7DB-28C91D36BB3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31529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solidFill>
                  <a:srgbClr val="000000"/>
                </a:solidFill>
              </a:rPr>
              <a:t>Georg-Simon-Ohm-Hochschule Nürnberg</a:t>
            </a:r>
          </a:p>
          <a:p>
            <a:pPr>
              <a:defRPr/>
            </a:pPr>
            <a:r>
              <a:rPr lang="de-DE">
                <a:solidFill>
                  <a:srgbClr val="000000"/>
                </a:solidFill>
              </a:rPr>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solidFill>
                  <a:srgbClr val="000000"/>
                </a:solidFill>
              </a:rPr>
              <a:t>Seite </a:t>
            </a:r>
            <a:fld id="{F02D404E-0228-404E-BD38-AD059EAF93D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6191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555011"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latin typeface="Times New Roman" pitchFamily="18" charset="0"/>
            </a:endParaRPr>
          </a:p>
        </p:txBody>
      </p:sp>
      <p:sp>
        <p:nvSpPr>
          <p:cNvPr id="555012"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p>
        </p:txBody>
      </p:sp>
      <p:sp>
        <p:nvSpPr>
          <p:cNvPr id="555013"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p>
        </p:txBody>
      </p:sp>
      <p:sp>
        <p:nvSpPr>
          <p:cNvPr id="555014"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p>
        </p:txBody>
      </p:sp>
      <p:sp>
        <p:nvSpPr>
          <p:cNvPr id="1031" name="Rectangle 7"/>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smtClean="0"/>
              <a:t>Titelmasterformat durch Klicken bearbeiten</a:t>
            </a:r>
          </a:p>
        </p:txBody>
      </p:sp>
      <p:sp>
        <p:nvSpPr>
          <p:cNvPr id="555016" name="Rectangle 8"/>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tx1"/>
                </a:solidFill>
              </a:defRPr>
            </a:lvl1pPr>
          </a:lstStyle>
          <a:p>
            <a:pPr>
              <a:defRPr/>
            </a:pPr>
            <a:r>
              <a:rPr lang="de-DE" dirty="0" smtClean="0"/>
              <a:t>www.ohm-university.eu</a:t>
            </a:r>
            <a:endParaRPr lang="de-DE" dirty="0"/>
          </a:p>
        </p:txBody>
      </p:sp>
      <p:sp>
        <p:nvSpPr>
          <p:cNvPr id="555017" name="Rectangle 9"/>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r>
              <a:rPr lang="en-GB"/>
              <a:t>page </a:t>
            </a:r>
            <a:fld id="{9A50B8D6-327B-469C-82F6-1C8ED294BFB6}" type="slidenum">
              <a:rPr lang="en-GB"/>
              <a:pPr>
                <a:defRPr/>
              </a:pPr>
              <a:t>‹Nr.›</a:t>
            </a:fld>
            <a:endParaRPr lang="en-GB"/>
          </a:p>
        </p:txBody>
      </p:sp>
      <p:sp>
        <p:nvSpPr>
          <p:cNvPr id="555019" name="Line 11"/>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p>
        </p:txBody>
      </p:sp>
      <p:sp>
        <p:nvSpPr>
          <p:cNvPr id="555020" name="Line 12"/>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p>
        </p:txBody>
      </p:sp>
      <p:pic>
        <p:nvPicPr>
          <p:cNvPr id="1036" name="Picture 13" descr="Ohm-Hochschule_OktENGLISCH"/>
          <p:cNvPicPr>
            <a:picLocks noChangeAspect="1" noChangeArrowheads="1"/>
          </p:cNvPicPr>
          <p:nvPr/>
        </p:nvPicPr>
        <p:blipFill>
          <a:blip r:embed="rId8" cstate="email"/>
          <a:srcRect/>
          <a:stretch>
            <a:fillRect/>
          </a:stretch>
        </p:blipFill>
        <p:spPr bwMode="auto">
          <a:xfrm>
            <a:off x="5684838" y="441325"/>
            <a:ext cx="3263900" cy="395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744" r:id="rId2"/>
    <p:sldLayoutId id="2147483746" r:id="rId3"/>
    <p:sldLayoutId id="2147483748" r:id="rId4"/>
    <p:sldLayoutId id="2147483749" r:id="rId5"/>
    <p:sldLayoutId id="2147483754" r:id="rId6"/>
  </p:sldLayoutIdLst>
  <p:hf hdr="0" dt="0"/>
  <p:txStyles>
    <p:titleStyle>
      <a:lvl1pPr algn="l" rtl="0" eaLnBrk="1" fontAlgn="base" hangingPunct="1">
        <a:spcBef>
          <a:spcPct val="0"/>
        </a:spcBef>
        <a:spcAft>
          <a:spcPct val="0"/>
        </a:spcAft>
        <a:defRPr sz="2400" b="1">
          <a:solidFill>
            <a:srgbClr val="0046A0"/>
          </a:solidFill>
          <a:latin typeface="+mj-lt"/>
          <a:ea typeface="+mj-ea"/>
          <a:cs typeface="+mj-cs"/>
        </a:defRPr>
      </a:lvl1pPr>
      <a:lvl2pPr algn="l" rtl="0" eaLnBrk="1" fontAlgn="base" hangingPunct="1">
        <a:spcBef>
          <a:spcPct val="0"/>
        </a:spcBef>
        <a:spcAft>
          <a:spcPct val="0"/>
        </a:spcAft>
        <a:defRPr sz="2400" b="1">
          <a:solidFill>
            <a:srgbClr val="33338B"/>
          </a:solidFill>
          <a:latin typeface="Arial" charset="0"/>
        </a:defRPr>
      </a:lvl2pPr>
      <a:lvl3pPr algn="l" rtl="0" eaLnBrk="1" fontAlgn="base" hangingPunct="1">
        <a:spcBef>
          <a:spcPct val="0"/>
        </a:spcBef>
        <a:spcAft>
          <a:spcPct val="0"/>
        </a:spcAft>
        <a:defRPr sz="2400" b="1">
          <a:solidFill>
            <a:srgbClr val="33338B"/>
          </a:solidFill>
          <a:latin typeface="Arial" charset="0"/>
        </a:defRPr>
      </a:lvl3pPr>
      <a:lvl4pPr algn="l" rtl="0" eaLnBrk="1" fontAlgn="base" hangingPunct="1">
        <a:spcBef>
          <a:spcPct val="0"/>
        </a:spcBef>
        <a:spcAft>
          <a:spcPct val="0"/>
        </a:spcAft>
        <a:defRPr sz="2400" b="1">
          <a:solidFill>
            <a:srgbClr val="33338B"/>
          </a:solidFill>
          <a:latin typeface="Arial" charset="0"/>
        </a:defRPr>
      </a:lvl4pPr>
      <a:lvl5pPr algn="l" rtl="0" eaLnBrk="1" fontAlgn="base" hangingPunct="1">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0" indent="0" algn="l" rtl="0" eaLnBrk="1" fontAlgn="base" hangingPunct="1">
        <a:spcBef>
          <a:spcPct val="50000"/>
        </a:spcBef>
        <a:spcAft>
          <a:spcPct val="0"/>
        </a:spcAft>
        <a:buClr>
          <a:srgbClr val="0933A0"/>
        </a:buClr>
        <a:buFont typeface="Monotype Sorts" pitchFamily="2" charset="2"/>
        <a:defRPr sz="1800">
          <a:solidFill>
            <a:schemeClr val="tx1"/>
          </a:solidFill>
          <a:latin typeface="+mn-lt"/>
          <a:ea typeface="+mn-ea"/>
          <a:cs typeface="+mn-cs"/>
        </a:defRPr>
      </a:lvl1pPr>
      <a:lvl2pPr marL="742950" indent="-285750" algn="l" rtl="0" eaLnBrk="1" fontAlgn="base" hangingPunct="1">
        <a:spcBef>
          <a:spcPct val="50000"/>
        </a:spcBef>
        <a:spcAft>
          <a:spcPct val="0"/>
        </a:spcAft>
        <a:buClr>
          <a:srgbClr val="0046A0"/>
        </a:buClr>
        <a:buFont typeface="Monotype Sorts" pitchFamily="2" charset="2"/>
        <a:buChar char="n"/>
        <a:defRPr sz="1800">
          <a:solidFill>
            <a:schemeClr val="tx1"/>
          </a:solidFill>
          <a:latin typeface="+mn-lt"/>
        </a:defRPr>
      </a:lvl2pPr>
      <a:lvl3pPr marL="1143000" indent="-228600" algn="l" rtl="0" eaLnBrk="1" fontAlgn="base" hangingPunct="1">
        <a:spcBef>
          <a:spcPct val="50000"/>
        </a:spcBef>
        <a:spcAft>
          <a:spcPct val="0"/>
        </a:spcAft>
        <a:buClr>
          <a:srgbClr val="0046A0"/>
        </a:buClr>
        <a:buFont typeface="Monotype Sorts" pitchFamily="2" charset="2"/>
        <a:buChar char="n"/>
        <a:defRPr sz="1800">
          <a:solidFill>
            <a:schemeClr val="tx1"/>
          </a:solidFill>
          <a:latin typeface="+mn-lt"/>
        </a:defRPr>
      </a:lvl3pPr>
      <a:lvl4pPr marL="1600200" indent="-228600" algn="l" rtl="0" eaLnBrk="1" fontAlgn="base" hangingPunct="1">
        <a:spcBef>
          <a:spcPct val="50000"/>
        </a:spcBef>
        <a:spcAft>
          <a:spcPct val="0"/>
        </a:spcAft>
        <a:buClr>
          <a:srgbClr val="0046A0"/>
        </a:buClr>
        <a:buFont typeface="Monotype Sorts" pitchFamily="2" charset="2"/>
        <a:buChar char="n"/>
        <a:defRPr sz="1800">
          <a:solidFill>
            <a:schemeClr val="tx1"/>
          </a:solidFill>
          <a:latin typeface="+mn-lt"/>
        </a:defRPr>
      </a:lvl4pPr>
      <a:lvl5pPr marL="2057400" indent="-228600" algn="l" rtl="0" eaLnBrk="1" fontAlgn="base" hangingPunct="1">
        <a:spcBef>
          <a:spcPct val="50000"/>
        </a:spcBef>
        <a:spcAft>
          <a:spcPct val="0"/>
        </a:spcAft>
        <a:buClr>
          <a:srgbClr val="0046A0"/>
        </a:buClr>
        <a:buFont typeface="Monotype Sorts" pitchFamily="2" charset="2"/>
        <a:buChar char="n"/>
        <a:defRPr sz="18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41303190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42317145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210095171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17564339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186074191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a:defRPr/>
            </a:pPr>
            <a:endParaRPr lang="de-DE" sz="2400">
              <a:solidFill>
                <a:srgbClr val="000000"/>
              </a:solidFill>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a:defRPr/>
            </a:pPr>
            <a:endParaRPr lang="de-DE">
              <a:solidFill>
                <a:srgbClr val="000000"/>
              </a:solidFill>
            </a:endParaRPr>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a:defRPr/>
            </a:pPr>
            <a:endParaRPr lang="de-DE" sz="500">
              <a:solidFill>
                <a:srgbClr val="000000"/>
              </a:solidFill>
            </a:endParaRPr>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a:spcBef>
                <a:spcPct val="50000"/>
              </a:spcBef>
              <a:defRPr/>
            </a:pPr>
            <a:endParaRPr lang="de-DE">
              <a:solidFill>
                <a:srgbClr val="000000"/>
              </a:solidFill>
            </a:endParaRPr>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solidFill>
                  <a:srgbClr val="000000"/>
                </a:solidFill>
              </a:rPr>
              <a:t>Seite </a:t>
            </a:r>
            <a:fld id="{CC5DE933-1991-4C85-A3E9-FD7FF67121D4}" type="slidenum">
              <a:rPr lang="de-DE">
                <a:solidFill>
                  <a:srgbClr val="000000"/>
                </a:solidFill>
              </a:rPr>
              <a:pPr>
                <a:defRPr/>
              </a:pPr>
              <a:t>‹Nr.›</a:t>
            </a:fld>
            <a:endParaRPr lang="de-DE">
              <a:solidFill>
                <a:srgbClr val="000000"/>
              </a:solidFill>
            </a:endParaRPr>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a:defRPr/>
            </a:pPr>
            <a:endParaRPr lang="de-DE">
              <a:solidFill>
                <a:srgbClr val="000000"/>
              </a:solidFill>
            </a:endParaRPr>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a:defRPr/>
            </a:pPr>
            <a:endParaRPr lang="de-DE">
              <a:solidFill>
                <a:srgbClr val="000000"/>
              </a:solidFill>
            </a:endParaRPr>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extLst>
      <p:ext uri="{BB962C8B-B14F-4D97-AF65-F5344CB8AC3E}">
        <p14:creationId xmlns:p14="http://schemas.microsoft.com/office/powerpoint/2010/main" xmlns="" val="41091345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ruckriege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ruckriegel.org/" TargetMode="External"/><Relationship Id="rId2" Type="http://schemas.openxmlformats.org/officeDocument/2006/relationships/hyperlink" Target="http://www.ruckriegel.org/papers/Happiness_country_analysis_Germany.doc" TargetMode="External"/><Relationship Id="rId1" Type="http://schemas.openxmlformats.org/officeDocument/2006/relationships/slideLayout" Target="../slideLayouts/slideLayout2.xml"/><Relationship Id="rId4" Type="http://schemas.openxmlformats.org/officeDocument/2006/relationships/hyperlink" Target="http://www.ruckriegel.org/papers/Happiness_Research_and_Education.doc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Grafik 5" descr="AufkleberOHM-A7_70x70mm_createsfutures.jpg"/>
          <p:cNvPicPr>
            <a:picLocks noChangeAspect="1"/>
          </p:cNvPicPr>
          <p:nvPr/>
        </p:nvPicPr>
        <p:blipFill>
          <a:blip r:embed="rId3" cstate="email"/>
          <a:srcRect/>
          <a:stretch>
            <a:fillRect/>
          </a:stretch>
        </p:blipFill>
        <p:spPr bwMode="auto">
          <a:xfrm>
            <a:off x="357188" y="2071688"/>
            <a:ext cx="3162300" cy="3162300"/>
          </a:xfrm>
          <a:prstGeom prst="rect">
            <a:avLst/>
          </a:prstGeom>
          <a:noFill/>
          <a:ln w="9525">
            <a:noFill/>
            <a:miter lim="800000"/>
            <a:headEnd/>
            <a:tailEnd/>
          </a:ln>
        </p:spPr>
      </p:pic>
      <p:sp>
        <p:nvSpPr>
          <p:cNvPr id="2" name="Titel 1"/>
          <p:cNvSpPr>
            <a:spLocks noGrp="1"/>
          </p:cNvSpPr>
          <p:nvPr>
            <p:ph type="ctrTitle"/>
          </p:nvPr>
        </p:nvSpPr>
        <p:spPr>
          <a:xfrm>
            <a:off x="3635896" y="1052736"/>
            <a:ext cx="5328592" cy="5256584"/>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t>
            </a:r>
            <a:r>
              <a:rPr lang="en-US" dirty="0"/>
              <a:t>What can we learn from </a:t>
            </a:r>
            <a:br>
              <a:rPr lang="en-US" dirty="0"/>
            </a:br>
            <a:r>
              <a:rPr lang="en-US" dirty="0"/>
              <a:t>Happiness research? Consequences for policy, companies and each of </a:t>
            </a:r>
            <a:r>
              <a:rPr lang="en-US" dirty="0" smtClean="0"/>
              <a:t>us“</a:t>
            </a:r>
            <a:br>
              <a:rPr lang="en-US" dirty="0" smtClean="0"/>
            </a:br>
            <a:r>
              <a:rPr lang="en-US" dirty="0" smtClean="0"/>
              <a:t/>
            </a:r>
            <a:br>
              <a:rPr lang="en-US" dirty="0" smtClean="0"/>
            </a:br>
            <a:r>
              <a:rPr lang="en-US" sz="1800" dirty="0" smtClean="0"/>
              <a:t>Speech given in Teheran/Iran at </a:t>
            </a:r>
            <a:br>
              <a:rPr lang="en-US" sz="1800" dirty="0" smtClean="0"/>
            </a:br>
            <a:r>
              <a:rPr lang="en-US" sz="1800" dirty="0" smtClean="0"/>
              <a:t>Faculty of Management, </a:t>
            </a:r>
            <a:br>
              <a:rPr lang="en-US" sz="1800" dirty="0" smtClean="0"/>
            </a:br>
            <a:r>
              <a:rPr lang="en-US" sz="1800" dirty="0" err="1" smtClean="0"/>
              <a:t>Shahid</a:t>
            </a:r>
            <a:r>
              <a:rPr lang="en-US" sz="1800" dirty="0" smtClean="0"/>
              <a:t> </a:t>
            </a:r>
            <a:r>
              <a:rPr lang="en-US" sz="1800" dirty="0" err="1" smtClean="0"/>
              <a:t>Beheshti</a:t>
            </a:r>
            <a:r>
              <a:rPr lang="en-US" sz="1800" dirty="0" smtClean="0"/>
              <a:t> University, 4.5.2013.</a:t>
            </a:r>
            <a:br>
              <a:rPr lang="en-US" sz="1800" dirty="0" smtClean="0"/>
            </a:br>
            <a:r>
              <a:rPr lang="en-US" sz="1800" dirty="0" smtClean="0"/>
              <a:t>Faculty of Management, </a:t>
            </a:r>
            <a:br>
              <a:rPr lang="en-US" sz="1800" dirty="0" smtClean="0"/>
            </a:br>
            <a:r>
              <a:rPr lang="en-US" sz="1800" dirty="0" smtClean="0"/>
              <a:t>University of Teheran, 5.5.2013.  </a:t>
            </a:r>
            <a:br>
              <a:rPr lang="en-US" sz="1800" dirty="0" smtClean="0"/>
            </a:br>
            <a:r>
              <a:rPr lang="en-US" sz="1800" dirty="0" smtClean="0"/>
              <a:t>Faculty of Economics, </a:t>
            </a:r>
            <a:br>
              <a:rPr lang="en-US" sz="1800" dirty="0" smtClean="0"/>
            </a:br>
            <a:r>
              <a:rPr lang="en-US" sz="1800" dirty="0" smtClean="0"/>
              <a:t>University of Teheran, 5.5.213.</a:t>
            </a:r>
            <a:br>
              <a:rPr lang="en-US" sz="1800" dirty="0" smtClean="0"/>
            </a:br>
            <a:r>
              <a:rPr lang="en-US" sz="1800" dirty="0" smtClean="0"/>
              <a:t/>
            </a:r>
            <a:br>
              <a:rPr lang="en-US" sz="1800" dirty="0" smtClean="0"/>
            </a:br>
            <a:r>
              <a:rPr lang="en-US" sz="2400" dirty="0" smtClean="0"/>
              <a:t>Prof</a:t>
            </a:r>
            <a:r>
              <a:rPr lang="en-US" sz="2400" dirty="0"/>
              <a:t>. Dr. </a:t>
            </a:r>
            <a:r>
              <a:rPr lang="en-US" sz="2400" dirty="0" err="1"/>
              <a:t>Karlheinz</a:t>
            </a:r>
            <a:r>
              <a:rPr lang="en-US" sz="2400" dirty="0"/>
              <a:t> </a:t>
            </a:r>
            <a:r>
              <a:rPr lang="en-US" sz="2400" dirty="0" err="1" smtClean="0"/>
              <a:t>Ruckriegel</a:t>
            </a:r>
            <a:r>
              <a:rPr lang="en-US" sz="2400" dirty="0"/>
              <a:t/>
            </a:r>
            <a:br>
              <a:rPr lang="en-US" sz="2400" dirty="0"/>
            </a:br>
            <a:r>
              <a:rPr lang="en-US" sz="2400" b="0" dirty="0" smtClean="0">
                <a:hlinkClick r:id="rId4"/>
              </a:rPr>
              <a:t>www.ruckriegel.org</a:t>
            </a:r>
            <a:r>
              <a:rPr lang="en-US" b="0" dirty="0" smtClean="0"/>
              <a:t/>
            </a:r>
            <a:br>
              <a:rPr lang="en-US" b="0" dirty="0" smtClean="0"/>
            </a:br>
            <a:r>
              <a:rPr lang="en-US" dirty="0"/>
              <a:t/>
            </a:r>
            <a:br>
              <a:rPr lang="en-US" dirty="0"/>
            </a:b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0" indent="0">
              <a:buNone/>
            </a:pPr>
            <a:r>
              <a:rPr lang="en-US" sz="2400" dirty="0" smtClean="0"/>
              <a:t>“We </a:t>
            </a:r>
            <a:r>
              <a:rPr lang="en-US" sz="2400" dirty="0"/>
              <a:t>will certainly reach the point, when we will ask whether it is still useful and accurate to produce more goods and generate material wealth, or whether it is more meaningful to gain further leisure and free time, more relaxation and </a:t>
            </a:r>
            <a:r>
              <a:rPr lang="en-US" sz="2400" dirty="0" smtClean="0"/>
              <a:t>consciousness." </a:t>
            </a:r>
          </a:p>
          <a:p>
            <a:pPr marL="0" indent="0">
              <a:buNone/>
            </a:pPr>
            <a:r>
              <a:rPr lang="en-US" sz="2400" dirty="0" smtClean="0"/>
              <a:t>so </a:t>
            </a:r>
            <a:r>
              <a:rPr lang="en-US" sz="2400" dirty="0"/>
              <a:t>Ludwig Erhard a former </a:t>
            </a:r>
            <a:r>
              <a:rPr lang="en-US" sz="2400" dirty="0" err="1"/>
              <a:t>Bundeskanzler</a:t>
            </a:r>
            <a:r>
              <a:rPr lang="en-US" sz="2400" dirty="0"/>
              <a:t> and </a:t>
            </a:r>
            <a:r>
              <a:rPr lang="en-US" sz="2400" dirty="0" smtClean="0"/>
              <a:t>one of the fathers </a:t>
            </a:r>
            <a:r>
              <a:rPr lang="en-US" sz="2400" dirty="0"/>
              <a:t>of the concept of the “</a:t>
            </a:r>
            <a:r>
              <a:rPr lang="en-US" sz="2400" dirty="0" err="1"/>
              <a:t>Soziale</a:t>
            </a:r>
            <a:r>
              <a:rPr lang="en-US" sz="2400" dirty="0"/>
              <a:t> </a:t>
            </a:r>
            <a:r>
              <a:rPr lang="en-US" sz="2400" dirty="0" err="1"/>
              <a:t>Marktwirtschaft</a:t>
            </a:r>
            <a:r>
              <a:rPr lang="en-US" sz="2400" dirty="0" smtClean="0"/>
              <a:t>” – the economic system in Germany - </a:t>
            </a:r>
            <a:r>
              <a:rPr lang="en-US" sz="2400" dirty="0"/>
              <a:t>in his book    „</a:t>
            </a:r>
            <a:r>
              <a:rPr lang="en-US" sz="2400" dirty="0" err="1"/>
              <a:t>Wohlstand</a:t>
            </a:r>
            <a:r>
              <a:rPr lang="en-US" sz="2400" dirty="0"/>
              <a:t> </a:t>
            </a:r>
            <a:r>
              <a:rPr lang="en-US" sz="2400" dirty="0" err="1"/>
              <a:t>für</a:t>
            </a:r>
            <a:r>
              <a:rPr lang="en-US" sz="2400" dirty="0"/>
              <a:t> </a:t>
            </a:r>
            <a:r>
              <a:rPr lang="en-US" sz="2400" dirty="0" err="1"/>
              <a:t>Alle</a:t>
            </a:r>
            <a:r>
              <a:rPr lang="en-US" sz="2400" dirty="0"/>
              <a:t>“ (Wealth for All) in 1957.</a:t>
            </a:r>
          </a:p>
          <a:p>
            <a:pPr marL="0" indent="0">
              <a:buNone/>
            </a:pPr>
            <a:r>
              <a:rPr lang="en-US" sz="2400" dirty="0" smtClean="0"/>
              <a:t>So the </a:t>
            </a:r>
            <a:r>
              <a:rPr lang="en-US" sz="2400" dirty="0"/>
              <a:t>concept of the “</a:t>
            </a:r>
            <a:r>
              <a:rPr lang="en-US" sz="2400" dirty="0" err="1"/>
              <a:t>Soziale</a:t>
            </a:r>
            <a:r>
              <a:rPr lang="en-US" sz="2400" dirty="0"/>
              <a:t> </a:t>
            </a:r>
            <a:r>
              <a:rPr lang="en-US" sz="2400" dirty="0" err="1"/>
              <a:t>Marktwirtschaft</a:t>
            </a:r>
            <a:r>
              <a:rPr lang="en-US" sz="2400" dirty="0"/>
              <a:t>”“ went much  beyond the purely economic and material sphere</a:t>
            </a:r>
            <a:r>
              <a:rPr lang="en-US" sz="2400" dirty="0" smtClean="0"/>
              <a:t>. It is based on the values of </a:t>
            </a:r>
            <a:r>
              <a:rPr lang="en-US" sz="2400" dirty="0" err="1" smtClean="0"/>
              <a:t>Christianism</a:t>
            </a:r>
            <a:r>
              <a:rPr lang="en-US" sz="2400" dirty="0" smtClean="0"/>
              <a:t>.</a:t>
            </a:r>
            <a:endParaRPr lang="en-US" sz="2400" dirty="0"/>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10</a:t>
            </a:fld>
            <a:endParaRPr lang="en-GB"/>
          </a:p>
        </p:txBody>
      </p:sp>
    </p:spTree>
    <p:extLst>
      <p:ext uri="{BB962C8B-B14F-4D97-AF65-F5344CB8AC3E}">
        <p14:creationId xmlns:p14="http://schemas.microsoft.com/office/powerpoint/2010/main" xmlns="" val="40918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039766"/>
          </a:xfrm>
        </p:spPr>
        <p:txBody>
          <a:bodyPr/>
          <a:lstStyle/>
          <a:p>
            <a:pPr algn="ctr"/>
            <a:r>
              <a:rPr lang="de-DE" dirty="0" smtClean="0"/>
              <a:t/>
            </a:r>
            <a:br>
              <a:rPr lang="de-DE" dirty="0" smtClean="0"/>
            </a:br>
            <a:r>
              <a:rPr lang="de-DE" dirty="0" smtClean="0"/>
              <a:t>WHAT </a:t>
            </a:r>
            <a:r>
              <a:rPr lang="de-DE" dirty="0"/>
              <a:t>IS HAPPINESS?</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11</a:t>
            </a:fld>
            <a:endParaRPr lang="en-GB"/>
          </a:p>
        </p:txBody>
      </p:sp>
    </p:spTree>
    <p:extLst>
      <p:ext uri="{BB962C8B-B14F-4D97-AF65-F5344CB8AC3E}">
        <p14:creationId xmlns:p14="http://schemas.microsoft.com/office/powerpoint/2010/main" xmlns="" val="414964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buFont typeface="Wingdings" pitchFamily="2" charset="2"/>
              <a:buChar char="Ø"/>
            </a:pPr>
            <a:endParaRPr lang="de-DE" sz="2800" kern="1200" dirty="0" smtClean="0">
              <a:solidFill>
                <a:prstClr val="black"/>
              </a:solidFill>
              <a:latin typeface="Calibri"/>
              <a:ea typeface="MS PGothic" pitchFamily="34" charset="-128"/>
            </a:endParaRPr>
          </a:p>
          <a:p>
            <a:pPr marL="342900" lvl="0" indent="-342900">
              <a:spcBef>
                <a:spcPct val="20000"/>
              </a:spcBef>
              <a:buClrTx/>
              <a:buFont typeface="Wingdings" pitchFamily="2" charset="2"/>
              <a:buChar char="Ø"/>
            </a:pPr>
            <a:r>
              <a:rPr lang="de-DE" sz="2400" kern="1200" dirty="0" err="1" smtClean="0">
                <a:solidFill>
                  <a:prstClr val="black"/>
                </a:solidFill>
                <a:latin typeface="Arial" pitchFamily="34" charset="0"/>
                <a:ea typeface="MS PGothic" pitchFamily="34" charset="-128"/>
                <a:cs typeface="Arial" pitchFamily="34" charset="0"/>
              </a:rPr>
              <a:t>Happiness</a:t>
            </a:r>
            <a:r>
              <a:rPr lang="de-DE" sz="2400" kern="1200" dirty="0" smtClean="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considered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most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people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to</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ultimate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goal</a:t>
            </a:r>
            <a:r>
              <a:rPr lang="de-DE" sz="2400" kern="1200" dirty="0">
                <a:solidFill>
                  <a:prstClr val="black"/>
                </a:solidFill>
                <a:latin typeface="Arial" pitchFamily="34" charset="0"/>
                <a:ea typeface="MS PGothic" pitchFamily="34" charset="-128"/>
                <a:cs typeface="Arial" pitchFamily="34" charset="0"/>
              </a:rPr>
              <a:t>. Who </a:t>
            </a:r>
            <a:r>
              <a:rPr lang="de-DE" sz="2400" kern="1200" dirty="0" err="1">
                <a:solidFill>
                  <a:prstClr val="black"/>
                </a:solidFill>
                <a:latin typeface="Arial" pitchFamily="34" charset="0"/>
                <a:ea typeface="MS PGothic" pitchFamily="34" charset="-128"/>
                <a:cs typeface="Arial" pitchFamily="34" charset="0"/>
              </a:rPr>
              <a:t>realy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wants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to</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unhappy</a:t>
            </a:r>
            <a:r>
              <a:rPr lang="de-DE" sz="2400" kern="1200" dirty="0">
                <a:solidFill>
                  <a:prstClr val="black"/>
                </a:solidFill>
                <a:latin typeface="Arial" pitchFamily="34" charset="0"/>
                <a:ea typeface="MS PGothic" pitchFamily="34" charset="-128"/>
                <a:cs typeface="Arial" pitchFamily="34" charset="0"/>
              </a:rPr>
              <a:t> in </a:t>
            </a:r>
            <a:r>
              <a:rPr lang="de-DE" sz="2400" kern="1200" dirty="0" err="1">
                <a:solidFill>
                  <a:prstClr val="black"/>
                </a:solidFill>
                <a:latin typeface="Arial" pitchFamily="34" charset="0"/>
                <a:ea typeface="MS PGothic" pitchFamily="34" charset="-128"/>
                <a:cs typeface="Arial" pitchFamily="34" charset="0"/>
              </a:rPr>
              <a:t>life</a:t>
            </a:r>
            <a:r>
              <a:rPr lang="de-DE" sz="2400" kern="1200" dirty="0">
                <a:solidFill>
                  <a:prstClr val="black"/>
                </a:solidFill>
                <a:latin typeface="Arial" pitchFamily="34" charset="0"/>
                <a:ea typeface="MS PGothic" pitchFamily="34" charset="-128"/>
                <a:cs typeface="Arial" pitchFamily="34" charset="0"/>
              </a:rPr>
              <a:t>? </a:t>
            </a:r>
          </a:p>
          <a:p>
            <a:pPr marL="342900" lvl="0" indent="-342900">
              <a:spcBef>
                <a:spcPct val="20000"/>
              </a:spcBef>
              <a:buClrTx/>
              <a:buFont typeface="Wingdings" pitchFamily="2" charset="2"/>
              <a:buChar char="Ø"/>
            </a:pPr>
            <a:r>
              <a:rPr lang="de-DE" sz="2400" kern="1200" dirty="0" err="1">
                <a:solidFill>
                  <a:prstClr val="black"/>
                </a:solidFill>
                <a:latin typeface="Arial" pitchFamily="34" charset="0"/>
                <a:ea typeface="MS PGothic" pitchFamily="34" charset="-128"/>
                <a:cs typeface="Arial" pitchFamily="34" charset="0"/>
              </a:rPr>
              <a:t>It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follows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that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economics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 </a:t>
            </a:r>
            <a:r>
              <a:rPr lang="de-DE" sz="2400" kern="1200" dirty="0" err="1">
                <a:solidFill>
                  <a:prstClr val="black"/>
                </a:solidFill>
                <a:latin typeface="Arial" pitchFamily="34" charset="0"/>
                <a:ea typeface="MS PGothic" pitchFamily="34" charset="-128"/>
                <a:cs typeface="Arial" pitchFamily="34" charset="0"/>
              </a:rPr>
              <a:t>or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should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be</a:t>
            </a:r>
            <a:r>
              <a:rPr lang="de-DE" sz="2400" kern="1200" dirty="0">
                <a:solidFill>
                  <a:prstClr val="black"/>
                </a:solidFill>
                <a:latin typeface="Arial" pitchFamily="34" charset="0"/>
                <a:ea typeface="MS PGothic" pitchFamily="34" charset="-128"/>
                <a:cs typeface="Arial" pitchFamily="34" charset="0"/>
              </a:rPr>
              <a:t> – </a:t>
            </a:r>
            <a:r>
              <a:rPr lang="de-DE" sz="2400" kern="1200" dirty="0" err="1">
                <a:solidFill>
                  <a:prstClr val="black"/>
                </a:solidFill>
                <a:latin typeface="Arial" pitchFamily="34" charset="0"/>
                <a:ea typeface="MS PGothic" pitchFamily="34" charset="-128"/>
                <a:cs typeface="Arial" pitchFamily="34" charset="0"/>
              </a:rPr>
              <a:t>about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happiness</a:t>
            </a:r>
            <a:r>
              <a:rPr lang="de-DE" sz="2400" kern="1200" dirty="0">
                <a:solidFill>
                  <a:prstClr val="black"/>
                </a:solidFill>
                <a:latin typeface="Arial" pitchFamily="34" charset="0"/>
                <a:ea typeface="MS PGothic" pitchFamily="34" charset="-128"/>
                <a:cs typeface="Arial" pitchFamily="34" charset="0"/>
              </a:rPr>
              <a:t>. </a:t>
            </a:r>
          </a:p>
          <a:p>
            <a:pPr marL="342900" lvl="0" indent="-342900">
              <a:spcBef>
                <a:spcPct val="20000"/>
              </a:spcBef>
              <a:buClrTx/>
              <a:buFont typeface="Wingdings" pitchFamily="2" charset="2"/>
              <a:buChar char="Ø"/>
            </a:pPr>
            <a:r>
              <a:rPr lang="de-DE" sz="2400" kern="1200" dirty="0" err="1">
                <a:solidFill>
                  <a:prstClr val="black"/>
                </a:solidFill>
                <a:latin typeface="Arial" pitchFamily="34" charset="0"/>
                <a:ea typeface="MS PGothic" pitchFamily="34" charset="-128"/>
                <a:cs typeface="Arial" pitchFamily="34" charset="0"/>
              </a:rPr>
              <a:t>What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does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mean</a:t>
            </a:r>
            <a:r>
              <a:rPr lang="de-DE" sz="2400" kern="1200" dirty="0">
                <a:solidFill>
                  <a:prstClr val="black"/>
                </a:solidFill>
                <a:latin typeface="Arial" pitchFamily="34" charset="0"/>
                <a:ea typeface="MS PGothic" pitchFamily="34" charset="-128"/>
                <a:cs typeface="Arial" pitchFamily="34" charset="0"/>
              </a:rPr>
              <a:t>? </a:t>
            </a:r>
          </a:p>
          <a:p>
            <a:pPr marL="342900" lvl="0" indent="-342900">
              <a:spcBef>
                <a:spcPct val="20000"/>
              </a:spcBef>
              <a:buClrTx/>
              <a:buFont typeface="Wingdings" pitchFamily="2" charset="2"/>
              <a:buChar char="Ø"/>
            </a:pPr>
            <a:r>
              <a:rPr lang="de-DE" sz="2400" kern="1200" dirty="0">
                <a:solidFill>
                  <a:prstClr val="black"/>
                </a:solidFill>
                <a:latin typeface="Arial" pitchFamily="34" charset="0"/>
                <a:ea typeface="MS PGothic" pitchFamily="34" charset="-128"/>
                <a:cs typeface="Arial" pitchFamily="34" charset="0"/>
              </a:rPr>
              <a:t>The </a:t>
            </a:r>
            <a:r>
              <a:rPr lang="de-DE" sz="2400" kern="1200" dirty="0" err="1">
                <a:solidFill>
                  <a:prstClr val="black"/>
                </a:solidFill>
                <a:latin typeface="Arial" pitchFamily="34" charset="0"/>
                <a:ea typeface="MS PGothic" pitchFamily="34" charset="-128"/>
                <a:cs typeface="Arial" pitchFamily="34" charset="0"/>
              </a:rPr>
              <a:t>question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How</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to</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spend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a:t>
            </a:r>
            <a:r>
              <a:rPr lang="de-DE" sz="2400" kern="1200" dirty="0">
                <a:solidFill>
                  <a:prstClr val="black"/>
                </a:solidFill>
                <a:latin typeface="Arial" pitchFamily="34" charset="0"/>
                <a:ea typeface="MS PGothic" pitchFamily="34" charset="-128"/>
                <a:cs typeface="Arial" pitchFamily="34" charset="0"/>
              </a:rPr>
              <a:t> time </a:t>
            </a:r>
            <a:r>
              <a:rPr lang="de-DE" sz="2400" kern="1200" dirty="0" err="1">
                <a:solidFill>
                  <a:prstClr val="black"/>
                </a:solidFill>
                <a:latin typeface="Arial" pitchFamily="34" charset="0"/>
                <a:ea typeface="MS PGothic" pitchFamily="34" charset="-128"/>
                <a:cs typeface="Arial" pitchFamily="34" charset="0"/>
              </a:rPr>
              <a:t>we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have</a:t>
            </a:r>
            <a:r>
              <a:rPr lang="de-DE" sz="2400" kern="1200" dirty="0">
                <a:solidFill>
                  <a:prstClr val="black"/>
                </a:solidFill>
                <a:latin typeface="Arial" pitchFamily="34" charset="0"/>
                <a:ea typeface="MS PGothic" pitchFamily="34" charset="-128"/>
                <a:cs typeface="Arial" pitchFamily="34" charset="0"/>
              </a:rPr>
              <a:t> (24 </a:t>
            </a:r>
            <a:r>
              <a:rPr lang="de-DE" sz="2400" kern="1200" dirty="0" err="1">
                <a:solidFill>
                  <a:prstClr val="black"/>
                </a:solidFill>
                <a:latin typeface="Arial" pitchFamily="34" charset="0"/>
                <a:ea typeface="MS PGothic" pitchFamily="34" charset="-128"/>
                <a:cs typeface="Arial" pitchFamily="34" charset="0"/>
              </a:rPr>
              <a:t>hours</a:t>
            </a:r>
            <a:r>
              <a:rPr lang="de-DE" sz="2400" kern="1200" dirty="0">
                <a:solidFill>
                  <a:prstClr val="black"/>
                </a:solidFill>
                <a:latin typeface="Arial" pitchFamily="34" charset="0"/>
                <a:ea typeface="MS PGothic" pitchFamily="34" charset="-128"/>
                <a:cs typeface="Arial" pitchFamily="34" charset="0"/>
              </a:rPr>
              <a:t> a </a:t>
            </a:r>
            <a:r>
              <a:rPr lang="de-DE" sz="2400" kern="1200" dirty="0" err="1">
                <a:solidFill>
                  <a:prstClr val="black"/>
                </a:solidFill>
                <a:latin typeface="Arial" pitchFamily="34" charset="0"/>
                <a:ea typeface="MS PGothic" pitchFamily="34" charset="-128"/>
                <a:cs typeface="Arial" pitchFamily="34" charset="0"/>
              </a:rPr>
              <a:t>day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to</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feel</a:t>
            </a:r>
            <a:r>
              <a:rPr lang="de-DE" sz="2400" kern="1200" dirty="0">
                <a:solidFill>
                  <a:prstClr val="black"/>
                </a:solidFill>
                <a:latin typeface="Arial" pitchFamily="34" charset="0"/>
                <a:ea typeface="MS PGothic" pitchFamily="34" charset="-128"/>
                <a:cs typeface="Arial" pitchFamily="34" charset="0"/>
              </a:rPr>
              <a:t> happy.  </a:t>
            </a:r>
          </a:p>
          <a:p>
            <a:endParaRPr lang="de-DE" sz="2400" dirty="0">
              <a:latin typeface="Arial" pitchFamily="34" charset="0"/>
              <a:cs typeface="Arial" pitchFamily="34" charset="0"/>
            </a:endParaRPr>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12</a:t>
            </a:fld>
            <a:endParaRPr lang="en-GB"/>
          </a:p>
        </p:txBody>
      </p:sp>
    </p:spTree>
    <p:extLst>
      <p:ext uri="{BB962C8B-B14F-4D97-AF65-F5344CB8AC3E}">
        <p14:creationId xmlns:p14="http://schemas.microsoft.com/office/powerpoint/2010/main" xmlns="" val="3658026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buFont typeface="Wingdings" pitchFamily="2" charset="2"/>
              <a:buChar char="Ø"/>
            </a:pPr>
            <a:r>
              <a:rPr lang="de-DE" sz="2400" kern="1200" dirty="0">
                <a:solidFill>
                  <a:prstClr val="black"/>
                </a:solidFill>
                <a:latin typeface="Arial" pitchFamily="34" charset="0"/>
                <a:ea typeface="MS PGothic" pitchFamily="34" charset="-128"/>
                <a:cs typeface="Arial" pitchFamily="34" charset="0"/>
              </a:rPr>
              <a:t>Economics </a:t>
            </a:r>
            <a:r>
              <a:rPr lang="de-DE" sz="2400" kern="1200" dirty="0" err="1">
                <a:solidFill>
                  <a:prstClr val="black"/>
                </a:solidFill>
                <a:latin typeface="Arial" pitchFamily="34" charset="0"/>
                <a:ea typeface="MS PGothic" pitchFamily="34" charset="-128"/>
                <a:cs typeface="Arial" pitchFamily="34" charset="0"/>
              </a:rPr>
              <a:t>for</a:t>
            </a:r>
            <a:r>
              <a:rPr lang="de-DE" sz="2400" kern="1200" dirty="0">
                <a:solidFill>
                  <a:prstClr val="black"/>
                </a:solidFill>
                <a:latin typeface="Arial" pitchFamily="34" charset="0"/>
                <a:ea typeface="MS PGothic" pitchFamily="34" charset="-128"/>
                <a:cs typeface="Arial" pitchFamily="34" charset="0"/>
              </a:rPr>
              <a:t> a </a:t>
            </a:r>
            <a:r>
              <a:rPr lang="de-DE" sz="2400" kern="1200" dirty="0" err="1">
                <a:solidFill>
                  <a:prstClr val="black"/>
                </a:solidFill>
                <a:latin typeface="Arial" pitchFamily="34" charset="0"/>
                <a:ea typeface="MS PGothic" pitchFamily="34" charset="-128"/>
                <a:cs typeface="Arial" pitchFamily="34" charset="0"/>
              </a:rPr>
              <a:t>long</a:t>
            </a:r>
            <a:r>
              <a:rPr lang="de-DE" sz="2400" kern="1200" dirty="0">
                <a:solidFill>
                  <a:prstClr val="black"/>
                </a:solidFill>
                <a:latin typeface="Arial" pitchFamily="34" charset="0"/>
                <a:ea typeface="MS PGothic" pitchFamily="34" charset="-128"/>
                <a:cs typeface="Arial" pitchFamily="34" charset="0"/>
              </a:rPr>
              <a:t> time </a:t>
            </a:r>
            <a:r>
              <a:rPr lang="de-DE" sz="2400" kern="1200" dirty="0" err="1">
                <a:solidFill>
                  <a:prstClr val="black"/>
                </a:solidFill>
                <a:latin typeface="Arial" pitchFamily="34" charset="0"/>
                <a:ea typeface="MS PGothic" pitchFamily="34" charset="-128"/>
                <a:cs typeface="Arial" pitchFamily="34" charset="0"/>
              </a:rPr>
              <a:t>has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taken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income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Gross</a:t>
            </a:r>
            <a:r>
              <a:rPr lang="de-DE" sz="2400" kern="1200" dirty="0">
                <a:solidFill>
                  <a:prstClr val="black"/>
                </a:solidFill>
                <a:latin typeface="Arial" pitchFamily="34" charset="0"/>
                <a:ea typeface="MS PGothic" pitchFamily="34" charset="-128"/>
                <a:cs typeface="Arial" pitchFamily="34" charset="0"/>
              </a:rPr>
              <a:t> National </a:t>
            </a:r>
            <a:r>
              <a:rPr lang="de-DE" sz="2400" kern="1200" dirty="0" err="1">
                <a:solidFill>
                  <a:prstClr val="black"/>
                </a:solidFill>
                <a:latin typeface="Arial" pitchFamily="34" charset="0"/>
                <a:ea typeface="MS PGothic" pitchFamily="34" charset="-128"/>
                <a:cs typeface="Arial" pitchFamily="34" charset="0"/>
              </a:rPr>
              <a:t>Product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as</a:t>
            </a:r>
            <a:r>
              <a:rPr lang="de-DE" sz="2400" kern="1200" dirty="0">
                <a:solidFill>
                  <a:prstClr val="black"/>
                </a:solidFill>
                <a:latin typeface="Arial" pitchFamily="34" charset="0"/>
                <a:ea typeface="MS PGothic" pitchFamily="34" charset="-128"/>
                <a:cs typeface="Arial" pitchFamily="34" charset="0"/>
              </a:rPr>
              <a:t> a </a:t>
            </a:r>
            <a:r>
              <a:rPr lang="de-DE" sz="2400" kern="1200" dirty="0" err="1">
                <a:solidFill>
                  <a:prstClr val="black"/>
                </a:solidFill>
                <a:latin typeface="Arial" pitchFamily="34" charset="0"/>
                <a:ea typeface="MS PGothic" pitchFamily="34" charset="-128"/>
                <a:cs typeface="Arial" pitchFamily="34" charset="0"/>
              </a:rPr>
              <a:t>suitable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though</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incomplete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proxy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for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people`s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wellfare</a:t>
            </a:r>
            <a:r>
              <a:rPr lang="de-DE" sz="2400" kern="1200" dirty="0">
                <a:solidFill>
                  <a:prstClr val="black"/>
                </a:solidFill>
                <a:latin typeface="Arial" pitchFamily="34" charset="0"/>
                <a:ea typeface="MS PGothic" pitchFamily="34" charset="-128"/>
                <a:cs typeface="Arial" pitchFamily="34" charset="0"/>
              </a:rPr>
              <a:t>.</a:t>
            </a:r>
          </a:p>
          <a:p>
            <a:pPr marL="342900" lvl="0" indent="-342900">
              <a:spcBef>
                <a:spcPct val="20000"/>
              </a:spcBef>
              <a:buClrTx/>
              <a:buFont typeface="Wingdings" pitchFamily="2" charset="2"/>
              <a:buChar char="Ø"/>
            </a:pPr>
            <a:r>
              <a:rPr lang="de-DE" sz="2400" kern="1200" dirty="0" err="1">
                <a:solidFill>
                  <a:prstClr val="black"/>
                </a:solidFill>
                <a:latin typeface="Arial" pitchFamily="34" charset="0"/>
                <a:ea typeface="MS PGothic" pitchFamily="34" charset="-128"/>
                <a:cs typeface="Arial" pitchFamily="34" charset="0"/>
              </a:rPr>
              <a:t>Happiness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research</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shows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that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reported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subjective</a:t>
            </a:r>
            <a:r>
              <a:rPr lang="de-DE" sz="2400" kern="1200" dirty="0">
                <a:solidFill>
                  <a:prstClr val="black"/>
                </a:solidFill>
                <a:latin typeface="Arial" pitchFamily="34" charset="0"/>
                <a:ea typeface="MS PGothic" pitchFamily="34" charset="-128"/>
                <a:cs typeface="Arial" pitchFamily="34" charset="0"/>
              </a:rPr>
              <a:t> well-</a:t>
            </a:r>
            <a:r>
              <a:rPr lang="de-DE" sz="2400" kern="1200" dirty="0" err="1">
                <a:solidFill>
                  <a:prstClr val="black"/>
                </a:solidFill>
                <a:latin typeface="Arial" pitchFamily="34" charset="0"/>
                <a:ea typeface="MS PGothic" pitchFamily="34" charset="-128"/>
                <a:cs typeface="Arial" pitchFamily="34" charset="0"/>
              </a:rPr>
              <a:t>being</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a </a:t>
            </a:r>
            <a:r>
              <a:rPr lang="de-DE" sz="2400" kern="1200" dirty="0" err="1">
                <a:solidFill>
                  <a:prstClr val="black"/>
                </a:solidFill>
                <a:latin typeface="Arial" pitchFamily="34" charset="0"/>
                <a:ea typeface="MS PGothic" pitchFamily="34" charset="-128"/>
                <a:cs typeface="Arial" pitchFamily="34" charset="0"/>
              </a:rPr>
              <a:t>far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better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measure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of</a:t>
            </a:r>
            <a:r>
              <a:rPr lang="de-DE" sz="2400" kern="1200" dirty="0">
                <a:solidFill>
                  <a:prstClr val="black"/>
                </a:solidFill>
                <a:latin typeface="Arial" pitchFamily="34" charset="0"/>
                <a:ea typeface="MS PGothic" pitchFamily="34" charset="-128"/>
                <a:cs typeface="Arial" pitchFamily="34" charset="0"/>
              </a:rPr>
              <a:t> individual </a:t>
            </a:r>
            <a:r>
              <a:rPr lang="de-DE" sz="2400" kern="1200" dirty="0" err="1">
                <a:solidFill>
                  <a:prstClr val="black"/>
                </a:solidFill>
                <a:latin typeface="Arial" pitchFamily="34" charset="0"/>
                <a:ea typeface="MS PGothic" pitchFamily="34" charset="-128"/>
                <a:cs typeface="Arial" pitchFamily="34" charset="0"/>
              </a:rPr>
              <a:t>welfare</a:t>
            </a:r>
            <a:r>
              <a:rPr lang="de-DE" sz="2400" kern="1200" dirty="0">
                <a:solidFill>
                  <a:prstClr val="black"/>
                </a:solidFill>
                <a:latin typeface="Arial" pitchFamily="34" charset="0"/>
                <a:ea typeface="MS PGothic" pitchFamily="34" charset="-128"/>
                <a:cs typeface="Arial" pitchFamily="34" charset="0"/>
              </a:rPr>
              <a:t>.</a:t>
            </a:r>
          </a:p>
          <a:p>
            <a:pPr marL="342900" lvl="0" indent="-342900">
              <a:spcBef>
                <a:spcPct val="20000"/>
              </a:spcBef>
              <a:buClr>
                <a:prstClr val="black"/>
              </a:buClr>
              <a:buFont typeface="Wingdings" pitchFamily="2" charset="2"/>
              <a:buChar char="Ø"/>
            </a:pPr>
            <a:r>
              <a:rPr lang="de-DE" sz="2400" kern="1200" dirty="0" err="1">
                <a:solidFill>
                  <a:prstClr val="black"/>
                </a:solidFill>
                <a:latin typeface="Arial" pitchFamily="34" charset="0"/>
                <a:ea typeface="MS PGothic" pitchFamily="34" charset="-128"/>
                <a:cs typeface="Arial" pitchFamily="34" charset="0"/>
              </a:rPr>
              <a:t>Reported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subjective</a:t>
            </a:r>
            <a:r>
              <a:rPr lang="de-DE" sz="2400" kern="1200" dirty="0">
                <a:solidFill>
                  <a:prstClr val="black"/>
                </a:solidFill>
                <a:latin typeface="Arial" pitchFamily="34" charset="0"/>
                <a:ea typeface="MS PGothic" pitchFamily="34" charset="-128"/>
                <a:cs typeface="Arial" pitchFamily="34" charset="0"/>
              </a:rPr>
              <a:t> well-</a:t>
            </a:r>
            <a:r>
              <a:rPr lang="de-DE" sz="2400" kern="1200" dirty="0" err="1">
                <a:solidFill>
                  <a:prstClr val="black"/>
                </a:solidFill>
                <a:latin typeface="Arial" pitchFamily="34" charset="0"/>
                <a:ea typeface="MS PGothic" pitchFamily="34" charset="-128"/>
                <a:cs typeface="Arial" pitchFamily="34" charset="0"/>
              </a:rPr>
              <a:t>being</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scientific</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term</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used</a:t>
            </a:r>
            <a:r>
              <a:rPr lang="de-DE" sz="2400" kern="1200" dirty="0">
                <a:solidFill>
                  <a:prstClr val="black"/>
                </a:solidFill>
                <a:latin typeface="Arial" pitchFamily="34" charset="0"/>
                <a:ea typeface="MS PGothic" pitchFamily="34" charset="-128"/>
                <a:cs typeface="Arial" pitchFamily="34" charset="0"/>
              </a:rPr>
              <a:t> in </a:t>
            </a:r>
            <a:r>
              <a:rPr lang="de-DE" sz="2400" kern="1200" dirty="0" err="1">
                <a:solidFill>
                  <a:prstClr val="black"/>
                </a:solidFill>
                <a:latin typeface="Arial" pitchFamily="34" charset="0"/>
                <a:ea typeface="MS PGothic" pitchFamily="34" charset="-128"/>
                <a:cs typeface="Arial" pitchFamily="34" charset="0"/>
              </a:rPr>
              <a:t>psychology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for</a:t>
            </a:r>
            <a:r>
              <a:rPr lang="de-DE" sz="2400" kern="1200" dirty="0">
                <a:solidFill>
                  <a:prstClr val="black"/>
                </a:solidFill>
                <a:latin typeface="Arial" pitchFamily="34" charset="0"/>
                <a:ea typeface="MS PGothic" pitchFamily="34" charset="-128"/>
                <a:cs typeface="Arial" pitchFamily="34" charset="0"/>
              </a:rPr>
              <a:t> an </a:t>
            </a:r>
            <a:r>
              <a:rPr lang="de-DE" sz="2400" kern="1200" dirty="0" err="1">
                <a:solidFill>
                  <a:prstClr val="black"/>
                </a:solidFill>
                <a:latin typeface="Arial" pitchFamily="34" charset="0"/>
                <a:ea typeface="MS PGothic" pitchFamily="34" charset="-128"/>
                <a:cs typeface="Arial" pitchFamily="34" charset="0"/>
              </a:rPr>
              <a:t>individual`s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evaluation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of</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or</a:t>
            </a:r>
            <a:r>
              <a:rPr lang="de-DE" sz="2400" kern="1200" dirty="0">
                <a:solidFill>
                  <a:prstClr val="black"/>
                </a:solidFill>
                <a:latin typeface="Arial" pitchFamily="34" charset="0"/>
                <a:ea typeface="MS PGothic" pitchFamily="34" charset="-128"/>
                <a:cs typeface="Arial" pitchFamily="34" charset="0"/>
              </a:rPr>
              <a:t> her </a:t>
            </a:r>
            <a:r>
              <a:rPr lang="de-DE" sz="2400" kern="1200" dirty="0" err="1">
                <a:solidFill>
                  <a:prstClr val="black"/>
                </a:solidFill>
                <a:latin typeface="Arial" pitchFamily="34" charset="0"/>
                <a:ea typeface="MS PGothic" pitchFamily="34" charset="-128"/>
                <a:cs typeface="Arial" pitchFamily="34" charset="0"/>
              </a:rPr>
              <a:t>experienced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happiness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with</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life</a:t>
            </a:r>
            <a:r>
              <a:rPr lang="de-DE" sz="2400" kern="1200" dirty="0">
                <a:solidFill>
                  <a:prstClr val="black"/>
                </a:solidFill>
                <a:latin typeface="Arial" pitchFamily="34" charset="0"/>
                <a:ea typeface="MS PGothic" pitchFamily="34" charset="-128"/>
                <a:cs typeface="Arial" pitchFamily="34" charset="0"/>
              </a:rPr>
              <a:t>.  </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13</a:t>
            </a:fld>
            <a:endParaRPr lang="en-GB"/>
          </a:p>
        </p:txBody>
      </p:sp>
    </p:spTree>
    <p:extLst>
      <p:ext uri="{BB962C8B-B14F-4D97-AF65-F5344CB8AC3E}">
        <p14:creationId xmlns:p14="http://schemas.microsoft.com/office/powerpoint/2010/main" xmlns="" val="33722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342900" lvl="0" indent="-342900" eaLnBrk="0" hangingPunct="0">
              <a:spcBef>
                <a:spcPct val="20000"/>
              </a:spcBef>
              <a:buClrTx/>
            </a:pPr>
            <a:r>
              <a:rPr lang="de-DE" sz="2400" kern="1200" dirty="0">
                <a:solidFill>
                  <a:prstClr val="black"/>
                </a:solidFill>
                <a:latin typeface="Arial" pitchFamily="34" charset="0"/>
                <a:ea typeface="MS PGothic" pitchFamily="34" charset="-128"/>
                <a:cs typeface="Arial" pitchFamily="34" charset="0"/>
              </a:rPr>
              <a:t>More </a:t>
            </a:r>
            <a:r>
              <a:rPr lang="de-DE" sz="2400" kern="1200" dirty="0" err="1">
                <a:solidFill>
                  <a:prstClr val="black"/>
                </a:solidFill>
                <a:latin typeface="Arial" pitchFamily="34" charset="0"/>
                <a:ea typeface="MS PGothic" pitchFamily="34" charset="-128"/>
                <a:cs typeface="Arial" pitchFamily="34" charset="0"/>
              </a:rPr>
              <a:t>precisely</a:t>
            </a:r>
            <a:r>
              <a:rPr lang="de-DE" sz="2400" kern="1200" dirty="0">
                <a:solidFill>
                  <a:prstClr val="black"/>
                </a:solidFill>
                <a:latin typeface="Arial" pitchFamily="34" charset="0"/>
                <a:ea typeface="MS PGothic" pitchFamily="34" charset="-128"/>
                <a:cs typeface="Arial" pitchFamily="34" charset="0"/>
              </a:rPr>
              <a:t>:</a:t>
            </a:r>
          </a:p>
          <a:p>
            <a:pPr marL="342900" lvl="0" indent="-342900" eaLnBrk="0" hangingPunct="0">
              <a:spcBef>
                <a:spcPct val="20000"/>
              </a:spcBef>
              <a:buClrTx/>
            </a:pPr>
            <a:endParaRPr lang="de-DE"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SWB refers to people`s evaluation of their lives – evaluations that are both affective and cognitive. </a:t>
            </a:r>
          </a:p>
          <a:p>
            <a:pPr marL="342900" lvl="0" indent="-342900" eaLnBrk="0" hangingPunct="0">
              <a:spcBef>
                <a:spcPct val="20000"/>
              </a:spcBef>
              <a:buClrTx/>
            </a:pP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SWB consists of three parts: </a:t>
            </a: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Positive emotions, </a:t>
            </a: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negative emotions and </a:t>
            </a: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satisfaction with life.  </a:t>
            </a:r>
            <a:endParaRPr lang="de-DE" sz="2400" kern="1200" dirty="0">
              <a:solidFill>
                <a:prstClr val="black"/>
              </a:solidFill>
              <a:latin typeface="Arial" pitchFamily="34" charset="0"/>
              <a:ea typeface="MS PGothic" pitchFamily="34" charset="-128"/>
              <a:cs typeface="Arial" pitchFamily="34"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14</a:t>
            </a:fld>
            <a:endParaRPr lang="en-GB"/>
          </a:p>
        </p:txBody>
      </p:sp>
    </p:spTree>
    <p:extLst>
      <p:ext uri="{BB962C8B-B14F-4D97-AF65-F5344CB8AC3E}">
        <p14:creationId xmlns:p14="http://schemas.microsoft.com/office/powerpoint/2010/main" xmlns="" val="23742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342900" lvl="0" indent="-342900" algn="ctr" eaLnBrk="0" hangingPunct="0">
              <a:spcBef>
                <a:spcPct val="20000"/>
              </a:spcBef>
              <a:buClrTx/>
            </a:pPr>
            <a:endParaRPr lang="en-US" sz="2800" kern="1200" dirty="0" smtClean="0">
              <a:solidFill>
                <a:prstClr val="black"/>
              </a:solidFill>
              <a:latin typeface="Calibri"/>
              <a:ea typeface="MS PGothic" pitchFamily="34" charset="-128"/>
            </a:endParaRPr>
          </a:p>
          <a:p>
            <a:pPr marL="342900" lvl="0" indent="-342900" algn="ctr" eaLnBrk="0" hangingPunct="0">
              <a:spcBef>
                <a:spcPct val="20000"/>
              </a:spcBef>
              <a:buClrTx/>
            </a:pPr>
            <a:endParaRPr lang="en-US" sz="2400" kern="1200" dirty="0" smtClean="0">
              <a:solidFill>
                <a:prstClr val="black"/>
              </a:solidFill>
              <a:latin typeface="Arial" pitchFamily="34" charset="0"/>
              <a:ea typeface="MS PGothic" pitchFamily="34" charset="-128"/>
              <a:cs typeface="Arial" pitchFamily="34" charset="0"/>
            </a:endParaRPr>
          </a:p>
          <a:p>
            <a:pPr marL="342900" lvl="0" indent="-342900" algn="ctr" eaLnBrk="0" hangingPunct="0">
              <a:spcBef>
                <a:spcPct val="20000"/>
              </a:spcBef>
              <a:buClrTx/>
            </a:pPr>
            <a:r>
              <a:rPr lang="en-US" sz="2400" kern="1200" dirty="0" smtClean="0">
                <a:solidFill>
                  <a:prstClr val="black"/>
                </a:solidFill>
                <a:latin typeface="Arial" pitchFamily="34" charset="0"/>
                <a:ea typeface="MS PGothic" pitchFamily="34" charset="-128"/>
                <a:cs typeface="Arial" pitchFamily="34" charset="0"/>
              </a:rPr>
              <a:t>“</a:t>
            </a:r>
            <a:r>
              <a:rPr lang="en-US" sz="2400" kern="1200" dirty="0">
                <a:solidFill>
                  <a:prstClr val="black"/>
                </a:solidFill>
                <a:latin typeface="Arial" pitchFamily="34" charset="0"/>
                <a:ea typeface="MS PGothic" pitchFamily="34" charset="-128"/>
                <a:cs typeface="Arial" pitchFamily="34" charset="0"/>
              </a:rPr>
              <a:t>Happiness is the experience of frequent, </a:t>
            </a:r>
            <a:r>
              <a:rPr lang="en-US" sz="2400" kern="1200" dirty="0" err="1">
                <a:solidFill>
                  <a:prstClr val="black"/>
                </a:solidFill>
                <a:latin typeface="Arial" pitchFamily="34" charset="0"/>
                <a:ea typeface="MS PGothic" pitchFamily="34" charset="-128"/>
                <a:cs typeface="Arial" pitchFamily="34" charset="0"/>
              </a:rPr>
              <a:t>mildy</a:t>
            </a:r>
            <a:r>
              <a:rPr lang="en-US" sz="2400" kern="1200" dirty="0">
                <a:solidFill>
                  <a:prstClr val="black"/>
                </a:solidFill>
                <a:latin typeface="Arial" pitchFamily="34" charset="0"/>
                <a:ea typeface="MS PGothic" pitchFamily="34" charset="-128"/>
                <a:cs typeface="Arial" pitchFamily="34" charset="0"/>
              </a:rPr>
              <a:t> pleasant emotions, the relative absence of unpleasant feelings, and a general feeling of satisfaction with one`s life.” </a:t>
            </a:r>
          </a:p>
          <a:p>
            <a:pPr marL="342900" lvl="0" indent="-342900" algn="ctr" eaLnBrk="0" hangingPunct="0">
              <a:spcBef>
                <a:spcPct val="20000"/>
              </a:spcBef>
              <a:buClrTx/>
            </a:pPr>
            <a:endParaRPr lang="de-DE"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r>
              <a:rPr lang="en-US" sz="2000" kern="1200" dirty="0" err="1">
                <a:solidFill>
                  <a:prstClr val="black"/>
                </a:solidFill>
                <a:latin typeface="Arial" pitchFamily="34" charset="0"/>
                <a:ea typeface="MS PGothic" pitchFamily="34" charset="-128"/>
                <a:cs typeface="Arial" pitchFamily="34" charset="0"/>
              </a:rPr>
              <a:t>Biswas-Diener</a:t>
            </a:r>
            <a:r>
              <a:rPr lang="en-US" sz="2000" kern="1200" dirty="0">
                <a:solidFill>
                  <a:prstClr val="black"/>
                </a:solidFill>
                <a:latin typeface="Arial" pitchFamily="34" charset="0"/>
                <a:ea typeface="MS PGothic" pitchFamily="34" charset="-128"/>
                <a:cs typeface="Arial" pitchFamily="34" charset="0"/>
              </a:rPr>
              <a:t>, R., Dean, B., Positive Psychology Coaching – Putting the Science of Happiness to Work for Your Clients, Hoboken (New Jersey) 2007, p. 41. </a:t>
            </a:r>
            <a:endParaRPr lang="de-DE" sz="20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endParaRPr lang="de-DE" sz="3200" kern="1200" dirty="0">
              <a:solidFill>
                <a:prstClr val="black"/>
              </a:solidFill>
              <a:latin typeface="Calibri"/>
              <a:ea typeface="MS PGothic" pitchFamily="34" charset="-128"/>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15</a:t>
            </a:fld>
            <a:endParaRPr lang="en-GB"/>
          </a:p>
        </p:txBody>
      </p:sp>
    </p:spTree>
    <p:extLst>
      <p:ext uri="{BB962C8B-B14F-4D97-AF65-F5344CB8AC3E}">
        <p14:creationId xmlns:p14="http://schemas.microsoft.com/office/powerpoint/2010/main" xmlns="" val="2421723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endParaRPr lang="en-GB" dirty="0" smtClean="0"/>
          </a:p>
          <a:p>
            <a:endParaRPr lang="en-GB" dirty="0"/>
          </a:p>
          <a:p>
            <a:endParaRPr lang="en-GB" dirty="0" smtClean="0"/>
          </a:p>
          <a:p>
            <a:endParaRPr lang="en-GB" dirty="0"/>
          </a:p>
          <a:p>
            <a:pPr algn="ctr"/>
            <a:r>
              <a:rPr lang="en-GB" dirty="0" smtClean="0"/>
              <a:t>“</a:t>
            </a:r>
            <a:r>
              <a:rPr lang="en-GB" sz="2400" dirty="0"/>
              <a:t>The happiness of mankind … seems to have been the original purpose intended by the Author of nature, when he brought them into existence.” </a:t>
            </a:r>
            <a:endParaRPr lang="en-GB" sz="2400" dirty="0" smtClean="0"/>
          </a:p>
          <a:p>
            <a:pPr algn="ctr"/>
            <a:r>
              <a:rPr lang="de-DE" sz="2400" dirty="0" smtClean="0"/>
              <a:t>Smith</a:t>
            </a:r>
            <a:r>
              <a:rPr lang="de-DE" sz="2400" dirty="0"/>
              <a:t>, A.: The </a:t>
            </a:r>
            <a:r>
              <a:rPr lang="de-DE" sz="2400" dirty="0" err="1"/>
              <a:t>Theory</a:t>
            </a:r>
            <a:r>
              <a:rPr lang="de-DE" sz="2400" dirty="0"/>
              <a:t> </a:t>
            </a:r>
            <a:r>
              <a:rPr lang="de-DE" sz="2400" dirty="0" err="1"/>
              <a:t>of</a:t>
            </a:r>
            <a:r>
              <a:rPr lang="de-DE" sz="2400" dirty="0"/>
              <a:t> </a:t>
            </a:r>
            <a:r>
              <a:rPr lang="de-DE" sz="2400" dirty="0" err="1"/>
              <a:t>moral</a:t>
            </a:r>
            <a:r>
              <a:rPr lang="de-DE" sz="2400" dirty="0"/>
              <a:t> Sentiments, </a:t>
            </a:r>
            <a:r>
              <a:rPr lang="de-DE" sz="2400" dirty="0" smtClean="0"/>
              <a:t>1759 </a:t>
            </a:r>
            <a:endParaRPr lang="de-DE" sz="2400" dirty="0"/>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16</a:t>
            </a:fld>
            <a:endParaRPr lang="en-GB"/>
          </a:p>
        </p:txBody>
      </p:sp>
    </p:spTree>
    <p:extLst>
      <p:ext uri="{BB962C8B-B14F-4D97-AF65-F5344CB8AC3E}">
        <p14:creationId xmlns:p14="http://schemas.microsoft.com/office/powerpoint/2010/main" xmlns="" val="3208784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967758"/>
          </a:xfrm>
        </p:spPr>
        <p:txBody>
          <a:bodyPr/>
          <a:lstStyle/>
          <a:p>
            <a:pPr algn="ctr"/>
            <a:r>
              <a:rPr lang="de-DE" dirty="0"/>
              <a:t>EFFECTS OF HAPPINESS</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17</a:t>
            </a:fld>
            <a:endParaRPr lang="en-GB"/>
          </a:p>
        </p:txBody>
      </p:sp>
    </p:spTree>
    <p:extLst>
      <p:ext uri="{BB962C8B-B14F-4D97-AF65-F5344CB8AC3E}">
        <p14:creationId xmlns:p14="http://schemas.microsoft.com/office/powerpoint/2010/main" xmlns="" val="4169194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eaLnBrk="0" hangingPunct="0">
              <a:spcBef>
                <a:spcPct val="20000"/>
              </a:spcBef>
              <a:buClrTx/>
            </a:pPr>
            <a:endParaRPr lang="en-US" sz="2400" kern="1200" dirty="0" smtClean="0">
              <a:solidFill>
                <a:prstClr val="black"/>
              </a:solidFill>
              <a:latin typeface="Calibri"/>
              <a:ea typeface="MS PGothic" pitchFamily="34" charset="-128"/>
            </a:endParaRPr>
          </a:p>
          <a:p>
            <a:pPr marL="342900" lvl="0" indent="-342900" eaLnBrk="0" hangingPunct="0">
              <a:spcBef>
                <a:spcPct val="20000"/>
              </a:spcBef>
              <a:buClrTx/>
            </a:pPr>
            <a:r>
              <a:rPr lang="en-US" sz="2400" kern="1200" dirty="0" smtClean="0">
                <a:solidFill>
                  <a:prstClr val="black"/>
                </a:solidFill>
                <a:latin typeface="Arial" pitchFamily="34" charset="0"/>
                <a:ea typeface="MS PGothic" pitchFamily="34" charset="-128"/>
                <a:cs typeface="Arial" pitchFamily="34" charset="0"/>
              </a:rPr>
              <a:t>Happy </a:t>
            </a:r>
            <a:r>
              <a:rPr lang="en-US" sz="2400" kern="1200" dirty="0">
                <a:solidFill>
                  <a:prstClr val="black"/>
                </a:solidFill>
                <a:latin typeface="Arial" pitchFamily="34" charset="0"/>
                <a:ea typeface="MS PGothic" pitchFamily="34" charset="-128"/>
                <a:cs typeface="Arial" pitchFamily="34" charset="0"/>
              </a:rPr>
              <a:t>people live longer, stay married longer, make more money, receive better evaluations from work supervisors, take fewer sick days, are more altruistic and more creative. </a:t>
            </a:r>
            <a:endParaRPr lang="de-DE"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r>
              <a:rPr lang="en-US" sz="2400" kern="1200" dirty="0">
                <a:solidFill>
                  <a:prstClr val="black"/>
                </a:solidFill>
                <a:latin typeface="Arial" pitchFamily="34" charset="0"/>
                <a:ea typeface="MS PGothic" pitchFamily="34" charset="-128"/>
                <a:cs typeface="Arial" pitchFamily="34" charset="0"/>
              </a:rPr>
              <a:t>Happiness is functional. Individuals, families, organizations, and societies need happy individuals to flourish. Happy people are more likely to be curious and explore, to take risks and to seek new social contacts.   </a:t>
            </a:r>
            <a:endParaRPr lang="en-US" sz="2400" kern="1200" dirty="0" smtClean="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r>
              <a:rPr lang="en-US" sz="2400" kern="1200" dirty="0">
                <a:solidFill>
                  <a:prstClr val="black"/>
                </a:solidFill>
                <a:latin typeface="Calibri"/>
                <a:ea typeface="MS PGothic" pitchFamily="34" charset="-128"/>
              </a:rPr>
              <a:t> </a:t>
            </a:r>
            <a:r>
              <a:rPr lang="en-US" sz="2000" kern="1200" dirty="0" err="1">
                <a:solidFill>
                  <a:prstClr val="black"/>
                </a:solidFill>
                <a:latin typeface="Arial" pitchFamily="34" charset="0"/>
                <a:ea typeface="MS PGothic" pitchFamily="34" charset="-128"/>
                <a:cs typeface="Arial" pitchFamily="34" charset="0"/>
              </a:rPr>
              <a:t>Biswas-Diener</a:t>
            </a:r>
            <a:r>
              <a:rPr lang="en-US" sz="2000" kern="1200" dirty="0">
                <a:solidFill>
                  <a:prstClr val="black"/>
                </a:solidFill>
                <a:latin typeface="Arial" pitchFamily="34" charset="0"/>
                <a:ea typeface="MS PGothic" pitchFamily="34" charset="-128"/>
                <a:cs typeface="Arial" pitchFamily="34" charset="0"/>
              </a:rPr>
              <a:t>, R., Dean, B., Positive Psychology Coaching – Putting the Science of Happiness to Work for Your Clients, Hoboken (New Jersey) 2007, p. 31 and p. 41. </a:t>
            </a:r>
            <a:endParaRPr lang="de-DE" sz="2000" kern="1200" dirty="0">
              <a:solidFill>
                <a:prstClr val="black"/>
              </a:solidFill>
              <a:latin typeface="Arial" pitchFamily="34" charset="0"/>
              <a:ea typeface="MS PGothic" pitchFamily="34" charset="-128"/>
              <a:cs typeface="Arial" pitchFamily="34"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18</a:t>
            </a:fld>
            <a:endParaRPr lang="en-GB"/>
          </a:p>
        </p:txBody>
      </p:sp>
    </p:spTree>
    <p:extLst>
      <p:ext uri="{BB962C8B-B14F-4D97-AF65-F5344CB8AC3E}">
        <p14:creationId xmlns:p14="http://schemas.microsoft.com/office/powerpoint/2010/main" xmlns="" val="337715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967758"/>
          </a:xfrm>
        </p:spPr>
        <p:txBody>
          <a:bodyPr/>
          <a:lstStyle/>
          <a:p>
            <a:pPr algn="ctr"/>
            <a:r>
              <a:rPr lang="de-DE" dirty="0"/>
              <a:t>HOW IS HAPPINESS MEASURED?</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19</a:t>
            </a:fld>
            <a:endParaRPr lang="en-GB"/>
          </a:p>
        </p:txBody>
      </p:sp>
    </p:spTree>
    <p:extLst>
      <p:ext uri="{BB962C8B-B14F-4D97-AF65-F5344CB8AC3E}">
        <p14:creationId xmlns:p14="http://schemas.microsoft.com/office/powerpoint/2010/main" xmlns="" val="2752627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04800" y="1196752"/>
            <a:ext cx="8594725" cy="4896073"/>
          </a:xfrm>
        </p:spPr>
        <p:txBody>
          <a:bodyPr/>
          <a:lstStyle/>
          <a:p>
            <a:pPr algn="ctr">
              <a:buClr>
                <a:srgbClr val="0046A0"/>
              </a:buClr>
            </a:pPr>
            <a:endParaRPr lang="en-US" sz="2800" dirty="0" smtClean="0"/>
          </a:p>
          <a:p>
            <a:pPr algn="ctr">
              <a:buClr>
                <a:srgbClr val="0046A0"/>
              </a:buClr>
            </a:pPr>
            <a:endParaRPr lang="en-US" sz="2800" dirty="0"/>
          </a:p>
          <a:p>
            <a:pPr algn="ctr">
              <a:buClr>
                <a:srgbClr val="0046A0"/>
              </a:buClr>
            </a:pPr>
            <a:r>
              <a:rPr lang="en-US" sz="2800" dirty="0"/>
              <a:t>„THE PURSUIT OF HAPPINESS IS CHANGING THE </a:t>
            </a:r>
            <a:r>
              <a:rPr lang="en-US" sz="2800" dirty="0" smtClean="0"/>
              <a:t>WORLD“</a:t>
            </a:r>
            <a:endParaRPr lang="en-US" sz="2800" dirty="0"/>
          </a:p>
          <a:p>
            <a:pPr algn="ctr">
              <a:buClr>
                <a:srgbClr val="0046A0"/>
              </a:buClr>
            </a:pPr>
            <a:r>
              <a:rPr lang="en-US" sz="2800" dirty="0" smtClean="0"/>
              <a:t>“Berlin Speech” </a:t>
            </a:r>
            <a:r>
              <a:rPr lang="en-US" sz="2800" dirty="0"/>
              <a:t>given by the former </a:t>
            </a:r>
          </a:p>
          <a:p>
            <a:pPr algn="ctr">
              <a:buClr>
                <a:srgbClr val="0046A0"/>
              </a:buClr>
            </a:pPr>
            <a:r>
              <a:rPr lang="en-US" sz="2800" dirty="0" err="1"/>
              <a:t>Bundespräsident</a:t>
            </a:r>
            <a:r>
              <a:rPr lang="en-US" sz="2800" dirty="0"/>
              <a:t> Horst </a:t>
            </a:r>
            <a:r>
              <a:rPr lang="en-US" sz="2800" dirty="0" err="1" smtClean="0"/>
              <a:t>Köhler</a:t>
            </a:r>
            <a:r>
              <a:rPr lang="en-US" sz="2800" dirty="0" smtClean="0"/>
              <a:t> in October </a:t>
            </a:r>
            <a:r>
              <a:rPr lang="en-US" sz="2800" dirty="0"/>
              <a:t>2007</a:t>
            </a:r>
          </a:p>
          <a:p>
            <a:pPr algn="ctr">
              <a:buClr>
                <a:srgbClr val="0046A0"/>
              </a:buClr>
            </a:pPr>
            <a:endParaRPr lang="de-DE" sz="2800" dirty="0" smtClean="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buFont typeface="Wingdings" pitchFamily="2" charset="2"/>
              <a:buChar char="Ø"/>
            </a:pPr>
            <a:endParaRPr lang="de-DE" sz="2400" kern="1200" dirty="0" smtClean="0">
              <a:solidFill>
                <a:prstClr val="black"/>
              </a:solidFill>
              <a:latin typeface="Arial" pitchFamily="34" charset="0"/>
              <a:ea typeface="MS PGothic" pitchFamily="34" charset="-128"/>
              <a:cs typeface="Arial" pitchFamily="34" charset="0"/>
            </a:endParaRPr>
          </a:p>
          <a:p>
            <a:pPr marL="342900" lvl="0" indent="-342900">
              <a:spcBef>
                <a:spcPct val="20000"/>
              </a:spcBef>
              <a:buClrTx/>
              <a:buFont typeface="Wingdings" pitchFamily="2" charset="2"/>
              <a:buChar char="Ø"/>
            </a:pPr>
            <a:r>
              <a:rPr lang="de-DE" sz="2400" kern="1200" dirty="0" smtClean="0">
                <a:solidFill>
                  <a:prstClr val="black"/>
                </a:solidFill>
                <a:latin typeface="Arial" pitchFamily="34" charset="0"/>
                <a:ea typeface="MS PGothic" pitchFamily="34" charset="-128"/>
                <a:cs typeface="Arial" pitchFamily="34" charset="0"/>
              </a:rPr>
              <a:t>Surveys</a:t>
            </a:r>
            <a:r>
              <a:rPr lang="de-DE" sz="2400" kern="1200" dirty="0">
                <a:solidFill>
                  <a:prstClr val="black"/>
                </a:solidFill>
                <a:latin typeface="Arial" pitchFamily="34" charset="0"/>
                <a:ea typeface="MS PGothic" pitchFamily="34" charset="-128"/>
                <a:cs typeface="Arial" pitchFamily="34" charset="0"/>
              </a:rPr>
              <a:t>: Global Evaluation </a:t>
            </a:r>
            <a:r>
              <a:rPr lang="de-DE" sz="2400" kern="1200" dirty="0" err="1">
                <a:solidFill>
                  <a:prstClr val="black"/>
                </a:solidFill>
                <a:latin typeface="Arial" pitchFamily="34" charset="0"/>
                <a:ea typeface="MS PGothic" pitchFamily="34" charset="-128"/>
                <a:cs typeface="Arial" pitchFamily="34" charset="0"/>
              </a:rPr>
              <a:t>of</a:t>
            </a:r>
            <a:r>
              <a:rPr lang="de-DE" sz="2400" kern="1200" dirty="0">
                <a:solidFill>
                  <a:prstClr val="black"/>
                </a:solidFill>
                <a:latin typeface="Arial" pitchFamily="34" charset="0"/>
                <a:ea typeface="MS PGothic" pitchFamily="34" charset="-128"/>
                <a:cs typeface="Arial" pitchFamily="34" charset="0"/>
              </a:rPr>
              <a:t> Individual Life </a:t>
            </a:r>
            <a:r>
              <a:rPr lang="de-DE" sz="2400" kern="1200" dirty="0" err="1">
                <a:solidFill>
                  <a:prstClr val="black"/>
                </a:solidFill>
                <a:latin typeface="Arial" pitchFamily="34" charset="0"/>
                <a:ea typeface="MS PGothic" pitchFamily="34" charset="-128"/>
                <a:cs typeface="Arial" pitchFamily="34" charset="0"/>
              </a:rPr>
              <a:t>Satisfaction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by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asking</a:t>
            </a:r>
            <a:r>
              <a:rPr lang="de-DE" sz="2400" kern="1200" dirty="0">
                <a:solidFill>
                  <a:prstClr val="black"/>
                </a:solidFill>
                <a:latin typeface="Arial" pitchFamily="34" charset="0"/>
                <a:ea typeface="MS PGothic" pitchFamily="34" charset="-128"/>
                <a:cs typeface="Arial" pitchFamily="34" charset="0"/>
              </a:rPr>
              <a:t> a </a:t>
            </a:r>
            <a:r>
              <a:rPr lang="de-DE" sz="2400" kern="1200" dirty="0" err="1">
                <a:solidFill>
                  <a:prstClr val="black"/>
                </a:solidFill>
                <a:latin typeface="Arial" pitchFamily="34" charset="0"/>
                <a:ea typeface="MS PGothic" pitchFamily="34" charset="-128"/>
                <a:cs typeface="Arial" pitchFamily="34" charset="0"/>
              </a:rPr>
              <a:t>representative</a:t>
            </a:r>
            <a:r>
              <a:rPr lang="de-DE" sz="2400" kern="1200" dirty="0">
                <a:solidFill>
                  <a:prstClr val="black"/>
                </a:solidFill>
                <a:latin typeface="Arial" pitchFamily="34" charset="0"/>
                <a:ea typeface="MS PGothic" pitchFamily="34" charset="-128"/>
                <a:cs typeface="Arial" pitchFamily="34" charset="0"/>
              </a:rPr>
              <a:t> sample </a:t>
            </a:r>
            <a:r>
              <a:rPr lang="de-DE" sz="2400" kern="1200" dirty="0" err="1">
                <a:solidFill>
                  <a:prstClr val="black"/>
                </a:solidFill>
                <a:latin typeface="Arial" pitchFamily="34" charset="0"/>
                <a:ea typeface="MS PGothic" pitchFamily="34" charset="-128"/>
                <a:cs typeface="Arial" pitchFamily="34" charset="0"/>
              </a:rPr>
              <a:t>of</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individuals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about</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their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overall</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happiness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satisfaction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with</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life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they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lead</a:t>
            </a:r>
            <a:r>
              <a:rPr lang="de-DE" sz="2400" kern="1200" dirty="0">
                <a:solidFill>
                  <a:prstClr val="black"/>
                </a:solidFill>
                <a:latin typeface="Arial" pitchFamily="34" charset="0"/>
                <a:ea typeface="MS PGothic" pitchFamily="34" charset="-128"/>
                <a:cs typeface="Arial" pitchFamily="34" charset="0"/>
              </a:rPr>
              <a:t>.</a:t>
            </a:r>
          </a:p>
          <a:p>
            <a:pPr marL="342900" lvl="0" indent="-342900">
              <a:spcBef>
                <a:spcPct val="20000"/>
              </a:spcBef>
              <a:buClrTx/>
              <a:buFont typeface="Wingdings" pitchFamily="2" charset="2"/>
              <a:buChar char="Ø"/>
            </a:pPr>
            <a:r>
              <a:rPr lang="de-DE" sz="2400" kern="1200" dirty="0" err="1">
                <a:solidFill>
                  <a:prstClr val="black"/>
                </a:solidFill>
                <a:latin typeface="Arial" pitchFamily="34" charset="0"/>
                <a:ea typeface="MS PGothic" pitchFamily="34" charset="-128"/>
                <a:cs typeface="Arial" pitchFamily="34" charset="0"/>
              </a:rPr>
              <a:t>For</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example</a:t>
            </a:r>
            <a:r>
              <a:rPr lang="de-DE" sz="2400" kern="1200" dirty="0">
                <a:solidFill>
                  <a:prstClr val="black"/>
                </a:solidFill>
                <a:latin typeface="Arial" pitchFamily="34" charset="0"/>
                <a:ea typeface="MS PGothic" pitchFamily="34" charset="-128"/>
                <a:cs typeface="Arial" pitchFamily="34" charset="0"/>
              </a:rPr>
              <a:t>: World Values Surveys, </a:t>
            </a:r>
            <a:r>
              <a:rPr lang="de-DE" sz="2400" kern="1200" dirty="0" smtClean="0">
                <a:solidFill>
                  <a:prstClr val="black"/>
                </a:solidFill>
                <a:latin typeface="Arial" pitchFamily="34" charset="0"/>
                <a:ea typeface="MS PGothic" pitchFamily="34" charset="-128"/>
                <a:cs typeface="Arial" pitchFamily="34" charset="0"/>
              </a:rPr>
              <a:t>Gallup World Poll, Eurobarometer </a:t>
            </a:r>
            <a:r>
              <a:rPr lang="de-DE" sz="2400" kern="1200" dirty="0">
                <a:solidFill>
                  <a:prstClr val="black"/>
                </a:solidFill>
                <a:latin typeface="Arial" pitchFamily="34" charset="0"/>
                <a:ea typeface="MS PGothic" pitchFamily="34" charset="-128"/>
                <a:cs typeface="Arial" pitchFamily="34" charset="0"/>
              </a:rPr>
              <a:t>Surveys, German </a:t>
            </a:r>
            <a:r>
              <a:rPr lang="de-DE" sz="2400" kern="1200" dirty="0" err="1">
                <a:solidFill>
                  <a:prstClr val="black"/>
                </a:solidFill>
                <a:latin typeface="Arial" pitchFamily="34" charset="0"/>
                <a:ea typeface="MS PGothic" pitchFamily="34" charset="-128"/>
                <a:cs typeface="Arial" pitchFamily="34" charset="0"/>
              </a:rPr>
              <a:t>Socio</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Oeconomic</a:t>
            </a:r>
            <a:r>
              <a:rPr lang="de-DE" sz="2400" kern="1200" dirty="0">
                <a:solidFill>
                  <a:prstClr val="black"/>
                </a:solidFill>
                <a:latin typeface="Arial" pitchFamily="34" charset="0"/>
                <a:ea typeface="MS PGothic" pitchFamily="34" charset="-128"/>
                <a:cs typeface="Arial" pitchFamily="34" charset="0"/>
              </a:rPr>
              <a:t> Panel (GSOP) </a:t>
            </a:r>
          </a:p>
          <a:p>
            <a:pPr marL="342900" lvl="0" indent="-342900">
              <a:spcBef>
                <a:spcPct val="20000"/>
              </a:spcBef>
              <a:buClrTx/>
              <a:buFont typeface="Wingdings" pitchFamily="2" charset="2"/>
              <a:buChar char="Ø"/>
            </a:pPr>
            <a:r>
              <a:rPr lang="de-DE" sz="2400" kern="1200" dirty="0">
                <a:solidFill>
                  <a:prstClr val="black"/>
                </a:solidFill>
                <a:latin typeface="Arial" pitchFamily="34" charset="0"/>
                <a:ea typeface="MS PGothic" pitchFamily="34" charset="-128"/>
                <a:cs typeface="Arial" pitchFamily="34" charset="0"/>
              </a:rPr>
              <a:t>GSOP: Life </a:t>
            </a:r>
            <a:r>
              <a:rPr lang="de-DE" sz="2400" kern="1200" dirty="0" err="1">
                <a:solidFill>
                  <a:prstClr val="black"/>
                </a:solidFill>
                <a:latin typeface="Arial" pitchFamily="34" charset="0"/>
                <a:ea typeface="MS PGothic" pitchFamily="34" charset="-128"/>
                <a:cs typeface="Arial" pitchFamily="34" charset="0"/>
              </a:rPr>
              <a:t>satisfaction</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is</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assessed</a:t>
            </a:r>
            <a:r>
              <a:rPr lang="de-DE" sz="2400" kern="1200" dirty="0">
                <a:solidFill>
                  <a:prstClr val="black"/>
                </a:solidFill>
                <a:latin typeface="Arial" pitchFamily="34" charset="0"/>
                <a:ea typeface="MS PGothic" pitchFamily="34" charset="-128"/>
                <a:cs typeface="Arial" pitchFamily="34" charset="0"/>
              </a:rPr>
              <a:t> on a </a:t>
            </a:r>
            <a:r>
              <a:rPr lang="de-DE" sz="2400" kern="1200" dirty="0" err="1">
                <a:solidFill>
                  <a:prstClr val="black"/>
                </a:solidFill>
                <a:latin typeface="Arial" pitchFamily="34" charset="0"/>
                <a:ea typeface="MS PGothic" pitchFamily="34" charset="-128"/>
                <a:cs typeface="Arial" pitchFamily="34" charset="0"/>
              </a:rPr>
              <a:t>scale</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from</a:t>
            </a:r>
            <a:r>
              <a:rPr lang="de-DE" sz="2400" kern="1200" dirty="0">
                <a:solidFill>
                  <a:prstClr val="black"/>
                </a:solidFill>
                <a:latin typeface="Arial" pitchFamily="34" charset="0"/>
                <a:ea typeface="MS PGothic" pitchFamily="34" charset="-128"/>
                <a:cs typeface="Arial" pitchFamily="34" charset="0"/>
              </a:rPr>
              <a:t> 0 (</a:t>
            </a:r>
            <a:r>
              <a:rPr lang="de-DE" sz="2400" kern="1200" dirty="0" err="1">
                <a:solidFill>
                  <a:prstClr val="black"/>
                </a:solidFill>
                <a:latin typeface="Arial" pitchFamily="34" charset="0"/>
                <a:ea typeface="MS PGothic" pitchFamily="34" charset="-128"/>
                <a:cs typeface="Arial" pitchFamily="34" charset="0"/>
              </a:rPr>
              <a:t>very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very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dissatisfied</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to</a:t>
            </a:r>
            <a:r>
              <a:rPr lang="de-DE" sz="2400" kern="1200" dirty="0">
                <a:solidFill>
                  <a:prstClr val="black"/>
                </a:solidFill>
                <a:latin typeface="Arial" pitchFamily="34" charset="0"/>
                <a:ea typeface="MS PGothic" pitchFamily="34" charset="-128"/>
                <a:cs typeface="Arial" pitchFamily="34" charset="0"/>
              </a:rPr>
              <a:t>  10 (</a:t>
            </a:r>
            <a:r>
              <a:rPr lang="de-DE" sz="2400" kern="1200" dirty="0" err="1">
                <a:solidFill>
                  <a:prstClr val="black"/>
                </a:solidFill>
                <a:latin typeface="Arial" pitchFamily="34" charset="0"/>
                <a:ea typeface="MS PGothic" pitchFamily="34" charset="-128"/>
                <a:cs typeface="Arial" pitchFamily="34" charset="0"/>
              </a:rPr>
              <a:t>very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very</a:t>
            </a:r>
            <a:r>
              <a:rPr lang="de-DE" sz="2400" kern="1200" dirty="0">
                <a:solidFill>
                  <a:prstClr val="black"/>
                </a:solidFill>
                <a:latin typeface="Arial" pitchFamily="34" charset="0"/>
                <a:ea typeface="MS PGothic" pitchFamily="34" charset="-128"/>
                <a:cs typeface="Arial" pitchFamily="34" charset="0"/>
              </a:rPr>
              <a:t> </a:t>
            </a:r>
            <a:r>
              <a:rPr lang="de-DE" sz="2400" kern="1200" dirty="0" err="1">
                <a:solidFill>
                  <a:prstClr val="black"/>
                </a:solidFill>
                <a:latin typeface="Arial" pitchFamily="34" charset="0"/>
                <a:ea typeface="MS PGothic" pitchFamily="34" charset="-128"/>
                <a:cs typeface="Arial" pitchFamily="34" charset="0"/>
              </a:rPr>
              <a:t>satisfied</a:t>
            </a:r>
            <a:r>
              <a:rPr lang="de-DE" sz="2400" kern="1200" dirty="0">
                <a:solidFill>
                  <a:prstClr val="black"/>
                </a:solidFill>
                <a:latin typeface="Arial" pitchFamily="34" charset="0"/>
                <a:ea typeface="MS PGothic" pitchFamily="34" charset="-128"/>
                <a:cs typeface="Arial" pitchFamily="34" charset="0"/>
              </a:rPr>
              <a:t>).</a:t>
            </a:r>
          </a:p>
          <a:p>
            <a:endParaRPr lang="de-DE" sz="2400" dirty="0">
              <a:latin typeface="Arial" pitchFamily="34" charset="0"/>
              <a:cs typeface="Arial" pitchFamily="34" charset="0"/>
            </a:endParaRPr>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20</a:t>
            </a:fld>
            <a:endParaRPr lang="en-GB"/>
          </a:p>
        </p:txBody>
      </p:sp>
    </p:spTree>
    <p:extLst>
      <p:ext uri="{BB962C8B-B14F-4D97-AF65-F5344CB8AC3E}">
        <p14:creationId xmlns:p14="http://schemas.microsoft.com/office/powerpoint/2010/main" xmlns="" val="2643436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21</a:t>
            </a:fld>
            <a:endParaRPr lang="en-GB"/>
          </a:p>
        </p:txBody>
      </p:sp>
      <p:pic>
        <p:nvPicPr>
          <p:cNvPr id="4" name="Picture 2" descr="C:\Users\User\Pictures\ControlCenter3\Scan\Glück4.jpg"/>
          <p:cNvPicPr>
            <a:picLocks noChangeAspect="1" noChangeArrowheads="1"/>
          </p:cNvPicPr>
          <p:nvPr/>
        </p:nvPicPr>
        <p:blipFill>
          <a:blip r:embed="rId2" cstate="email"/>
          <a:srcRect/>
          <a:stretch>
            <a:fillRect/>
          </a:stretch>
        </p:blipFill>
        <p:spPr bwMode="auto">
          <a:xfrm>
            <a:off x="2771800" y="1412776"/>
            <a:ext cx="3097212" cy="4371975"/>
          </a:xfrm>
          <a:prstGeom prst="rect">
            <a:avLst/>
          </a:prstGeom>
          <a:noFill/>
          <a:ln w="9525">
            <a:noFill/>
            <a:miter lim="800000"/>
            <a:headEnd/>
            <a:tailEnd/>
          </a:ln>
        </p:spPr>
      </p:pic>
    </p:spTree>
    <p:extLst>
      <p:ext uri="{BB962C8B-B14F-4D97-AF65-F5344CB8AC3E}">
        <p14:creationId xmlns:p14="http://schemas.microsoft.com/office/powerpoint/2010/main" xmlns="" val="1428978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22</a:t>
            </a:fld>
            <a:endParaRPr lang="en-GB"/>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39752" y="1124745"/>
            <a:ext cx="3973323"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0055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23</a:t>
            </a:fld>
            <a:endParaRPr lang="en-GB"/>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163763" y="1530350"/>
            <a:ext cx="4816475" cy="380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150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24</a:t>
            </a:fld>
            <a:endParaRPr lang="en-GB"/>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123728" y="1268760"/>
            <a:ext cx="4508500" cy="426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648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25</a:t>
            </a:fld>
            <a:endParaRPr lang="en-GB"/>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52600" y="1219200"/>
            <a:ext cx="5638800" cy="442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5684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26</a:t>
            </a:fld>
            <a:endParaRPr lang="en-GB"/>
          </a:p>
        </p:txBody>
      </p:sp>
      <p:pic>
        <p:nvPicPr>
          <p:cNvPr id="4" name="Picture 2" descr="C:\Users\User\Pictures\ControlCenter3\Scan\Grafik_Zufriedenhe_1466752z.jpg"/>
          <p:cNvPicPr>
            <a:picLocks noChangeAspect="1" noChangeArrowheads="1"/>
          </p:cNvPicPr>
          <p:nvPr/>
        </p:nvPicPr>
        <p:blipFill>
          <a:blip r:embed="rId2" cstate="email"/>
          <a:srcRect/>
          <a:stretch>
            <a:fillRect/>
          </a:stretch>
        </p:blipFill>
        <p:spPr bwMode="auto">
          <a:xfrm>
            <a:off x="1016770" y="1268760"/>
            <a:ext cx="7143750" cy="4762500"/>
          </a:xfrm>
          <a:prstGeom prst="rect">
            <a:avLst/>
          </a:prstGeom>
          <a:noFill/>
          <a:ln w="9525">
            <a:noFill/>
            <a:miter lim="800000"/>
            <a:headEnd/>
            <a:tailEnd/>
          </a:ln>
        </p:spPr>
      </p:pic>
    </p:spTree>
    <p:extLst>
      <p:ext uri="{BB962C8B-B14F-4D97-AF65-F5344CB8AC3E}">
        <p14:creationId xmlns:p14="http://schemas.microsoft.com/office/powerpoint/2010/main" xmlns="" val="138603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solidFill>
                  <a:srgbClr val="000000"/>
                </a:solidFill>
              </a:rPr>
              <a:t>www.ohm-university.eu</a:t>
            </a:r>
            <a:endParaRPr lang="de-DE">
              <a:solidFill>
                <a:srgbClr val="000000"/>
              </a:solidFill>
            </a:endParaRPr>
          </a:p>
        </p:txBody>
      </p:sp>
      <p:sp>
        <p:nvSpPr>
          <p:cNvPr id="3" name="Foliennummernplatzhalter 2"/>
          <p:cNvSpPr>
            <a:spLocks noGrp="1"/>
          </p:cNvSpPr>
          <p:nvPr>
            <p:ph type="sldNum" sz="quarter" idx="11"/>
          </p:nvPr>
        </p:nvSpPr>
        <p:spPr/>
        <p:txBody>
          <a:bodyPr/>
          <a:lstStyle/>
          <a:p>
            <a:pPr>
              <a:defRPr/>
            </a:pPr>
            <a:r>
              <a:rPr lang="en-GB" smtClean="0">
                <a:solidFill>
                  <a:srgbClr val="000000"/>
                </a:solidFill>
              </a:rPr>
              <a:t>page </a:t>
            </a:r>
            <a:fld id="{02C56FB5-0D65-4889-B08B-77276F6BB35F}" type="slidenum">
              <a:rPr lang="en-GB" smtClean="0">
                <a:solidFill>
                  <a:srgbClr val="000000"/>
                </a:solidFill>
              </a:rPr>
              <a:pPr>
                <a:defRPr/>
              </a:pPr>
              <a:t>27</a:t>
            </a:fld>
            <a:endParaRPr lang="en-GB">
              <a:solidFill>
                <a:srgbClr val="000000"/>
              </a:solidFill>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43808" y="980728"/>
            <a:ext cx="3286125" cy="544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3750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967758"/>
          </a:xfrm>
        </p:spPr>
        <p:txBody>
          <a:bodyPr/>
          <a:lstStyle/>
          <a:p>
            <a:pPr algn="ctr"/>
            <a:r>
              <a:rPr lang="en-GB" dirty="0"/>
              <a:t>IF YOU`RE SO RICH, WHY AREN`T YOU SO HAPPY?</a:t>
            </a:r>
            <a:r>
              <a:rPr lang="de-DE" dirty="0"/>
              <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28</a:t>
            </a:fld>
            <a:endParaRPr lang="en-GB"/>
          </a:p>
        </p:txBody>
      </p:sp>
    </p:spTree>
    <p:extLst>
      <p:ext uri="{BB962C8B-B14F-4D97-AF65-F5344CB8AC3E}">
        <p14:creationId xmlns:p14="http://schemas.microsoft.com/office/powerpoint/2010/main" xmlns="" val="3055222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268760"/>
            <a:ext cx="8594725" cy="4824065"/>
          </a:xfrm>
        </p:spPr>
        <p:txBody>
          <a:bodyPr/>
          <a:lstStyle/>
          <a:p>
            <a:endParaRPr lang="en-US" dirty="0"/>
          </a:p>
          <a:p>
            <a:endParaRPr lang="en-US" dirty="0" smtClean="0"/>
          </a:p>
          <a:p>
            <a:pPr algn="ctr"/>
            <a:r>
              <a:rPr lang="en-US" dirty="0" smtClean="0"/>
              <a:t>„</a:t>
            </a:r>
            <a:r>
              <a:rPr lang="en-US" sz="2400" dirty="0"/>
              <a:t>It does appear that, despite the massive increase in wealth, incomes and access to material goods and services, our perception of happiness has not really changed that much. Increased wealth has not brought with it similar increase in happiness</a:t>
            </a:r>
            <a:r>
              <a:rPr lang="en-US" sz="2400" dirty="0" smtClean="0"/>
              <a:t>.”</a:t>
            </a:r>
          </a:p>
          <a:p>
            <a:endParaRPr lang="en-US" sz="2400" dirty="0"/>
          </a:p>
          <a:p>
            <a:r>
              <a:rPr lang="en-US" sz="2000" dirty="0"/>
              <a:t>N. Gregory </a:t>
            </a:r>
            <a:r>
              <a:rPr lang="en-US" sz="2000" dirty="0" err="1"/>
              <a:t>Mankiw</a:t>
            </a:r>
            <a:r>
              <a:rPr lang="en-US" sz="2000" dirty="0"/>
              <a:t>, Mark P. Taylor, Economics, Second Edition 2011, S. 501 </a:t>
            </a: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29</a:t>
            </a:fld>
            <a:endParaRPr lang="en-GB"/>
          </a:p>
        </p:txBody>
      </p:sp>
    </p:spTree>
    <p:extLst>
      <p:ext uri="{BB962C8B-B14F-4D97-AF65-F5344CB8AC3E}">
        <p14:creationId xmlns:p14="http://schemas.microsoft.com/office/powerpoint/2010/main" xmlns="" val="1921542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D81305B1-5143-429A-88AF-93A111C16AB0}" type="slidenum">
              <a:rPr lang="de-DE" smtClean="0"/>
              <a:pPr>
                <a:defRPr/>
              </a:pPr>
              <a:t>3</a:t>
            </a:fld>
            <a:endParaRPr lang="de-DE"/>
          </a:p>
        </p:txBody>
      </p:sp>
      <p:pic>
        <p:nvPicPr>
          <p:cNvPr id="1026" name="Picture 2" descr="C:\Users\User\Desktop\Übergabe\Glücksforschung Vorträge\Glücksbaustelle_Maria Martin_FHWS Gestaltung Würzburg_ Main-Post (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87624" y="908720"/>
            <a:ext cx="6662955" cy="496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0632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smtClean="0"/>
              <a:t>Quelle</a:t>
            </a:r>
            <a:r>
              <a:rPr lang="de-DE" dirty="0"/>
              <a:t>: David G. Myers, </a:t>
            </a:r>
            <a:r>
              <a:rPr lang="de-DE" dirty="0" err="1"/>
              <a:t>Social</a:t>
            </a:r>
            <a:r>
              <a:rPr lang="de-DE" dirty="0"/>
              <a:t> </a:t>
            </a:r>
            <a:r>
              <a:rPr lang="de-DE" dirty="0" err="1"/>
              <a:t>Psychology</a:t>
            </a:r>
            <a:r>
              <a:rPr lang="de-DE" dirty="0"/>
              <a:t>, 10. Auflage, New York 2010, S. 601</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30</a:t>
            </a:fld>
            <a:endParaRPr lang="en-GB"/>
          </a:p>
        </p:txBody>
      </p:sp>
      <p:pic>
        <p:nvPicPr>
          <p:cNvPr id="6" name="Picture 2" descr="C:\Users\Arbeitsplatz\Pictures\ControlCenter3\Scan\CCI23102010_00002.bmp"/>
          <p:cNvPicPr>
            <a:picLocks noChangeAspect="1" noChangeArrowheads="1"/>
          </p:cNvPicPr>
          <p:nvPr/>
        </p:nvPicPr>
        <p:blipFill>
          <a:blip r:embed="rId2" cstate="email"/>
          <a:srcRect/>
          <a:stretch>
            <a:fillRect/>
          </a:stretch>
        </p:blipFill>
        <p:spPr bwMode="auto">
          <a:xfrm>
            <a:off x="2409825" y="1479550"/>
            <a:ext cx="4324350" cy="3898900"/>
          </a:xfrm>
          <a:prstGeom prst="rect">
            <a:avLst/>
          </a:prstGeom>
          <a:noFill/>
          <a:ln w="9525">
            <a:noFill/>
            <a:miter lim="800000"/>
            <a:headEnd/>
            <a:tailEnd/>
          </a:ln>
        </p:spPr>
      </p:pic>
    </p:spTree>
    <p:extLst>
      <p:ext uri="{BB962C8B-B14F-4D97-AF65-F5344CB8AC3E}">
        <p14:creationId xmlns:p14="http://schemas.microsoft.com/office/powerpoint/2010/main" xmlns="" val="2637146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lvl="0" algn="ctr"/>
            <a:r>
              <a:rPr lang="en-US" dirty="0">
                <a:solidFill>
                  <a:srgbClr val="000000"/>
                </a:solidFill>
              </a:rPr>
              <a:t>“</a:t>
            </a:r>
            <a:r>
              <a:rPr lang="en-US" sz="2400" dirty="0">
                <a:solidFill>
                  <a:srgbClr val="000000"/>
                </a:solidFill>
              </a:rPr>
              <a:t>For example, although today most Americans surveyed will tell you they are happy with their lives, the fraction of those who say that they are </a:t>
            </a:r>
            <a:r>
              <a:rPr lang="en-US" sz="2400" b="1" dirty="0">
                <a:solidFill>
                  <a:srgbClr val="000000"/>
                </a:solidFill>
              </a:rPr>
              <a:t>happy is not any higher than it was 40 years ago</a:t>
            </a:r>
            <a:r>
              <a:rPr lang="en-US" sz="2400" dirty="0">
                <a:solidFill>
                  <a:srgbClr val="000000"/>
                </a:solidFill>
              </a:rPr>
              <a:t>. …</a:t>
            </a:r>
          </a:p>
          <a:p>
            <a:pPr lvl="0" algn="ctr"/>
            <a:r>
              <a:rPr lang="en-US" sz="2400" dirty="0">
                <a:solidFill>
                  <a:srgbClr val="000000"/>
                </a:solidFill>
              </a:rPr>
              <a:t>Or, as your parents always said</a:t>
            </a:r>
            <a:r>
              <a:rPr lang="en-US" sz="2400" b="1" dirty="0">
                <a:solidFill>
                  <a:srgbClr val="000000"/>
                </a:solidFill>
              </a:rPr>
              <a:t>,</a:t>
            </a:r>
          </a:p>
          <a:p>
            <a:pPr lvl="0" algn="ctr"/>
            <a:endParaRPr lang="en-US" sz="2400" b="1" dirty="0">
              <a:solidFill>
                <a:srgbClr val="000000"/>
              </a:solidFill>
            </a:endParaRPr>
          </a:p>
          <a:p>
            <a:pPr lvl="0" algn="ctr"/>
            <a:r>
              <a:rPr lang="en-US" sz="2400" b="1" dirty="0">
                <a:solidFill>
                  <a:srgbClr val="000000"/>
                </a:solidFill>
              </a:rPr>
              <a:t> money doesn`t buy happiness.”</a:t>
            </a:r>
            <a:endParaRPr lang="en-US" sz="2400" dirty="0">
              <a:solidFill>
                <a:srgbClr val="000000"/>
              </a:solidFill>
            </a:endParaRPr>
          </a:p>
          <a:p>
            <a:pPr lvl="0" algn="ctr"/>
            <a:r>
              <a:rPr lang="en-US" sz="2400" dirty="0">
                <a:solidFill>
                  <a:srgbClr val="000000"/>
                </a:solidFill>
              </a:rPr>
              <a:t>                                          </a:t>
            </a:r>
          </a:p>
          <a:p>
            <a:pPr lvl="0" algn="ctr"/>
            <a:r>
              <a:rPr lang="en-US" sz="2400" dirty="0">
                <a:solidFill>
                  <a:srgbClr val="000000"/>
                </a:solidFill>
              </a:rPr>
              <a:t>   </a:t>
            </a:r>
            <a:r>
              <a:rPr lang="en-US" sz="2400" b="1" dirty="0">
                <a:solidFill>
                  <a:srgbClr val="000000"/>
                </a:solidFill>
              </a:rPr>
              <a:t>Ben S. Bernanke</a:t>
            </a:r>
            <a:r>
              <a:rPr lang="en-US" sz="2400" dirty="0">
                <a:solidFill>
                  <a:srgbClr val="000000"/>
                </a:solidFill>
              </a:rPr>
              <a:t>, 2010</a:t>
            </a:r>
            <a:endParaRPr lang="de-DE" sz="2400" dirty="0">
              <a:solidFill>
                <a:srgbClr val="000000"/>
              </a:solidFill>
            </a:endParaRPr>
          </a:p>
          <a:p>
            <a:pPr lvl="0" algn="ctr"/>
            <a:r>
              <a:rPr lang="en-US" sz="2400" dirty="0">
                <a:solidFill>
                  <a:srgbClr val="000000"/>
                </a:solidFill>
              </a:rPr>
              <a:t>    </a:t>
            </a:r>
          </a:p>
          <a:p>
            <a:pPr lvl="0" algn="ctr"/>
            <a:endParaRPr lang="en-US" sz="2400" dirty="0">
              <a:solidFill>
                <a:srgbClr val="000000"/>
              </a:solidFill>
            </a:endParaRPr>
          </a:p>
          <a:p>
            <a:pPr lvl="0"/>
            <a:endParaRPr lang="de-DE" dirty="0">
              <a:solidFill>
                <a:srgbClr val="000000"/>
              </a:solidFill>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31</a:t>
            </a:fld>
            <a:endParaRPr lang="en-GB"/>
          </a:p>
        </p:txBody>
      </p:sp>
    </p:spTree>
    <p:extLst>
      <p:ext uri="{BB962C8B-B14F-4D97-AF65-F5344CB8AC3E}">
        <p14:creationId xmlns:p14="http://schemas.microsoft.com/office/powerpoint/2010/main" xmlns="" val="394287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endParaRPr lang="de-DE" dirty="0" smtClean="0"/>
          </a:p>
          <a:p>
            <a:endParaRPr lang="de-DE" dirty="0"/>
          </a:p>
          <a:p>
            <a:endParaRPr lang="de-DE" dirty="0" smtClean="0"/>
          </a:p>
          <a:p>
            <a:endParaRPr lang="de-DE" dirty="0"/>
          </a:p>
          <a:p>
            <a:endParaRPr lang="de-DE" dirty="0" smtClean="0"/>
          </a:p>
          <a:p>
            <a:endParaRPr lang="de-DE" dirty="0"/>
          </a:p>
          <a:p>
            <a:pPr marL="0" indent="0" algn="ctr">
              <a:buNone/>
            </a:pPr>
            <a:r>
              <a:rPr lang="de-DE" dirty="0" smtClean="0"/>
              <a:t>Quelle: Glücksatlas Deutschland 2011 </a:t>
            </a:r>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21B5FCAE-0D67-47B8-B6A6-3EAA92753233}" type="slidenum">
              <a:rPr lang="de-DE" smtClean="0">
                <a:solidFill>
                  <a:srgbClr val="000000"/>
                </a:solidFill>
              </a:rPr>
              <a:pPr>
                <a:defRPr/>
              </a:pPr>
              <a:t>32</a:t>
            </a:fld>
            <a:endParaRPr lang="de-DE">
              <a:solidFill>
                <a:srgbClr val="0000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03451" y="1412776"/>
            <a:ext cx="5455716" cy="3922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575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lgn="ctr">
              <a:spcBef>
                <a:spcPct val="20000"/>
              </a:spcBef>
              <a:buClrTx/>
            </a:pPr>
            <a:endParaRPr lang="de-DE" sz="3200" b="1" kern="1200" dirty="0" smtClean="0">
              <a:solidFill>
                <a:prstClr val="black"/>
              </a:solidFill>
              <a:latin typeface="Calibri"/>
              <a:ea typeface="MS PGothic" pitchFamily="34" charset="-128"/>
            </a:endParaRPr>
          </a:p>
          <a:p>
            <a:pPr marL="342900" lvl="0" indent="-342900" algn="ctr">
              <a:spcBef>
                <a:spcPct val="20000"/>
              </a:spcBef>
              <a:buClrTx/>
            </a:pPr>
            <a:endParaRPr lang="de-DE" sz="3200" b="1" kern="1200" dirty="0">
              <a:solidFill>
                <a:prstClr val="black"/>
              </a:solidFill>
              <a:latin typeface="Calibri"/>
              <a:ea typeface="MS PGothic" pitchFamily="34" charset="-128"/>
            </a:endParaRPr>
          </a:p>
          <a:p>
            <a:pPr marL="342900" lvl="0" indent="-342900" algn="ctr">
              <a:spcBef>
                <a:spcPct val="20000"/>
              </a:spcBef>
              <a:buClrTx/>
            </a:pPr>
            <a:endParaRPr lang="de-DE" sz="3200" b="1" kern="1200" dirty="0" smtClean="0">
              <a:solidFill>
                <a:prstClr val="black"/>
              </a:solidFill>
              <a:latin typeface="Calibri"/>
              <a:ea typeface="MS PGothic" pitchFamily="34" charset="-128"/>
            </a:endParaRPr>
          </a:p>
          <a:p>
            <a:pPr marL="342900" lvl="0" indent="-342900" algn="ctr">
              <a:spcBef>
                <a:spcPct val="20000"/>
              </a:spcBef>
              <a:buClrTx/>
            </a:pPr>
            <a:r>
              <a:rPr lang="de-DE" sz="2400" b="1" kern="1200" dirty="0" smtClean="0">
                <a:solidFill>
                  <a:prstClr val="black"/>
                </a:solidFill>
                <a:latin typeface="Calibri"/>
                <a:ea typeface="MS PGothic" pitchFamily="34" charset="-128"/>
              </a:rPr>
              <a:t>WHAT </a:t>
            </a:r>
            <a:r>
              <a:rPr lang="de-DE" sz="2400" b="1" kern="1200" dirty="0">
                <a:solidFill>
                  <a:prstClr val="black"/>
                </a:solidFill>
                <a:latin typeface="Calibri"/>
                <a:ea typeface="MS PGothic" pitchFamily="34" charset="-128"/>
              </a:rPr>
              <a:t>ARE THE REASONS?</a:t>
            </a:r>
            <a:br>
              <a:rPr lang="de-DE" sz="2400" b="1" kern="1200" dirty="0">
                <a:solidFill>
                  <a:prstClr val="black"/>
                </a:solidFill>
                <a:latin typeface="Calibri"/>
                <a:ea typeface="MS PGothic" pitchFamily="34" charset="-128"/>
              </a:rPr>
            </a:br>
            <a:endParaRPr lang="de-DE" sz="2400" b="1" kern="1200" dirty="0" smtClean="0">
              <a:solidFill>
                <a:prstClr val="black"/>
              </a:solidFill>
              <a:latin typeface="Calibri"/>
              <a:ea typeface="MS PGothic" pitchFamily="34" charset="-128"/>
            </a:endParaRPr>
          </a:p>
          <a:p>
            <a:pPr marL="342900" lvl="0" indent="-342900" algn="ctr">
              <a:spcBef>
                <a:spcPct val="20000"/>
              </a:spcBef>
              <a:buClrTx/>
            </a:pPr>
            <a:r>
              <a:rPr lang="de-DE" sz="2400" b="1" kern="1200" dirty="0" smtClean="0">
                <a:solidFill>
                  <a:prstClr val="black"/>
                </a:solidFill>
                <a:latin typeface="Calibri"/>
                <a:ea typeface="MS PGothic" pitchFamily="34" charset="-128"/>
              </a:rPr>
              <a:t>(</a:t>
            </a:r>
            <a:r>
              <a:rPr lang="de-DE" sz="2400" b="1" kern="1200" dirty="0" err="1">
                <a:solidFill>
                  <a:prstClr val="black"/>
                </a:solidFill>
                <a:latin typeface="Calibri"/>
                <a:ea typeface="MS PGothic" pitchFamily="34" charset="-128"/>
              </a:rPr>
              <a:t>Easterlin</a:t>
            </a:r>
            <a:r>
              <a:rPr lang="de-DE" sz="2400" b="1" kern="1200" dirty="0">
                <a:solidFill>
                  <a:prstClr val="black"/>
                </a:solidFill>
                <a:latin typeface="Calibri"/>
                <a:ea typeface="MS PGothic" pitchFamily="34" charset="-128"/>
              </a:rPr>
              <a:t> Paradoxon)</a:t>
            </a: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33</a:t>
            </a:fld>
            <a:endParaRPr lang="en-GB"/>
          </a:p>
        </p:txBody>
      </p:sp>
    </p:spTree>
    <p:extLst>
      <p:ext uri="{BB962C8B-B14F-4D97-AF65-F5344CB8AC3E}">
        <p14:creationId xmlns:p14="http://schemas.microsoft.com/office/powerpoint/2010/main" xmlns="" val="1839339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endParaRPr lang="en-US" dirty="0" smtClean="0"/>
          </a:p>
          <a:p>
            <a:pPr algn="ctr"/>
            <a:r>
              <a:rPr lang="en-US" sz="2400" dirty="0" smtClean="0"/>
              <a:t>Adaptation </a:t>
            </a:r>
            <a:endParaRPr lang="en-US" sz="2400" dirty="0"/>
          </a:p>
          <a:p>
            <a:endParaRPr lang="en-US" dirty="0" smtClean="0"/>
          </a:p>
          <a:p>
            <a:r>
              <a:rPr lang="en-US" sz="2400" dirty="0" smtClean="0"/>
              <a:t>On </a:t>
            </a:r>
            <a:r>
              <a:rPr lang="en-US" sz="2400" dirty="0"/>
              <a:t>the one hand, with the increase in income level, </a:t>
            </a:r>
            <a:r>
              <a:rPr lang="en-US" sz="2400" b="1" dirty="0"/>
              <a:t>aspirations will also rise</a:t>
            </a:r>
            <a:r>
              <a:rPr lang="en-US" sz="2400" dirty="0"/>
              <a:t>, therefore a person will not become more satisfied, this means the level of satisfaction stays the same (so-called hedonic treadmill). </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34</a:t>
            </a:fld>
            <a:endParaRPr lang="en-GB"/>
          </a:p>
        </p:txBody>
      </p:sp>
    </p:spTree>
    <p:extLst>
      <p:ext uri="{BB962C8B-B14F-4D97-AF65-F5344CB8AC3E}">
        <p14:creationId xmlns:p14="http://schemas.microsoft.com/office/powerpoint/2010/main" xmlns="" val="3398049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endParaRPr lang="en-US" sz="2400" dirty="0" smtClean="0"/>
          </a:p>
          <a:p>
            <a:pPr algn="ctr"/>
            <a:r>
              <a:rPr lang="en-US" sz="2400" dirty="0" smtClean="0"/>
              <a:t>Social Comparison  </a:t>
            </a:r>
          </a:p>
          <a:p>
            <a:pPr algn="ctr"/>
            <a:endParaRPr lang="en-US" sz="2400" dirty="0"/>
          </a:p>
          <a:p>
            <a:r>
              <a:rPr lang="en-US" sz="2400" dirty="0" smtClean="0"/>
              <a:t>On </a:t>
            </a:r>
            <a:r>
              <a:rPr lang="en-US" sz="2400" dirty="0"/>
              <a:t>the other hand - if the material existence is assured, less absolute income, but rather more </a:t>
            </a:r>
            <a:r>
              <a:rPr lang="en-US" sz="2400" b="1" dirty="0"/>
              <a:t>relative income </a:t>
            </a:r>
            <a:r>
              <a:rPr lang="en-US" sz="2400" dirty="0"/>
              <a:t>- that is, the personal income compared to others -– is decisive for the individual. </a:t>
            </a:r>
            <a:r>
              <a:rPr lang="en-US" sz="2400" dirty="0" smtClean="0"/>
              <a:t>A </a:t>
            </a:r>
            <a:r>
              <a:rPr lang="en-US" sz="2400" dirty="0"/>
              <a:t>general rise in incomes for </a:t>
            </a:r>
            <a:r>
              <a:rPr lang="en-US" sz="2400" dirty="0" smtClean="0"/>
              <a:t>all only </a:t>
            </a:r>
            <a:r>
              <a:rPr lang="en-US" sz="2400" dirty="0"/>
              <a:t>will </a:t>
            </a:r>
            <a:r>
              <a:rPr lang="en-US" sz="2400" b="1" dirty="0"/>
              <a:t>increase the social norm</a:t>
            </a:r>
            <a:r>
              <a:rPr lang="en-US" sz="2400" dirty="0"/>
              <a:t>, so that satisfaction does not rise, because all have more. With different changes in income: The sum of the ranks in an economy is fixed – if one wins, another must lose - a zero sum game.</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35</a:t>
            </a:fld>
            <a:endParaRPr lang="en-GB"/>
          </a:p>
        </p:txBody>
      </p:sp>
    </p:spTree>
    <p:extLst>
      <p:ext uri="{BB962C8B-B14F-4D97-AF65-F5344CB8AC3E}">
        <p14:creationId xmlns:p14="http://schemas.microsoft.com/office/powerpoint/2010/main" xmlns="" val="1776378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342900" lvl="0" indent="-342900" algn="ctr">
              <a:spcBef>
                <a:spcPct val="20000"/>
              </a:spcBef>
              <a:buClrTx/>
            </a:pPr>
            <a:endParaRPr lang="en-GB" sz="2800" kern="1200" dirty="0" smtClean="0">
              <a:solidFill>
                <a:prstClr val="black"/>
              </a:solidFill>
              <a:latin typeface="Calibri"/>
              <a:ea typeface="MS PGothic" pitchFamily="34" charset="-128"/>
            </a:endParaRPr>
          </a:p>
          <a:p>
            <a:pPr marL="342900" lvl="0" indent="-342900" algn="ctr">
              <a:spcBef>
                <a:spcPct val="20000"/>
              </a:spcBef>
              <a:buClrTx/>
            </a:pPr>
            <a:endParaRPr lang="en-GB" sz="2800" kern="1200" dirty="0">
              <a:solidFill>
                <a:prstClr val="black"/>
              </a:solidFill>
              <a:latin typeface="Calibri"/>
              <a:ea typeface="MS PGothic" pitchFamily="34" charset="-128"/>
            </a:endParaRPr>
          </a:p>
          <a:p>
            <a:pPr marL="342900" lvl="0" indent="-342900" algn="ctr">
              <a:spcBef>
                <a:spcPct val="20000"/>
              </a:spcBef>
              <a:buClrTx/>
            </a:pPr>
            <a:r>
              <a:rPr lang="en-GB" sz="2400" kern="1200" dirty="0" smtClean="0">
                <a:solidFill>
                  <a:prstClr val="black"/>
                </a:solidFill>
                <a:latin typeface="Arial" pitchFamily="34" charset="0"/>
                <a:ea typeface="MS PGothic" pitchFamily="34" charset="-128"/>
                <a:cs typeface="Arial" pitchFamily="34" charset="0"/>
              </a:rPr>
              <a:t>„</a:t>
            </a:r>
            <a:r>
              <a:rPr lang="en-GB" sz="2400" kern="1200" dirty="0">
                <a:solidFill>
                  <a:prstClr val="black"/>
                </a:solidFill>
                <a:latin typeface="Arial" pitchFamily="34" charset="0"/>
                <a:ea typeface="MS PGothic" pitchFamily="34" charset="-128"/>
                <a:cs typeface="Arial" pitchFamily="34" charset="0"/>
              </a:rPr>
              <a:t>Since the </a:t>
            </a:r>
            <a:r>
              <a:rPr lang="en-GB" sz="2400" b="1" kern="1200" dirty="0">
                <a:solidFill>
                  <a:prstClr val="black"/>
                </a:solidFill>
                <a:latin typeface="Arial" pitchFamily="34" charset="0"/>
                <a:ea typeface="MS PGothic" pitchFamily="34" charset="-128"/>
                <a:cs typeface="Arial" pitchFamily="34" charset="0"/>
              </a:rPr>
              <a:t>consumption benefit</a:t>
            </a:r>
            <a:r>
              <a:rPr lang="en-GB" sz="2400" kern="1200" dirty="0">
                <a:solidFill>
                  <a:prstClr val="black"/>
                </a:solidFill>
                <a:latin typeface="Arial" pitchFamily="34" charset="0"/>
                <a:ea typeface="MS PGothic" pitchFamily="34" charset="-128"/>
                <a:cs typeface="Arial" pitchFamily="34" charset="0"/>
              </a:rPr>
              <a:t> </a:t>
            </a:r>
            <a:r>
              <a:rPr lang="en-GB" sz="2400" b="1" kern="1200" dirty="0">
                <a:solidFill>
                  <a:prstClr val="black"/>
                </a:solidFill>
                <a:latin typeface="Arial" pitchFamily="34" charset="0"/>
                <a:ea typeface="MS PGothic" pitchFamily="34" charset="-128"/>
                <a:cs typeface="Arial" pitchFamily="34" charset="0"/>
              </a:rPr>
              <a:t>approaches zero as income rises</a:t>
            </a:r>
            <a:r>
              <a:rPr lang="en-GB" sz="2400" kern="1200" dirty="0">
                <a:solidFill>
                  <a:prstClr val="black"/>
                </a:solidFill>
                <a:latin typeface="Arial" pitchFamily="34" charset="0"/>
                <a:ea typeface="MS PGothic" pitchFamily="34" charset="-128"/>
                <a:cs typeface="Arial" pitchFamily="34" charset="0"/>
              </a:rPr>
              <a:t>, </a:t>
            </a:r>
            <a:r>
              <a:rPr lang="en-GB" sz="2400" b="1" kern="1200" dirty="0">
                <a:solidFill>
                  <a:prstClr val="black"/>
                </a:solidFill>
                <a:latin typeface="Arial" pitchFamily="34" charset="0"/>
                <a:ea typeface="MS PGothic" pitchFamily="34" charset="-128"/>
                <a:cs typeface="Arial" pitchFamily="34" charset="0"/>
              </a:rPr>
              <a:t>happiness profiles</a:t>
            </a:r>
            <a:r>
              <a:rPr lang="en-GB" sz="2400" kern="1200" dirty="0">
                <a:solidFill>
                  <a:prstClr val="black"/>
                </a:solidFill>
                <a:latin typeface="Arial" pitchFamily="34" charset="0"/>
                <a:ea typeface="MS PGothic" pitchFamily="34" charset="-128"/>
                <a:cs typeface="Arial" pitchFamily="34" charset="0"/>
              </a:rPr>
              <a:t> over time in developed countries </a:t>
            </a:r>
            <a:r>
              <a:rPr lang="en-GB" sz="2400" b="1" kern="1200" dirty="0">
                <a:solidFill>
                  <a:prstClr val="black"/>
                </a:solidFill>
                <a:latin typeface="Arial" pitchFamily="34" charset="0"/>
                <a:ea typeface="MS PGothic" pitchFamily="34" charset="-128"/>
                <a:cs typeface="Arial" pitchFamily="34" charset="0"/>
              </a:rPr>
              <a:t>are flat</a:t>
            </a:r>
            <a:r>
              <a:rPr lang="en-GB" sz="2400" kern="1200" dirty="0">
                <a:solidFill>
                  <a:prstClr val="black"/>
                </a:solidFill>
                <a:latin typeface="Arial" pitchFamily="34" charset="0"/>
                <a:ea typeface="MS PGothic" pitchFamily="34" charset="-128"/>
                <a:cs typeface="Arial" pitchFamily="34" charset="0"/>
              </a:rPr>
              <a:t>.”                                                                           Andrew Clark at al. in survey about research in Happiness Research  </a:t>
            </a:r>
          </a:p>
          <a:p>
            <a:pPr marL="342900" lvl="0" indent="-342900" algn="ctr">
              <a:spcBef>
                <a:spcPct val="20000"/>
              </a:spcBef>
              <a:buClrTx/>
            </a:pPr>
            <a:r>
              <a:rPr lang="en-GB" sz="2400" kern="1200" dirty="0">
                <a:solidFill>
                  <a:prstClr val="black"/>
                </a:solidFill>
                <a:latin typeface="Arial" pitchFamily="34" charset="0"/>
                <a:ea typeface="MS PGothic" pitchFamily="34" charset="-128"/>
                <a:cs typeface="Arial" pitchFamily="34" charset="0"/>
              </a:rPr>
              <a:t>(Journal of Economic Literature, March 2008)</a:t>
            </a:r>
            <a:endParaRPr lang="de-DE" sz="2400" kern="1200" dirty="0">
              <a:solidFill>
                <a:prstClr val="black"/>
              </a:solidFill>
              <a:latin typeface="Arial" pitchFamily="34" charset="0"/>
              <a:ea typeface="MS PGothic" pitchFamily="34" charset="-128"/>
              <a:cs typeface="Arial" pitchFamily="34" charset="0"/>
            </a:endParaRP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36</a:t>
            </a:fld>
            <a:endParaRPr lang="en-GB"/>
          </a:p>
        </p:txBody>
      </p:sp>
    </p:spTree>
    <p:extLst>
      <p:ext uri="{BB962C8B-B14F-4D97-AF65-F5344CB8AC3E}">
        <p14:creationId xmlns:p14="http://schemas.microsoft.com/office/powerpoint/2010/main" xmlns="" val="27101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124744"/>
            <a:ext cx="8594725" cy="5040560"/>
          </a:xfrm>
        </p:spPr>
        <p:txBody>
          <a:bodyPr/>
          <a:lstStyle/>
          <a:p>
            <a:pPr marL="342900" lvl="0" indent="-342900" algn="ctr"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endParaRPr lang="en-US" sz="2800" kern="1200" dirty="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r>
              <a:rPr lang="en-US" sz="2400" kern="1200" dirty="0" smtClean="0">
                <a:latin typeface="Arial" charset="0"/>
                <a:ea typeface="MS PGothic" pitchFamily="34" charset="-128"/>
                <a:cs typeface="Arial" charset="0"/>
              </a:rPr>
              <a:t>“</a:t>
            </a:r>
            <a:r>
              <a:rPr lang="en-US" sz="2400" kern="1200" dirty="0">
                <a:latin typeface="Arial" charset="0"/>
                <a:ea typeface="MS PGothic" pitchFamily="34" charset="-128"/>
                <a:cs typeface="Arial" charset="0"/>
              </a:rPr>
              <a:t>It is ironic that as rich nations have increased their wealth, people have not on average become a lot happier</a:t>
            </a:r>
            <a:r>
              <a:rPr lang="en-US" sz="2400" kern="1200" dirty="0" smtClean="0">
                <a:latin typeface="Arial" charset="0"/>
                <a:ea typeface="MS PGothic" pitchFamily="34" charset="-128"/>
                <a:cs typeface="Arial" charset="0"/>
              </a:rPr>
              <a:t>.”</a:t>
            </a:r>
          </a:p>
          <a:p>
            <a:pPr marL="342900" lvl="0" indent="-342900" algn="ctr" defTabSz="457200" eaLnBrk="0" hangingPunct="0">
              <a:spcBef>
                <a:spcPct val="20000"/>
              </a:spcBef>
              <a:buClrTx/>
            </a:pPr>
            <a:endParaRPr lang="en-US" sz="2400" kern="1200" dirty="0">
              <a:latin typeface="Arial" charset="0"/>
              <a:ea typeface="MS PGothic" pitchFamily="34" charset="-128"/>
              <a:cs typeface="Arial" charset="0"/>
            </a:endParaRPr>
          </a:p>
          <a:p>
            <a:pPr marL="342900" lvl="0" indent="-342900" algn="ctr" defTabSz="457200" eaLnBrk="0" hangingPunct="0">
              <a:spcBef>
                <a:spcPct val="20000"/>
              </a:spcBef>
              <a:buClrTx/>
            </a:pPr>
            <a:r>
              <a:rPr lang="en-US" sz="2000" kern="1200" dirty="0">
                <a:latin typeface="Arial" charset="0"/>
                <a:ea typeface="MS PGothic" pitchFamily="34" charset="-128"/>
                <a:cs typeface="Arial" charset="0"/>
              </a:rPr>
              <a:t>Ed </a:t>
            </a:r>
            <a:r>
              <a:rPr lang="en-US" sz="2000" kern="1200" dirty="0" err="1">
                <a:latin typeface="Arial" charset="0"/>
                <a:ea typeface="MS PGothic" pitchFamily="34" charset="-128"/>
                <a:cs typeface="Arial" charset="0"/>
              </a:rPr>
              <a:t>Diener</a:t>
            </a:r>
            <a:r>
              <a:rPr lang="en-US" sz="2000" kern="1200" dirty="0">
                <a:latin typeface="Arial" charset="0"/>
                <a:ea typeface="MS PGothic" pitchFamily="34" charset="-128"/>
                <a:cs typeface="Arial" charset="0"/>
              </a:rPr>
              <a:t> und Robert </a:t>
            </a:r>
            <a:r>
              <a:rPr lang="en-US" sz="2000" kern="1200" dirty="0" err="1">
                <a:latin typeface="Arial" charset="0"/>
                <a:ea typeface="MS PGothic" pitchFamily="34" charset="-128"/>
                <a:cs typeface="Arial" charset="0"/>
              </a:rPr>
              <a:t>Biswas-Diener</a:t>
            </a:r>
            <a:r>
              <a:rPr lang="en-US" sz="2000" kern="1200" dirty="0">
                <a:latin typeface="Arial" charset="0"/>
                <a:ea typeface="MS PGothic" pitchFamily="34" charset="-128"/>
                <a:cs typeface="Arial" charset="0"/>
              </a:rPr>
              <a:t> (2008, S. 105). </a:t>
            </a:r>
            <a:endParaRPr lang="de-DE" sz="2000" kern="1200" dirty="0">
              <a:latin typeface="Arial" charset="0"/>
              <a:ea typeface="MS PGothic" pitchFamily="34" charset="-128"/>
              <a:cs typeface="Arial" charset="0"/>
            </a:endParaRP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37</a:t>
            </a:fld>
            <a:endParaRPr lang="en-GB"/>
          </a:p>
        </p:txBody>
      </p:sp>
    </p:spTree>
    <p:extLst>
      <p:ext uri="{BB962C8B-B14F-4D97-AF65-F5344CB8AC3E}">
        <p14:creationId xmlns:p14="http://schemas.microsoft.com/office/powerpoint/2010/main" xmlns="" val="259601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342900" lvl="0" indent="-342900"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en-US" sz="2400" kern="1200" dirty="0" smtClean="0">
                <a:latin typeface="Arial" charset="0"/>
                <a:ea typeface="MS PGothic" pitchFamily="34" charset="-128"/>
                <a:cs typeface="Arial" charset="0"/>
              </a:rPr>
              <a:t>“</a:t>
            </a:r>
            <a:r>
              <a:rPr lang="en-US" sz="2400" kern="1200" dirty="0">
                <a:latin typeface="Arial" charset="0"/>
                <a:ea typeface="MS PGothic" pitchFamily="34" charset="-128"/>
                <a:cs typeface="Arial" charset="0"/>
              </a:rPr>
              <a:t>If it turns out to be true that rising incomes have failed to make Americas happier, as much  of the recent research suggests, what is the point of working such long hours and risking environmental disasters in order to keep on doubling and redoubling our Gross Domestic Product</a:t>
            </a:r>
            <a:r>
              <a:rPr lang="en-US" sz="2400" kern="1200" dirty="0" smtClean="0">
                <a:latin typeface="Arial" charset="0"/>
                <a:ea typeface="MS PGothic" pitchFamily="34" charset="-128"/>
                <a:cs typeface="Arial" charset="0"/>
              </a:rPr>
              <a:t>?”</a:t>
            </a:r>
          </a:p>
          <a:p>
            <a:pPr marL="342900" lvl="0" indent="-342900" defTabSz="457200" eaLnBrk="0" hangingPunct="0">
              <a:spcBef>
                <a:spcPct val="20000"/>
              </a:spcBef>
              <a:buClrTx/>
            </a:pPr>
            <a:endParaRPr lang="en-US" sz="2400" kern="1200" dirty="0">
              <a:latin typeface="Arial" charset="0"/>
              <a:ea typeface="MS PGothic" pitchFamily="34" charset="-128"/>
              <a:cs typeface="Arial" charset="0"/>
            </a:endParaRPr>
          </a:p>
          <a:p>
            <a:pPr marL="342900" lvl="0" indent="-342900" defTabSz="457200" eaLnBrk="0" hangingPunct="0">
              <a:spcBef>
                <a:spcPct val="20000"/>
              </a:spcBef>
              <a:buClrTx/>
            </a:pPr>
            <a:r>
              <a:rPr lang="en-US" sz="2000" kern="1200" dirty="0">
                <a:latin typeface="Arial" charset="0"/>
                <a:ea typeface="MS PGothic" pitchFamily="34" charset="-128"/>
                <a:cs typeface="Arial" charset="0"/>
              </a:rPr>
              <a:t>Derek Bok, former long-term President of Harvard University, 2010 </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38</a:t>
            </a:fld>
            <a:endParaRPr lang="en-GB"/>
          </a:p>
        </p:txBody>
      </p:sp>
    </p:spTree>
    <p:extLst>
      <p:ext uri="{BB962C8B-B14F-4D97-AF65-F5344CB8AC3E}">
        <p14:creationId xmlns:p14="http://schemas.microsoft.com/office/powerpoint/2010/main" xmlns="" val="780696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039766"/>
          </a:xfrm>
        </p:spPr>
        <p:txBody>
          <a:bodyPr/>
          <a:lstStyle/>
          <a:p>
            <a:pPr algn="ctr"/>
            <a:r>
              <a:rPr lang="de-DE" dirty="0" err="1"/>
              <a:t>Factors</a:t>
            </a:r>
            <a:r>
              <a:rPr lang="de-DE" dirty="0"/>
              <a:t> </a:t>
            </a:r>
            <a:r>
              <a:rPr lang="de-DE" dirty="0" err="1"/>
              <a:t>Contributing</a:t>
            </a:r>
            <a:r>
              <a:rPr lang="de-DE" dirty="0"/>
              <a:t> </a:t>
            </a:r>
            <a:r>
              <a:rPr lang="de-DE" dirty="0" err="1"/>
              <a:t>to</a:t>
            </a:r>
            <a:r>
              <a:rPr lang="de-DE" dirty="0"/>
              <a:t> </a:t>
            </a:r>
            <a:r>
              <a:rPr lang="de-DE" dirty="0" err="1"/>
              <a:t>Happiness</a:t>
            </a:r>
            <a:r>
              <a:rPr lang="de-DE" dirty="0"/>
              <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39</a:t>
            </a:fld>
            <a:endParaRPr lang="en-GB"/>
          </a:p>
        </p:txBody>
      </p:sp>
    </p:spTree>
    <p:extLst>
      <p:ext uri="{BB962C8B-B14F-4D97-AF65-F5344CB8AC3E}">
        <p14:creationId xmlns:p14="http://schemas.microsoft.com/office/powerpoint/2010/main" xmlns="" val="144147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endParaRPr lang="en-US" sz="2400" dirty="0" smtClean="0"/>
          </a:p>
          <a:p>
            <a:r>
              <a:rPr lang="en-US" sz="2400" dirty="0" smtClean="0"/>
              <a:t>In </a:t>
            </a:r>
            <a:r>
              <a:rPr lang="en-US" sz="2400" dirty="0"/>
              <a:t>July 2011, the UN required that the states should pursue subjective wellbeing as an explicit goal of their political activity on Bhutan`s initiative. </a:t>
            </a:r>
            <a:endParaRPr lang="en-US" sz="2400" dirty="0" smtClean="0"/>
          </a:p>
          <a:p>
            <a:r>
              <a:rPr lang="en-US" sz="2400" dirty="0" smtClean="0"/>
              <a:t>“</a:t>
            </a:r>
            <a:r>
              <a:rPr lang="en-US" sz="2400" dirty="0"/>
              <a:t>The reasoning is that since happiness is the ultimate desire of every individual, it must also be the purpose of development to create the enabling conditions for happiness.” </a:t>
            </a:r>
            <a:endParaRPr lang="en-US" sz="2400" dirty="0" smtClean="0"/>
          </a:p>
          <a:p>
            <a:r>
              <a:rPr lang="en-US" sz="2400" dirty="0" smtClean="0"/>
              <a:t>so </a:t>
            </a:r>
            <a:r>
              <a:rPr lang="en-US" sz="2400" dirty="0"/>
              <a:t>the Gross National Happiness Commission of Bhutan</a:t>
            </a:r>
            <a:r>
              <a:rPr lang="en-US" sz="2400" dirty="0" smtClean="0"/>
              <a:t>.</a:t>
            </a:r>
          </a:p>
          <a:p>
            <a:r>
              <a:rPr lang="en-US" sz="2400" dirty="0"/>
              <a:t>Also the EU Parliament passed on a respective resolution in 2011.</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4</a:t>
            </a:fld>
            <a:endParaRPr lang="en-GB"/>
          </a:p>
        </p:txBody>
      </p:sp>
    </p:spTree>
    <p:extLst>
      <p:ext uri="{BB962C8B-B14F-4D97-AF65-F5344CB8AC3E}">
        <p14:creationId xmlns:p14="http://schemas.microsoft.com/office/powerpoint/2010/main" xmlns="" val="28456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eaLnBrk="0" hangingPunct="0">
              <a:spcBef>
                <a:spcPct val="20000"/>
              </a:spcBef>
              <a:buClrTx/>
            </a:pPr>
            <a:endParaRPr lang="en-US" sz="2400" kern="1200" dirty="0" smtClean="0">
              <a:solidFill>
                <a:prstClr val="black"/>
              </a:solidFill>
              <a:latin typeface="Calibri"/>
              <a:ea typeface="MS PGothic" pitchFamily="34" charset="-128"/>
            </a:endParaRPr>
          </a:p>
          <a:p>
            <a:pPr marL="342900" lvl="0" indent="-342900" eaLnBrk="0" hangingPunct="0">
              <a:spcBef>
                <a:spcPct val="20000"/>
              </a:spcBef>
              <a:buClrTx/>
            </a:pPr>
            <a:r>
              <a:rPr lang="en-US" sz="2400" kern="1200" dirty="0" smtClean="0">
                <a:solidFill>
                  <a:prstClr val="black"/>
                </a:solidFill>
                <a:latin typeface="Arial" pitchFamily="34" charset="0"/>
                <a:ea typeface="MS PGothic" pitchFamily="34" charset="-128"/>
                <a:cs typeface="Arial" pitchFamily="34" charset="0"/>
              </a:rPr>
              <a:t>Happiness </a:t>
            </a:r>
            <a:r>
              <a:rPr lang="en-US" sz="2400" kern="1200" dirty="0">
                <a:solidFill>
                  <a:prstClr val="black"/>
                </a:solidFill>
                <a:latin typeface="Arial" pitchFamily="34" charset="0"/>
                <a:ea typeface="MS PGothic" pitchFamily="34" charset="-128"/>
                <a:cs typeface="Arial" pitchFamily="34" charset="0"/>
              </a:rPr>
              <a:t>research has identified </a:t>
            </a:r>
            <a:r>
              <a:rPr lang="en-US" sz="2400" kern="1200" dirty="0" smtClean="0">
                <a:solidFill>
                  <a:prstClr val="black"/>
                </a:solidFill>
                <a:latin typeface="Arial" pitchFamily="34" charset="0"/>
                <a:ea typeface="MS PGothic" pitchFamily="34" charset="-128"/>
                <a:cs typeface="Arial" pitchFamily="34" charset="0"/>
              </a:rPr>
              <a:t>the factors </a:t>
            </a:r>
            <a:r>
              <a:rPr lang="en-US" sz="2400" kern="1200" dirty="0">
                <a:solidFill>
                  <a:prstClr val="black"/>
                </a:solidFill>
                <a:latin typeface="Arial" pitchFamily="34" charset="0"/>
                <a:ea typeface="MS PGothic" pitchFamily="34" charset="-128"/>
                <a:cs typeface="Arial" pitchFamily="34" charset="0"/>
              </a:rPr>
              <a:t>contributing to happiness: </a:t>
            </a:r>
            <a:endParaRPr lang="en-US" sz="2400" kern="1200" dirty="0" smtClean="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pP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buFontTx/>
              <a:buChar char="-"/>
            </a:pPr>
            <a:r>
              <a:rPr lang="en-US" sz="2400" kern="1200" dirty="0">
                <a:solidFill>
                  <a:prstClr val="black"/>
                </a:solidFill>
                <a:latin typeface="Arial" pitchFamily="34" charset="0"/>
                <a:ea typeface="MS PGothic" pitchFamily="34" charset="-128"/>
                <a:cs typeface="Arial" pitchFamily="34" charset="0"/>
              </a:rPr>
              <a:t>family relationships </a:t>
            </a:r>
            <a:r>
              <a:rPr lang="en-US" sz="2400" kern="1200" dirty="0" smtClean="0">
                <a:solidFill>
                  <a:prstClr val="black"/>
                </a:solidFill>
                <a:latin typeface="Arial" pitchFamily="34" charset="0"/>
                <a:ea typeface="MS PGothic" pitchFamily="34" charset="-128"/>
                <a:cs typeface="Arial" pitchFamily="34" charset="0"/>
              </a:rPr>
              <a:t>and social environment, </a:t>
            </a:r>
          </a:p>
          <a:p>
            <a:pPr marL="342900" lvl="0" indent="-342900" eaLnBrk="0" hangingPunct="0">
              <a:spcBef>
                <a:spcPct val="20000"/>
              </a:spcBef>
              <a:buClrTx/>
              <a:buFontTx/>
              <a:buChar char="-"/>
            </a:pPr>
            <a:r>
              <a:rPr lang="en-US" sz="2400" kern="1200" dirty="0" smtClean="0">
                <a:solidFill>
                  <a:prstClr val="black"/>
                </a:solidFill>
                <a:latin typeface="Arial" pitchFamily="34" charset="0"/>
                <a:ea typeface="MS PGothic" pitchFamily="34" charset="-128"/>
                <a:cs typeface="Arial" pitchFamily="34" charset="0"/>
              </a:rPr>
              <a:t>health, </a:t>
            </a: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buFontTx/>
              <a:buChar char="-"/>
            </a:pPr>
            <a:r>
              <a:rPr lang="en-US" sz="2400" kern="1200" dirty="0">
                <a:solidFill>
                  <a:prstClr val="black"/>
                </a:solidFill>
                <a:latin typeface="Arial" pitchFamily="34" charset="0"/>
                <a:ea typeface="MS PGothic" pitchFamily="34" charset="-128"/>
                <a:cs typeface="Arial" pitchFamily="34" charset="0"/>
              </a:rPr>
              <a:t>job satisfaction </a:t>
            </a:r>
            <a:r>
              <a:rPr lang="en-US" sz="2400" kern="1200" dirty="0" smtClean="0">
                <a:solidFill>
                  <a:prstClr val="black"/>
                </a:solidFill>
                <a:latin typeface="Arial" pitchFamily="34" charset="0"/>
                <a:ea typeface="MS PGothic" pitchFamily="34" charset="-128"/>
                <a:cs typeface="Arial" pitchFamily="34" charset="0"/>
              </a:rPr>
              <a:t>and engagement,</a:t>
            </a: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buFontTx/>
              <a:buChar char="-"/>
            </a:pPr>
            <a:r>
              <a:rPr lang="en-US" sz="2400" kern="1200" dirty="0" smtClean="0">
                <a:solidFill>
                  <a:prstClr val="black"/>
                </a:solidFill>
                <a:latin typeface="Arial" pitchFamily="34" charset="0"/>
                <a:ea typeface="MS PGothic" pitchFamily="34" charset="-128"/>
                <a:cs typeface="Arial" pitchFamily="34" charset="0"/>
              </a:rPr>
              <a:t>financial </a:t>
            </a:r>
            <a:r>
              <a:rPr lang="en-US" sz="2400" kern="1200" dirty="0">
                <a:solidFill>
                  <a:prstClr val="black"/>
                </a:solidFill>
                <a:latin typeface="Arial" pitchFamily="34" charset="0"/>
                <a:ea typeface="MS PGothic" pitchFamily="34" charset="-128"/>
                <a:cs typeface="Arial" pitchFamily="34" charset="0"/>
              </a:rPr>
              <a:t>situation (income</a:t>
            </a:r>
            <a:r>
              <a:rPr lang="en-US" sz="2400" kern="1200" dirty="0" smtClean="0">
                <a:solidFill>
                  <a:prstClr val="black"/>
                </a:solidFill>
                <a:latin typeface="Arial" pitchFamily="34" charset="0"/>
                <a:ea typeface="MS PGothic" pitchFamily="34" charset="-128"/>
                <a:cs typeface="Arial" pitchFamily="34" charset="0"/>
              </a:rPr>
              <a:t>) and (financial) security,</a:t>
            </a: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buFontTx/>
              <a:buChar char="-"/>
            </a:pPr>
            <a:r>
              <a:rPr lang="en-US" sz="2400" kern="1200" dirty="0" smtClean="0">
                <a:solidFill>
                  <a:prstClr val="black"/>
                </a:solidFill>
                <a:latin typeface="Arial" pitchFamily="34" charset="0"/>
                <a:ea typeface="MS PGothic" pitchFamily="34" charset="-128"/>
                <a:cs typeface="Arial" pitchFamily="34" charset="0"/>
              </a:rPr>
              <a:t>personal freedom, </a:t>
            </a:r>
            <a:endParaRPr lang="en-US" sz="2400" kern="1200" dirty="0">
              <a:solidFill>
                <a:prstClr val="black"/>
              </a:solidFill>
              <a:latin typeface="Arial" pitchFamily="34" charset="0"/>
              <a:ea typeface="MS PGothic" pitchFamily="34" charset="-128"/>
              <a:cs typeface="Arial" pitchFamily="34" charset="0"/>
            </a:endParaRPr>
          </a:p>
          <a:p>
            <a:pPr marL="342900" lvl="0" indent="-342900" eaLnBrk="0" hangingPunct="0">
              <a:spcBef>
                <a:spcPct val="20000"/>
              </a:spcBef>
              <a:buClrTx/>
              <a:buFontTx/>
              <a:buChar char="-"/>
            </a:pPr>
            <a:r>
              <a:rPr lang="en-US" sz="2400" kern="1200" dirty="0">
                <a:solidFill>
                  <a:prstClr val="black"/>
                </a:solidFill>
                <a:latin typeface="Arial" pitchFamily="34" charset="0"/>
                <a:ea typeface="MS PGothic" pitchFamily="34" charset="-128"/>
                <a:cs typeface="Arial" pitchFamily="34" charset="0"/>
              </a:rPr>
              <a:t>life philosophy </a:t>
            </a:r>
            <a:r>
              <a:rPr lang="en-US" sz="2400" kern="1200" dirty="0" smtClean="0">
                <a:solidFill>
                  <a:prstClr val="black"/>
                </a:solidFill>
                <a:latin typeface="Arial" pitchFamily="34" charset="0"/>
                <a:ea typeface="MS PGothic" pitchFamily="34" charset="-128"/>
                <a:cs typeface="Arial" pitchFamily="34" charset="0"/>
              </a:rPr>
              <a:t>(attitude towards life and spirituality/religion).</a:t>
            </a:r>
            <a:endParaRPr lang="de-DE" sz="2400" kern="1200" dirty="0">
              <a:solidFill>
                <a:prstClr val="black"/>
              </a:solidFill>
              <a:latin typeface="Arial" pitchFamily="34" charset="0"/>
              <a:ea typeface="MS PGothic" pitchFamily="34" charset="-128"/>
              <a:cs typeface="Arial" pitchFamily="34" charset="0"/>
            </a:endParaRPr>
          </a:p>
          <a:p>
            <a:endParaRPr lang="de-DE" dirty="0">
              <a:latin typeface="Arial" pitchFamily="34" charset="0"/>
              <a:cs typeface="Arial" pitchFamily="34" charset="0"/>
            </a:endParaRPr>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40</a:t>
            </a:fld>
            <a:endParaRPr lang="en-GB"/>
          </a:p>
        </p:txBody>
      </p:sp>
    </p:spTree>
    <p:extLst>
      <p:ext uri="{BB962C8B-B14F-4D97-AF65-F5344CB8AC3E}">
        <p14:creationId xmlns:p14="http://schemas.microsoft.com/office/powerpoint/2010/main" xmlns="" val="34933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068960"/>
            <a:ext cx="8594725" cy="790699"/>
          </a:xfrm>
        </p:spPr>
        <p:txBody>
          <a:bodyPr/>
          <a:lstStyle/>
          <a:p>
            <a:pPr algn="ctr"/>
            <a:r>
              <a:rPr lang="de-DE" dirty="0" smtClean="0"/>
              <a:t>Political </a:t>
            </a:r>
            <a:r>
              <a:rPr lang="de-DE" dirty="0" err="1" smtClean="0"/>
              <a:t>consequences</a:t>
            </a:r>
            <a:endParaRPr lang="de-DE" dirty="0"/>
          </a:p>
        </p:txBody>
      </p:sp>
      <p:sp>
        <p:nvSpPr>
          <p:cNvPr id="3" name="Fußzeilenplatzhalter 2"/>
          <p:cNvSpPr>
            <a:spLocks noGrp="1"/>
          </p:cNvSpPr>
          <p:nvPr>
            <p:ph type="ftr" sz="quarter" idx="10"/>
          </p:nvPr>
        </p:nvSpPr>
        <p:spPr/>
        <p:txBody>
          <a:bodyPr/>
          <a:lstStyle/>
          <a:p>
            <a:pPr>
              <a:defRPr/>
            </a:pPr>
            <a:r>
              <a:rPr lang="de-DE" smtClean="0">
                <a:solidFill>
                  <a:srgbClr val="000000"/>
                </a:solidFill>
              </a:rPr>
              <a:t>www.ohm-university.eu</a:t>
            </a:r>
            <a:endParaRPr lang="de-DE">
              <a:solidFill>
                <a:srgbClr val="000000"/>
              </a:solidFill>
            </a:endParaRPr>
          </a:p>
        </p:txBody>
      </p:sp>
      <p:sp>
        <p:nvSpPr>
          <p:cNvPr id="4" name="Foliennummernplatzhalter 3"/>
          <p:cNvSpPr>
            <a:spLocks noGrp="1"/>
          </p:cNvSpPr>
          <p:nvPr>
            <p:ph type="sldNum" sz="quarter" idx="11"/>
          </p:nvPr>
        </p:nvSpPr>
        <p:spPr/>
        <p:txBody>
          <a:bodyPr/>
          <a:lstStyle/>
          <a:p>
            <a:pPr>
              <a:defRPr/>
            </a:pPr>
            <a:r>
              <a:rPr lang="en-GB" smtClean="0">
                <a:solidFill>
                  <a:srgbClr val="000000"/>
                </a:solidFill>
              </a:rPr>
              <a:t>page </a:t>
            </a:r>
            <a:fld id="{DED6A8AA-4E61-41F5-8E1E-CB22CC08F4B3}" type="slidenum">
              <a:rPr lang="en-GB" smtClean="0">
                <a:solidFill>
                  <a:srgbClr val="000000"/>
                </a:solidFill>
              </a:rPr>
              <a:pPr>
                <a:defRPr/>
              </a:pPr>
              <a:t>41</a:t>
            </a:fld>
            <a:endParaRPr lang="en-GB">
              <a:solidFill>
                <a:srgbClr val="000000"/>
              </a:solidFill>
            </a:endParaRPr>
          </a:p>
        </p:txBody>
      </p:sp>
    </p:spTree>
    <p:extLst>
      <p:ext uri="{BB962C8B-B14F-4D97-AF65-F5344CB8AC3E}">
        <p14:creationId xmlns:p14="http://schemas.microsoft.com/office/powerpoint/2010/main" xmlns="" val="1668306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594725" cy="5040560"/>
          </a:xfrm>
        </p:spPr>
        <p:txBody>
          <a:bodyPr/>
          <a:lstStyle/>
          <a:p>
            <a:pPr lvl="0" algn="ctr"/>
            <a:endParaRPr lang="de-DE" sz="2400" dirty="0" smtClean="0">
              <a:solidFill>
                <a:srgbClr val="000000"/>
              </a:solidFill>
            </a:endParaRPr>
          </a:p>
          <a:p>
            <a:pPr lvl="0" algn="ctr"/>
            <a:endParaRPr lang="de-DE" sz="2400" dirty="0">
              <a:solidFill>
                <a:srgbClr val="000000"/>
              </a:solidFill>
            </a:endParaRPr>
          </a:p>
          <a:p>
            <a:pPr lvl="0" algn="ctr"/>
            <a:r>
              <a:rPr lang="de-DE" sz="2400" dirty="0" smtClean="0">
                <a:solidFill>
                  <a:srgbClr val="000000"/>
                </a:solidFill>
              </a:rPr>
              <a:t>„</a:t>
            </a:r>
            <a:r>
              <a:rPr lang="de-DE" sz="2400" dirty="0" err="1">
                <a:solidFill>
                  <a:srgbClr val="000000"/>
                </a:solidFill>
              </a:rPr>
              <a:t>Another</a:t>
            </a:r>
            <a:r>
              <a:rPr lang="de-DE" sz="2400" dirty="0">
                <a:solidFill>
                  <a:srgbClr val="000000"/>
                </a:solidFill>
              </a:rPr>
              <a:t> </a:t>
            </a:r>
            <a:r>
              <a:rPr lang="de-DE" sz="2400" dirty="0" err="1">
                <a:solidFill>
                  <a:srgbClr val="000000"/>
                </a:solidFill>
              </a:rPr>
              <a:t>key</a:t>
            </a:r>
            <a:r>
              <a:rPr lang="de-DE" sz="2400" dirty="0">
                <a:solidFill>
                  <a:srgbClr val="000000"/>
                </a:solidFill>
              </a:rPr>
              <a:t> </a:t>
            </a:r>
            <a:r>
              <a:rPr lang="de-DE" sz="2400" dirty="0" err="1">
                <a:solidFill>
                  <a:srgbClr val="000000"/>
                </a:solidFill>
              </a:rPr>
              <a:t>message</a:t>
            </a:r>
            <a:r>
              <a:rPr lang="de-DE" sz="2400" dirty="0">
                <a:solidFill>
                  <a:srgbClr val="000000"/>
                </a:solidFill>
              </a:rPr>
              <a:t>, </a:t>
            </a:r>
            <a:r>
              <a:rPr lang="de-DE" sz="2400" dirty="0" err="1">
                <a:solidFill>
                  <a:srgbClr val="000000"/>
                </a:solidFill>
              </a:rPr>
              <a:t>and</a:t>
            </a:r>
            <a:r>
              <a:rPr lang="de-DE" sz="2400" dirty="0">
                <a:solidFill>
                  <a:srgbClr val="000000"/>
                </a:solidFill>
              </a:rPr>
              <a:t> </a:t>
            </a:r>
            <a:r>
              <a:rPr lang="de-DE" sz="2400" dirty="0" err="1">
                <a:solidFill>
                  <a:srgbClr val="000000"/>
                </a:solidFill>
              </a:rPr>
              <a:t>unifying</a:t>
            </a:r>
            <a:r>
              <a:rPr lang="de-DE" sz="2400" dirty="0">
                <a:solidFill>
                  <a:srgbClr val="000000"/>
                </a:solidFill>
              </a:rPr>
              <a:t> </a:t>
            </a:r>
            <a:r>
              <a:rPr lang="de-DE" sz="2400" dirty="0" err="1">
                <a:solidFill>
                  <a:srgbClr val="000000"/>
                </a:solidFill>
              </a:rPr>
              <a:t>theme</a:t>
            </a:r>
            <a:r>
              <a:rPr lang="de-DE" sz="2400" dirty="0">
                <a:solidFill>
                  <a:srgbClr val="000000"/>
                </a:solidFill>
              </a:rPr>
              <a:t> </a:t>
            </a:r>
            <a:r>
              <a:rPr lang="de-DE" sz="2400" dirty="0" err="1">
                <a:solidFill>
                  <a:srgbClr val="000000"/>
                </a:solidFill>
              </a:rPr>
              <a:t>of</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report</a:t>
            </a:r>
            <a:r>
              <a:rPr lang="de-DE" sz="2400" dirty="0">
                <a:solidFill>
                  <a:srgbClr val="000000"/>
                </a:solidFill>
              </a:rPr>
              <a:t> </a:t>
            </a:r>
            <a:r>
              <a:rPr lang="de-DE" sz="2400" dirty="0" err="1">
                <a:solidFill>
                  <a:srgbClr val="000000"/>
                </a:solidFill>
              </a:rPr>
              <a:t>is</a:t>
            </a:r>
            <a:r>
              <a:rPr lang="de-DE" sz="2400" dirty="0">
                <a:solidFill>
                  <a:srgbClr val="000000"/>
                </a:solidFill>
              </a:rPr>
              <a:t> </a:t>
            </a:r>
            <a:r>
              <a:rPr lang="de-DE" sz="2400" dirty="0" err="1">
                <a:solidFill>
                  <a:srgbClr val="000000"/>
                </a:solidFill>
              </a:rPr>
              <a:t>that</a:t>
            </a:r>
            <a:r>
              <a:rPr lang="de-DE" sz="2400" dirty="0">
                <a:solidFill>
                  <a:srgbClr val="000000"/>
                </a:solidFill>
              </a:rPr>
              <a:t> </a:t>
            </a:r>
            <a:r>
              <a:rPr lang="de-DE" sz="2400" b="1" dirty="0" err="1">
                <a:solidFill>
                  <a:srgbClr val="000000"/>
                </a:solidFill>
              </a:rPr>
              <a:t>the</a:t>
            </a:r>
            <a:r>
              <a:rPr lang="de-DE" sz="2400" b="1" dirty="0">
                <a:solidFill>
                  <a:srgbClr val="000000"/>
                </a:solidFill>
              </a:rPr>
              <a:t> time </a:t>
            </a:r>
            <a:r>
              <a:rPr lang="de-DE" sz="2400" b="1" dirty="0" err="1">
                <a:solidFill>
                  <a:srgbClr val="000000"/>
                </a:solidFill>
              </a:rPr>
              <a:t>is</a:t>
            </a:r>
            <a:r>
              <a:rPr lang="de-DE" sz="2400" b="1" dirty="0">
                <a:solidFill>
                  <a:srgbClr val="000000"/>
                </a:solidFill>
              </a:rPr>
              <a:t> </a:t>
            </a:r>
            <a:r>
              <a:rPr lang="de-DE" sz="2400" b="1" dirty="0" err="1">
                <a:solidFill>
                  <a:srgbClr val="000000"/>
                </a:solidFill>
              </a:rPr>
              <a:t>ripe</a:t>
            </a:r>
            <a:r>
              <a:rPr lang="de-DE" sz="2400" b="1" dirty="0">
                <a:solidFill>
                  <a:srgbClr val="000000"/>
                </a:solidFill>
              </a:rPr>
              <a:t> </a:t>
            </a:r>
            <a:r>
              <a:rPr lang="de-DE" sz="2400" dirty="0" err="1">
                <a:solidFill>
                  <a:srgbClr val="000000"/>
                </a:solidFill>
              </a:rPr>
              <a:t>for</a:t>
            </a:r>
            <a:r>
              <a:rPr lang="de-DE" sz="2400" dirty="0">
                <a:solidFill>
                  <a:srgbClr val="000000"/>
                </a:solidFill>
              </a:rPr>
              <a:t> </a:t>
            </a:r>
            <a:r>
              <a:rPr lang="de-DE" sz="2400" dirty="0" err="1">
                <a:solidFill>
                  <a:srgbClr val="000000"/>
                </a:solidFill>
              </a:rPr>
              <a:t>our</a:t>
            </a:r>
            <a:r>
              <a:rPr lang="de-DE" sz="2400" dirty="0">
                <a:solidFill>
                  <a:srgbClr val="000000"/>
                </a:solidFill>
              </a:rPr>
              <a:t> </a:t>
            </a:r>
            <a:r>
              <a:rPr lang="de-DE" sz="2400" dirty="0" err="1">
                <a:solidFill>
                  <a:srgbClr val="000000"/>
                </a:solidFill>
              </a:rPr>
              <a:t>measurement</a:t>
            </a:r>
            <a:r>
              <a:rPr lang="de-DE" sz="2400" dirty="0">
                <a:solidFill>
                  <a:srgbClr val="000000"/>
                </a:solidFill>
              </a:rPr>
              <a:t> </a:t>
            </a:r>
            <a:r>
              <a:rPr lang="de-DE" sz="2400" dirty="0" err="1">
                <a:solidFill>
                  <a:srgbClr val="000000"/>
                </a:solidFill>
              </a:rPr>
              <a:t>system</a:t>
            </a:r>
            <a:r>
              <a:rPr lang="de-DE" sz="2400" dirty="0">
                <a:solidFill>
                  <a:srgbClr val="000000"/>
                </a:solidFill>
              </a:rPr>
              <a:t> </a:t>
            </a:r>
            <a:r>
              <a:rPr lang="de-DE" sz="2400" dirty="0" err="1">
                <a:solidFill>
                  <a:srgbClr val="000000"/>
                </a:solidFill>
              </a:rPr>
              <a:t>to</a:t>
            </a:r>
            <a:r>
              <a:rPr lang="de-DE" sz="2400" dirty="0">
                <a:solidFill>
                  <a:srgbClr val="000000"/>
                </a:solidFill>
              </a:rPr>
              <a:t> </a:t>
            </a:r>
            <a:r>
              <a:rPr lang="de-DE" sz="2400" dirty="0" err="1">
                <a:solidFill>
                  <a:srgbClr val="000000"/>
                </a:solidFill>
              </a:rPr>
              <a:t>shift</a:t>
            </a:r>
            <a:r>
              <a:rPr lang="de-DE" sz="2400" dirty="0">
                <a:solidFill>
                  <a:srgbClr val="000000"/>
                </a:solidFill>
              </a:rPr>
              <a:t> </a:t>
            </a:r>
            <a:r>
              <a:rPr lang="de-DE" sz="2400" dirty="0" err="1">
                <a:solidFill>
                  <a:srgbClr val="000000"/>
                </a:solidFill>
              </a:rPr>
              <a:t>emphasis</a:t>
            </a:r>
            <a:r>
              <a:rPr lang="de-DE" sz="2400" dirty="0">
                <a:solidFill>
                  <a:srgbClr val="000000"/>
                </a:solidFill>
              </a:rPr>
              <a:t> </a:t>
            </a:r>
            <a:r>
              <a:rPr lang="de-DE" sz="2400" b="1" dirty="0" err="1">
                <a:solidFill>
                  <a:srgbClr val="000000"/>
                </a:solidFill>
              </a:rPr>
              <a:t>from</a:t>
            </a:r>
            <a:r>
              <a:rPr lang="de-DE" sz="2400" b="1" dirty="0">
                <a:solidFill>
                  <a:srgbClr val="000000"/>
                </a:solidFill>
              </a:rPr>
              <a:t> </a:t>
            </a:r>
            <a:r>
              <a:rPr lang="de-DE" sz="2400" b="1" dirty="0" err="1">
                <a:solidFill>
                  <a:srgbClr val="000000"/>
                </a:solidFill>
              </a:rPr>
              <a:t>measuring</a:t>
            </a:r>
            <a:r>
              <a:rPr lang="de-DE" sz="2400" b="1" dirty="0">
                <a:solidFill>
                  <a:srgbClr val="000000"/>
                </a:solidFill>
              </a:rPr>
              <a:t> </a:t>
            </a:r>
            <a:r>
              <a:rPr lang="de-DE" sz="2400" b="1" dirty="0" err="1">
                <a:solidFill>
                  <a:srgbClr val="000000"/>
                </a:solidFill>
              </a:rPr>
              <a:t>economic</a:t>
            </a:r>
            <a:r>
              <a:rPr lang="de-DE" sz="2400" b="1" dirty="0">
                <a:solidFill>
                  <a:srgbClr val="000000"/>
                </a:solidFill>
              </a:rPr>
              <a:t> </a:t>
            </a:r>
            <a:r>
              <a:rPr lang="de-DE" sz="2400" b="1" dirty="0" err="1">
                <a:solidFill>
                  <a:srgbClr val="000000"/>
                </a:solidFill>
              </a:rPr>
              <a:t>production</a:t>
            </a:r>
            <a:r>
              <a:rPr lang="de-DE" sz="2400" b="1" dirty="0">
                <a:solidFill>
                  <a:srgbClr val="000000"/>
                </a:solidFill>
              </a:rPr>
              <a:t> </a:t>
            </a:r>
            <a:r>
              <a:rPr lang="de-DE" sz="2400" dirty="0" err="1">
                <a:solidFill>
                  <a:srgbClr val="000000"/>
                </a:solidFill>
              </a:rPr>
              <a:t>to</a:t>
            </a:r>
            <a:r>
              <a:rPr lang="de-DE" sz="2400" b="1" dirty="0">
                <a:solidFill>
                  <a:srgbClr val="000000"/>
                </a:solidFill>
              </a:rPr>
              <a:t> </a:t>
            </a:r>
            <a:r>
              <a:rPr lang="de-DE" sz="2400" b="1" dirty="0" err="1">
                <a:solidFill>
                  <a:srgbClr val="000000"/>
                </a:solidFill>
              </a:rPr>
              <a:t>measuring</a:t>
            </a:r>
            <a:r>
              <a:rPr lang="de-DE" sz="2400" b="1" dirty="0">
                <a:solidFill>
                  <a:srgbClr val="000000"/>
                </a:solidFill>
              </a:rPr>
              <a:t> </a:t>
            </a:r>
            <a:r>
              <a:rPr lang="de-DE" sz="2400" b="1" dirty="0" err="1">
                <a:solidFill>
                  <a:srgbClr val="000000"/>
                </a:solidFill>
              </a:rPr>
              <a:t>people`s</a:t>
            </a:r>
            <a:r>
              <a:rPr lang="de-DE" sz="2400" b="1" dirty="0">
                <a:solidFill>
                  <a:srgbClr val="000000"/>
                </a:solidFill>
              </a:rPr>
              <a:t> well-</a:t>
            </a:r>
            <a:r>
              <a:rPr lang="de-DE" sz="2400" b="1" dirty="0" err="1">
                <a:solidFill>
                  <a:srgbClr val="000000"/>
                </a:solidFill>
              </a:rPr>
              <a:t>being</a:t>
            </a:r>
            <a:r>
              <a:rPr lang="de-DE" sz="2400" dirty="0">
                <a:solidFill>
                  <a:srgbClr val="000000"/>
                </a:solidFill>
              </a:rPr>
              <a:t>. </a:t>
            </a:r>
            <a:r>
              <a:rPr lang="de-DE" sz="2400" dirty="0" err="1">
                <a:solidFill>
                  <a:srgbClr val="000000"/>
                </a:solidFill>
              </a:rPr>
              <a:t>And</a:t>
            </a:r>
            <a:r>
              <a:rPr lang="de-DE" sz="2400" dirty="0">
                <a:solidFill>
                  <a:srgbClr val="000000"/>
                </a:solidFill>
              </a:rPr>
              <a:t> </a:t>
            </a:r>
            <a:r>
              <a:rPr lang="de-DE" sz="2400" b="1" dirty="0" err="1">
                <a:solidFill>
                  <a:srgbClr val="000000"/>
                </a:solidFill>
              </a:rPr>
              <a:t>measures</a:t>
            </a:r>
            <a:r>
              <a:rPr lang="de-DE" sz="2400" b="1" dirty="0">
                <a:solidFill>
                  <a:srgbClr val="000000"/>
                </a:solidFill>
              </a:rPr>
              <a:t> </a:t>
            </a:r>
            <a:r>
              <a:rPr lang="de-DE" sz="2400" b="1" dirty="0" err="1">
                <a:solidFill>
                  <a:srgbClr val="000000"/>
                </a:solidFill>
              </a:rPr>
              <a:t>of</a:t>
            </a:r>
            <a:r>
              <a:rPr lang="de-DE" sz="2400" b="1" dirty="0">
                <a:solidFill>
                  <a:srgbClr val="000000"/>
                </a:solidFill>
              </a:rPr>
              <a:t> well-</a:t>
            </a:r>
            <a:r>
              <a:rPr lang="de-DE" sz="2400" b="1" dirty="0" err="1">
                <a:solidFill>
                  <a:srgbClr val="000000"/>
                </a:solidFill>
              </a:rPr>
              <a:t>being</a:t>
            </a:r>
            <a:r>
              <a:rPr lang="de-DE" sz="2400" b="1" dirty="0">
                <a:solidFill>
                  <a:srgbClr val="000000"/>
                </a:solidFill>
              </a:rPr>
              <a:t>  </a:t>
            </a:r>
            <a:r>
              <a:rPr lang="de-DE" sz="2400" dirty="0" err="1">
                <a:solidFill>
                  <a:srgbClr val="000000"/>
                </a:solidFill>
              </a:rPr>
              <a:t>should</a:t>
            </a:r>
            <a:r>
              <a:rPr lang="de-DE" sz="2400" dirty="0">
                <a:solidFill>
                  <a:srgbClr val="000000"/>
                </a:solidFill>
              </a:rPr>
              <a:t> </a:t>
            </a:r>
            <a:r>
              <a:rPr lang="de-DE" sz="2400" dirty="0" err="1">
                <a:solidFill>
                  <a:srgbClr val="000000"/>
                </a:solidFill>
              </a:rPr>
              <a:t>be</a:t>
            </a:r>
            <a:r>
              <a:rPr lang="de-DE" sz="2400" dirty="0">
                <a:solidFill>
                  <a:srgbClr val="000000"/>
                </a:solidFill>
              </a:rPr>
              <a:t> </a:t>
            </a:r>
            <a:r>
              <a:rPr lang="de-DE" sz="2400" dirty="0" err="1">
                <a:solidFill>
                  <a:srgbClr val="000000"/>
                </a:solidFill>
              </a:rPr>
              <a:t>put</a:t>
            </a:r>
            <a:r>
              <a:rPr lang="de-DE" sz="2400" dirty="0">
                <a:solidFill>
                  <a:srgbClr val="000000"/>
                </a:solidFill>
              </a:rPr>
              <a:t> in a </a:t>
            </a:r>
            <a:r>
              <a:rPr lang="de-DE" sz="2400" b="1" dirty="0" err="1">
                <a:solidFill>
                  <a:srgbClr val="000000"/>
                </a:solidFill>
              </a:rPr>
              <a:t>context</a:t>
            </a:r>
            <a:r>
              <a:rPr lang="de-DE" sz="2400" b="1" dirty="0">
                <a:solidFill>
                  <a:srgbClr val="000000"/>
                </a:solidFill>
              </a:rPr>
              <a:t> </a:t>
            </a:r>
            <a:r>
              <a:rPr lang="de-DE" sz="2400" b="1" dirty="0" err="1">
                <a:solidFill>
                  <a:srgbClr val="000000"/>
                </a:solidFill>
              </a:rPr>
              <a:t>of</a:t>
            </a:r>
            <a:r>
              <a:rPr lang="de-DE" sz="2400" b="1" dirty="0">
                <a:solidFill>
                  <a:srgbClr val="000000"/>
                </a:solidFill>
              </a:rPr>
              <a:t> </a:t>
            </a:r>
            <a:r>
              <a:rPr lang="de-DE" sz="2400" b="1" dirty="0" err="1">
                <a:solidFill>
                  <a:srgbClr val="000000"/>
                </a:solidFill>
              </a:rPr>
              <a:t>sustainability</a:t>
            </a:r>
            <a:r>
              <a:rPr lang="de-DE" sz="2400" dirty="0">
                <a:solidFill>
                  <a:srgbClr val="000000"/>
                </a:solidFill>
              </a:rPr>
              <a:t>.“</a:t>
            </a:r>
          </a:p>
          <a:p>
            <a:pPr lvl="0" algn="ctr"/>
            <a:r>
              <a:rPr lang="de-DE" sz="2000" dirty="0">
                <a:solidFill>
                  <a:srgbClr val="000000"/>
                </a:solidFill>
              </a:rPr>
              <a:t>Joseph E. </a:t>
            </a:r>
            <a:r>
              <a:rPr lang="de-DE" sz="2000" dirty="0" err="1">
                <a:solidFill>
                  <a:srgbClr val="000000"/>
                </a:solidFill>
              </a:rPr>
              <a:t>Stiglitz</a:t>
            </a:r>
            <a:r>
              <a:rPr lang="de-DE" sz="2000" dirty="0">
                <a:solidFill>
                  <a:srgbClr val="000000"/>
                </a:solidFill>
              </a:rPr>
              <a:t>, </a:t>
            </a:r>
            <a:r>
              <a:rPr lang="de-DE" sz="2000" dirty="0" err="1">
                <a:solidFill>
                  <a:srgbClr val="000000"/>
                </a:solidFill>
              </a:rPr>
              <a:t>Amartya</a:t>
            </a:r>
            <a:r>
              <a:rPr lang="de-DE" sz="2000" dirty="0">
                <a:solidFill>
                  <a:srgbClr val="000000"/>
                </a:solidFill>
              </a:rPr>
              <a:t> Sen, Jean-Paul </a:t>
            </a:r>
            <a:r>
              <a:rPr lang="de-DE" sz="2000" dirty="0" err="1">
                <a:solidFill>
                  <a:srgbClr val="000000"/>
                </a:solidFill>
              </a:rPr>
              <a:t>Fitoussi</a:t>
            </a:r>
            <a:r>
              <a:rPr lang="de-DE" sz="2000" dirty="0">
                <a:solidFill>
                  <a:srgbClr val="000000"/>
                </a:solidFill>
              </a:rPr>
              <a:t>, </a:t>
            </a:r>
          </a:p>
          <a:p>
            <a:pPr lvl="0" algn="ctr"/>
            <a:r>
              <a:rPr lang="de-DE" sz="2000" b="1" dirty="0">
                <a:solidFill>
                  <a:srgbClr val="000000"/>
                </a:solidFill>
              </a:rPr>
              <a:t>MIS</a:t>
            </a:r>
            <a:r>
              <a:rPr lang="de-DE" sz="2000" dirty="0">
                <a:solidFill>
                  <a:srgbClr val="000000"/>
                </a:solidFill>
              </a:rPr>
              <a:t>-</a:t>
            </a:r>
            <a:r>
              <a:rPr lang="de-DE" sz="2000" dirty="0" err="1">
                <a:solidFill>
                  <a:srgbClr val="000000"/>
                </a:solidFill>
              </a:rPr>
              <a:t>Measuring</a:t>
            </a:r>
            <a:r>
              <a:rPr lang="de-DE" sz="2000" dirty="0">
                <a:solidFill>
                  <a:srgbClr val="000000"/>
                </a:solidFill>
              </a:rPr>
              <a:t> </a:t>
            </a:r>
            <a:r>
              <a:rPr lang="de-DE" sz="2000" dirty="0" err="1">
                <a:solidFill>
                  <a:srgbClr val="000000"/>
                </a:solidFill>
              </a:rPr>
              <a:t>our</a:t>
            </a:r>
            <a:r>
              <a:rPr lang="de-DE" sz="2000" dirty="0">
                <a:solidFill>
                  <a:srgbClr val="000000"/>
                </a:solidFill>
              </a:rPr>
              <a:t> </a:t>
            </a:r>
            <a:r>
              <a:rPr lang="de-DE" sz="2000" dirty="0" err="1">
                <a:solidFill>
                  <a:srgbClr val="000000"/>
                </a:solidFill>
              </a:rPr>
              <a:t>Lives</a:t>
            </a:r>
            <a:r>
              <a:rPr lang="de-DE" sz="2000" dirty="0">
                <a:solidFill>
                  <a:srgbClr val="000000"/>
                </a:solidFill>
              </a:rPr>
              <a:t>, New York, 2010, S. 10   </a:t>
            </a:r>
          </a:p>
          <a:p>
            <a:endParaRPr lang="de-DE" sz="20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42</a:t>
            </a:fld>
            <a:endParaRPr lang="en-GB"/>
          </a:p>
        </p:txBody>
      </p:sp>
    </p:spTree>
    <p:extLst>
      <p:ext uri="{BB962C8B-B14F-4D97-AF65-F5344CB8AC3E}">
        <p14:creationId xmlns:p14="http://schemas.microsoft.com/office/powerpoint/2010/main" xmlns="" val="2594410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lvl="0" algn="ctr"/>
            <a:endParaRPr lang="en-US" sz="2400" i="1" dirty="0" smtClean="0">
              <a:solidFill>
                <a:srgbClr val="000000"/>
              </a:solidFill>
            </a:endParaRPr>
          </a:p>
          <a:p>
            <a:pPr lvl="0" algn="ctr"/>
            <a:endParaRPr lang="en-US" sz="2400" i="1" dirty="0">
              <a:solidFill>
                <a:srgbClr val="000000"/>
              </a:solidFill>
            </a:endParaRPr>
          </a:p>
          <a:p>
            <a:pPr lvl="0" algn="ctr"/>
            <a:r>
              <a:rPr lang="en-US" sz="2400" i="1" dirty="0" smtClean="0">
                <a:solidFill>
                  <a:srgbClr val="000000"/>
                </a:solidFill>
              </a:rPr>
              <a:t>“</a:t>
            </a:r>
            <a:r>
              <a:rPr lang="en-US" sz="2400" dirty="0">
                <a:solidFill>
                  <a:srgbClr val="000000"/>
                </a:solidFill>
              </a:rPr>
              <a:t>Over the </a:t>
            </a:r>
            <a:r>
              <a:rPr lang="en-US" sz="2400" b="1" dirty="0">
                <a:solidFill>
                  <a:srgbClr val="000000"/>
                </a:solidFill>
              </a:rPr>
              <a:t>past 50 years</a:t>
            </a:r>
            <a:r>
              <a:rPr lang="en-US" sz="2400" dirty="0">
                <a:solidFill>
                  <a:srgbClr val="000000"/>
                </a:solidFill>
              </a:rPr>
              <a:t>, the OECD has developed a rich set of recommendations on policies that can best support </a:t>
            </a:r>
            <a:r>
              <a:rPr lang="en-US" sz="2400" b="1" dirty="0">
                <a:solidFill>
                  <a:srgbClr val="000000"/>
                </a:solidFill>
              </a:rPr>
              <a:t>economic growth</a:t>
            </a:r>
            <a:r>
              <a:rPr lang="en-US" sz="2400" dirty="0">
                <a:solidFill>
                  <a:srgbClr val="000000"/>
                </a:solidFill>
              </a:rPr>
              <a:t>. The </a:t>
            </a:r>
            <a:r>
              <a:rPr lang="en-US" sz="2400" b="1" dirty="0">
                <a:solidFill>
                  <a:srgbClr val="000000"/>
                </a:solidFill>
              </a:rPr>
              <a:t>task</a:t>
            </a:r>
            <a:r>
              <a:rPr lang="en-US" sz="2400" dirty="0">
                <a:solidFill>
                  <a:srgbClr val="000000"/>
                </a:solidFill>
              </a:rPr>
              <a:t> that </a:t>
            </a:r>
            <a:r>
              <a:rPr lang="en-US" sz="2400" b="1" dirty="0">
                <a:solidFill>
                  <a:srgbClr val="000000"/>
                </a:solidFill>
              </a:rPr>
              <a:t>we face today </a:t>
            </a:r>
            <a:r>
              <a:rPr lang="en-US" sz="2400" dirty="0">
                <a:solidFill>
                  <a:srgbClr val="000000"/>
                </a:solidFill>
              </a:rPr>
              <a:t>is to develop an equally rich menu of recommendations on policies to </a:t>
            </a:r>
            <a:r>
              <a:rPr lang="en-US" sz="2400" b="1" dirty="0">
                <a:solidFill>
                  <a:srgbClr val="000000"/>
                </a:solidFill>
              </a:rPr>
              <a:t>support</a:t>
            </a:r>
            <a:r>
              <a:rPr lang="en-US" sz="2400" dirty="0">
                <a:solidFill>
                  <a:srgbClr val="000000"/>
                </a:solidFill>
              </a:rPr>
              <a:t> </a:t>
            </a:r>
            <a:r>
              <a:rPr lang="en-US" sz="2400" b="1" dirty="0">
                <a:solidFill>
                  <a:srgbClr val="000000"/>
                </a:solidFill>
              </a:rPr>
              <a:t>societal progress</a:t>
            </a:r>
            <a:r>
              <a:rPr lang="en-US" sz="2400" dirty="0">
                <a:solidFill>
                  <a:srgbClr val="000000"/>
                </a:solidFill>
              </a:rPr>
              <a:t>: </a:t>
            </a:r>
            <a:r>
              <a:rPr lang="en-US" sz="2400" b="1" dirty="0">
                <a:solidFill>
                  <a:srgbClr val="000000"/>
                </a:solidFill>
              </a:rPr>
              <a:t>better policies for better lives</a:t>
            </a:r>
            <a:r>
              <a:rPr lang="en-US" sz="2400" dirty="0">
                <a:solidFill>
                  <a:srgbClr val="000000"/>
                </a:solidFill>
              </a:rPr>
              <a:t>.”</a:t>
            </a:r>
          </a:p>
          <a:p>
            <a:pPr lvl="0" algn="ctr"/>
            <a:r>
              <a:rPr lang="en-US" sz="2000" dirty="0">
                <a:solidFill>
                  <a:srgbClr val="000000"/>
                </a:solidFill>
              </a:rPr>
              <a:t>OECD, Better Life Initiative, Mai 2011</a:t>
            </a:r>
          </a:p>
          <a:p>
            <a:pPr lvl="0"/>
            <a:r>
              <a:rPr lang="en-US" sz="2400" i="1" dirty="0">
                <a:solidFill>
                  <a:srgbClr val="000000"/>
                </a:solidFill>
              </a:rPr>
              <a:t> </a:t>
            </a:r>
            <a:endParaRPr lang="de-DE" sz="2400" dirty="0">
              <a:solidFill>
                <a:srgbClr val="000000"/>
              </a:solidFill>
              <a:latin typeface="Times New Roman" pitchFamily="18" charset="0"/>
              <a:cs typeface="Times New Roman" pitchFamily="18"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43</a:t>
            </a:fld>
            <a:endParaRPr lang="en-GB"/>
          </a:p>
        </p:txBody>
      </p:sp>
    </p:spTree>
    <p:extLst>
      <p:ext uri="{BB962C8B-B14F-4D97-AF65-F5344CB8AC3E}">
        <p14:creationId xmlns:p14="http://schemas.microsoft.com/office/powerpoint/2010/main" xmlns="" val="1121110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412875"/>
            <a:ext cx="8594725" cy="4679950"/>
          </a:xfrm>
        </p:spPr>
        <p:txBody>
          <a:bodyPr/>
          <a:lstStyle/>
          <a:p>
            <a:pPr>
              <a:defRPr/>
            </a:pPr>
            <a:endParaRPr lang="de-DE" dirty="0" smtClean="0"/>
          </a:p>
          <a:p>
            <a:pPr marL="0" indent="0" algn="ctr">
              <a:buFont typeface="Monotype Sorts"/>
              <a:buNone/>
              <a:defRPr/>
            </a:pPr>
            <a:endParaRPr lang="de-DE" sz="2800" dirty="0" smtClean="0"/>
          </a:p>
          <a:p>
            <a:pPr marL="0" indent="0" algn="ctr">
              <a:buFont typeface="Monotype Sorts"/>
              <a:buNone/>
              <a:defRPr/>
            </a:pPr>
            <a:r>
              <a:rPr lang="de-DE" sz="2400" dirty="0" smtClean="0"/>
              <a:t>„But </a:t>
            </a:r>
            <a:r>
              <a:rPr lang="de-DE" sz="2400" dirty="0" err="1" smtClean="0"/>
              <a:t>what</a:t>
            </a:r>
            <a:r>
              <a:rPr lang="de-DE" sz="2400" dirty="0" smtClean="0"/>
              <a:t> </a:t>
            </a:r>
            <a:r>
              <a:rPr lang="de-DE" sz="2400" dirty="0" err="1" smtClean="0"/>
              <a:t>ultimately</a:t>
            </a:r>
            <a:r>
              <a:rPr lang="de-DE" sz="2400" dirty="0" smtClean="0"/>
              <a:t> </a:t>
            </a:r>
            <a:r>
              <a:rPr lang="de-DE" sz="2400" dirty="0" err="1" smtClean="0"/>
              <a:t>matters</a:t>
            </a:r>
            <a:r>
              <a:rPr lang="de-DE" sz="2400" dirty="0" smtClean="0"/>
              <a:t> </a:t>
            </a:r>
            <a:r>
              <a:rPr lang="de-DE" sz="2400" dirty="0" err="1" smtClean="0"/>
              <a:t>is</a:t>
            </a:r>
            <a:r>
              <a:rPr lang="de-DE" sz="2400" dirty="0" smtClean="0"/>
              <a:t> </a:t>
            </a:r>
            <a:r>
              <a:rPr lang="de-DE" sz="2400" dirty="0" err="1" smtClean="0"/>
              <a:t>the</a:t>
            </a:r>
            <a:r>
              <a:rPr lang="de-DE" sz="2400" dirty="0" smtClean="0"/>
              <a:t> well-</a:t>
            </a:r>
            <a:r>
              <a:rPr lang="de-DE" sz="2400" dirty="0" err="1" smtClean="0"/>
              <a:t>being</a:t>
            </a:r>
            <a:r>
              <a:rPr lang="de-DE" sz="2400" dirty="0" smtClean="0"/>
              <a:t> </a:t>
            </a:r>
            <a:r>
              <a:rPr lang="de-DE" sz="2400" dirty="0" err="1" smtClean="0"/>
              <a:t>of</a:t>
            </a:r>
            <a:r>
              <a:rPr lang="de-DE" sz="2400" dirty="0" smtClean="0"/>
              <a:t> </a:t>
            </a:r>
            <a:r>
              <a:rPr lang="de-DE" sz="2400" dirty="0" err="1" smtClean="0"/>
              <a:t>citizens</a:t>
            </a:r>
            <a:r>
              <a:rPr lang="de-DE" sz="2400" dirty="0" smtClean="0"/>
              <a:t>“</a:t>
            </a:r>
          </a:p>
          <a:p>
            <a:pPr marL="0" indent="0">
              <a:buFont typeface="Monotype Sorts"/>
              <a:buNone/>
              <a:defRPr/>
            </a:pPr>
            <a:endParaRPr lang="de-DE" dirty="0" smtClean="0"/>
          </a:p>
          <a:p>
            <a:pPr marL="0" indent="0" algn="ctr">
              <a:buFont typeface="Monotype Sorts"/>
              <a:buNone/>
              <a:defRPr/>
            </a:pPr>
            <a:r>
              <a:rPr lang="de-DE" sz="2400" dirty="0" smtClean="0"/>
              <a:t>OECD: HOW`S LIFE -  </a:t>
            </a:r>
            <a:r>
              <a:rPr lang="de-DE" sz="2400" dirty="0" err="1" smtClean="0"/>
              <a:t>Measuring</a:t>
            </a:r>
            <a:r>
              <a:rPr lang="de-DE" sz="2400" dirty="0" smtClean="0"/>
              <a:t> Well-</a:t>
            </a:r>
            <a:r>
              <a:rPr lang="de-DE" sz="2400" dirty="0" err="1" smtClean="0"/>
              <a:t>Being</a:t>
            </a:r>
            <a:r>
              <a:rPr lang="de-DE" sz="2400" dirty="0" smtClean="0"/>
              <a:t>,                Oktober  2011, S. 16</a:t>
            </a:r>
            <a:endParaRPr lang="de-DE" sz="2400" dirty="0"/>
          </a:p>
        </p:txBody>
      </p:sp>
      <p:sp>
        <p:nvSpPr>
          <p:cNvPr id="18434"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18435" name="Foliennummernplatzhalter 4"/>
          <p:cNvSpPr>
            <a:spLocks noGrp="1"/>
          </p:cNvSpPr>
          <p:nvPr>
            <p:ph type="sldNum" sz="quarter" idx="11"/>
          </p:nvPr>
        </p:nvSpPr>
        <p:spPr>
          <a:noFill/>
        </p:spPr>
        <p:txBody>
          <a:bodyPr/>
          <a:lstStyle/>
          <a:p>
            <a:r>
              <a:rPr lang="de-DE" smtClean="0">
                <a:solidFill>
                  <a:srgbClr val="000000"/>
                </a:solidFill>
              </a:rPr>
              <a:t>Seite </a:t>
            </a:r>
            <a:fld id="{56A693F1-B202-40C6-8146-B36B1213F72E}" type="slidenum">
              <a:rPr lang="de-DE" smtClean="0">
                <a:solidFill>
                  <a:srgbClr val="000000"/>
                </a:solidFill>
              </a:rPr>
              <a:pPr/>
              <a:t>44</a:t>
            </a:fld>
            <a:endParaRPr lang="de-DE" smtClean="0">
              <a:solidFill>
                <a:srgbClr val="000000"/>
              </a:solidFill>
            </a:endParaRPr>
          </a:p>
        </p:txBody>
      </p:sp>
    </p:spTree>
    <p:extLst>
      <p:ext uri="{BB962C8B-B14F-4D97-AF65-F5344CB8AC3E}">
        <p14:creationId xmlns:p14="http://schemas.microsoft.com/office/powerpoint/2010/main" xmlns="" val="1631126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3" name="Foliennummernplatzhalter 2"/>
          <p:cNvSpPr>
            <a:spLocks noGrp="1"/>
          </p:cNvSpPr>
          <p:nvPr>
            <p:ph type="sldNum" sz="quarter" idx="11"/>
          </p:nvPr>
        </p:nvSpPr>
        <p:spPr/>
        <p:txBody>
          <a:bodyPr/>
          <a:lstStyle/>
          <a:p>
            <a:pPr>
              <a:defRPr/>
            </a:pPr>
            <a:r>
              <a:rPr lang="de-DE" smtClean="0">
                <a:solidFill>
                  <a:srgbClr val="000000"/>
                </a:solidFill>
              </a:rPr>
              <a:t>Seite </a:t>
            </a:r>
            <a:fld id="{D81305B1-5143-429A-88AF-93A111C16AB0}" type="slidenum">
              <a:rPr lang="de-DE" smtClean="0">
                <a:solidFill>
                  <a:srgbClr val="000000"/>
                </a:solidFill>
              </a:rPr>
              <a:pPr>
                <a:defRPr/>
              </a:pPr>
              <a:t>45</a:t>
            </a:fld>
            <a:endParaRPr lang="de-DE">
              <a:solidFill>
                <a:srgbClr val="000000"/>
              </a:solidFill>
            </a:endParaRPr>
          </a:p>
        </p:txBody>
      </p:sp>
      <p:pic>
        <p:nvPicPr>
          <p:cNvPr id="2050" name="Picture 2" descr="C:\Users\User\Pictures\ControlCenter3\Scan\CCF25042012_000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43808" y="1268760"/>
            <a:ext cx="3343543" cy="4721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1647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3" name="Foliennummernplatzhalter 2"/>
          <p:cNvSpPr>
            <a:spLocks noGrp="1"/>
          </p:cNvSpPr>
          <p:nvPr>
            <p:ph type="sldNum" sz="quarter" idx="11"/>
          </p:nvPr>
        </p:nvSpPr>
        <p:spPr/>
        <p:txBody>
          <a:bodyPr/>
          <a:lstStyle/>
          <a:p>
            <a:pPr>
              <a:defRPr/>
            </a:pPr>
            <a:r>
              <a:rPr lang="de-DE" smtClean="0">
                <a:solidFill>
                  <a:srgbClr val="000000"/>
                </a:solidFill>
              </a:rPr>
              <a:t>Seite </a:t>
            </a:r>
            <a:fld id="{D81305B1-5143-429A-88AF-93A111C16AB0}" type="slidenum">
              <a:rPr lang="de-DE" smtClean="0">
                <a:solidFill>
                  <a:srgbClr val="000000"/>
                </a:solidFill>
              </a:rPr>
              <a:pPr>
                <a:defRPr/>
              </a:pPr>
              <a:t>46</a:t>
            </a:fld>
            <a:endParaRPr lang="de-DE">
              <a:solidFill>
                <a:srgbClr val="000000"/>
              </a:solidFill>
            </a:endParaRPr>
          </a:p>
        </p:txBody>
      </p:sp>
      <p:pic>
        <p:nvPicPr>
          <p:cNvPr id="1026" name="Picture 2" descr="C:\Users\User\Pictures\ControlCenter3\Scan\CCF24032012_0000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59632" y="1268760"/>
            <a:ext cx="6840760" cy="4794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5034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980728"/>
            <a:ext cx="8594725" cy="5256584"/>
          </a:xfrm>
        </p:spPr>
        <p:txBody>
          <a:bodyPr/>
          <a:lstStyle/>
          <a:p>
            <a:pPr marL="0" indent="0">
              <a:buNone/>
            </a:pPr>
            <a:endParaRPr lang="en-US" sz="2300" dirty="0" smtClean="0"/>
          </a:p>
          <a:p>
            <a:pPr marL="0" indent="0">
              <a:buNone/>
            </a:pPr>
            <a:r>
              <a:rPr lang="en-US" sz="2300" dirty="0" smtClean="0"/>
              <a:t>“</a:t>
            </a:r>
            <a:r>
              <a:rPr lang="en-US" sz="2300" dirty="0"/>
              <a:t>Subjective well-being data can provide an important complement to other indicators already used for monitoring and benchmarking countries performance, for guiding people’s choices, and for designing and delivering policies. Measures of subjective well-being show meaningful associations with a range of life circumstances, including the other dimensions of well-being explored in the Better Life Initiative</a:t>
            </a:r>
            <a:r>
              <a:rPr lang="en-US" sz="2300" dirty="0" smtClean="0"/>
              <a:t>.” </a:t>
            </a:r>
          </a:p>
          <a:p>
            <a:pPr marL="0" indent="0">
              <a:buNone/>
            </a:pPr>
            <a:r>
              <a:rPr lang="en-US" sz="2300" dirty="0" smtClean="0"/>
              <a:t>OECD </a:t>
            </a:r>
            <a:r>
              <a:rPr lang="en-US" sz="2300" dirty="0"/>
              <a:t>Guidelines on Measuring Subjective </a:t>
            </a:r>
            <a:r>
              <a:rPr lang="en-US" sz="2300" dirty="0" smtClean="0"/>
              <a:t>Well-being, 2013                                            </a:t>
            </a:r>
            <a:endParaRPr lang="en-US" sz="2300" dirty="0"/>
          </a:p>
          <a:p>
            <a:pPr marL="0" indent="0">
              <a:buNone/>
            </a:pPr>
            <a:endParaRPr lang="de-DE" sz="23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7E448B1B-E0A9-48EC-A7DB-28C91D36BB3D}" type="slidenum">
              <a:rPr lang="de-DE" smtClean="0">
                <a:solidFill>
                  <a:srgbClr val="000000"/>
                </a:solidFill>
              </a:rPr>
              <a:pPr>
                <a:defRPr/>
              </a:pPr>
              <a:t>47</a:t>
            </a:fld>
            <a:endParaRPr lang="de-DE">
              <a:solidFill>
                <a:srgbClr val="000000"/>
              </a:solidFill>
            </a:endParaRPr>
          </a:p>
        </p:txBody>
      </p:sp>
    </p:spTree>
    <p:extLst>
      <p:ext uri="{BB962C8B-B14F-4D97-AF65-F5344CB8AC3E}">
        <p14:creationId xmlns:p14="http://schemas.microsoft.com/office/powerpoint/2010/main" xmlns="" val="2863394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p:cNvSpPr>
            <a:spLocks noGrp="1"/>
          </p:cNvSpPr>
          <p:nvPr>
            <p:ph type="title"/>
          </p:nvPr>
        </p:nvSpPr>
        <p:spPr/>
        <p:txBody>
          <a:bodyPr/>
          <a:lstStyle/>
          <a:p>
            <a:pPr algn="ctr" eaLnBrk="1" hangingPunct="1"/>
            <a:r>
              <a:rPr lang="de-DE" smtClean="0"/>
              <a:t>1972</a:t>
            </a:r>
          </a:p>
        </p:txBody>
      </p:sp>
      <p:sp>
        <p:nvSpPr>
          <p:cNvPr id="100354" name="Fußzeilenplatzhalter 2"/>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100355" name="Foliennummernplatzhalter 3"/>
          <p:cNvSpPr>
            <a:spLocks noGrp="1"/>
          </p:cNvSpPr>
          <p:nvPr>
            <p:ph type="sldNum" sz="quarter" idx="11"/>
          </p:nvPr>
        </p:nvSpPr>
        <p:spPr>
          <a:noFill/>
        </p:spPr>
        <p:txBody>
          <a:bodyPr/>
          <a:lstStyle/>
          <a:p>
            <a:r>
              <a:rPr lang="de-DE" smtClean="0">
                <a:solidFill>
                  <a:srgbClr val="000000"/>
                </a:solidFill>
              </a:rPr>
              <a:t>Seite </a:t>
            </a:r>
            <a:fld id="{C6FAE81F-139B-4F90-AD7C-12D8597438D9}" type="slidenum">
              <a:rPr lang="de-DE" smtClean="0">
                <a:solidFill>
                  <a:srgbClr val="000000"/>
                </a:solidFill>
              </a:rPr>
              <a:pPr/>
              <a:t>48</a:t>
            </a:fld>
            <a:endParaRPr lang="de-DE" smtClean="0">
              <a:solidFill>
                <a:srgbClr val="000000"/>
              </a:solidFill>
            </a:endParaRPr>
          </a:p>
        </p:txBody>
      </p:sp>
      <p:grpSp>
        <p:nvGrpSpPr>
          <p:cNvPr id="5" name="Gruppieren 12"/>
          <p:cNvGrpSpPr>
            <a:grpSpLocks/>
          </p:cNvGrpSpPr>
          <p:nvPr/>
        </p:nvGrpSpPr>
        <p:grpSpPr bwMode="auto">
          <a:xfrm>
            <a:off x="1000125" y="2500313"/>
            <a:ext cx="3000375" cy="2000250"/>
            <a:chOff x="1214414" y="3714752"/>
            <a:chExt cx="3000396" cy="2000264"/>
          </a:xfrm>
        </p:grpSpPr>
        <p:sp>
          <p:nvSpPr>
            <p:cNvPr id="6" name="Legende mit Pfeil nach oben 5"/>
            <p:cNvSpPr/>
            <p:nvPr/>
          </p:nvSpPr>
          <p:spPr>
            <a:xfrm>
              <a:off x="1214414" y="3714752"/>
              <a:ext cx="3000396" cy="2000264"/>
            </a:xfrm>
            <a:prstGeom prst="upArrowCallout">
              <a:avLst>
                <a:gd name="adj1" fmla="val 20198"/>
                <a:gd name="adj2" fmla="val 17243"/>
                <a:gd name="adj3" fmla="val 20475"/>
                <a:gd name="adj4" fmla="val 70149"/>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eaLnBrk="1" hangingPunct="1">
                <a:defRPr/>
              </a:pPr>
              <a:r>
                <a:rPr lang="de-DE" sz="1600" dirty="0">
                  <a:solidFill>
                    <a:srgbClr val="000000"/>
                  </a:solidFill>
                  <a:latin typeface="Calibri" pitchFamily="34" charset="0"/>
                </a:rPr>
                <a:t> (</a:t>
              </a:r>
              <a:r>
                <a:rPr lang="de-DE" sz="1600" dirty="0" err="1">
                  <a:solidFill>
                    <a:srgbClr val="000000"/>
                  </a:solidFill>
                  <a:latin typeface="Calibri" pitchFamily="34" charset="0"/>
                </a:rPr>
                <a:t>Sicco</a:t>
              </a:r>
              <a:r>
                <a:rPr lang="de-DE" sz="1600" dirty="0">
                  <a:solidFill>
                    <a:srgbClr val="000000"/>
                  </a:solidFill>
                  <a:latin typeface="Calibri" pitchFamily="34" charset="0"/>
                </a:rPr>
                <a:t> L. Mansholt, </a:t>
              </a:r>
              <a:r>
                <a:rPr lang="de-DE" sz="1600" dirty="0" err="1">
                  <a:solidFill>
                    <a:srgbClr val="000000"/>
                  </a:solidFill>
                  <a:latin typeface="Calibri" pitchFamily="34" charset="0"/>
                </a:rPr>
                <a:t>Europ</a:t>
              </a:r>
              <a:r>
                <a:rPr lang="de-DE" sz="1600" dirty="0">
                  <a:solidFill>
                    <a:srgbClr val="000000"/>
                  </a:solidFill>
                  <a:latin typeface="Calibri" pitchFamily="34" charset="0"/>
                </a:rPr>
                <a:t>. </a:t>
              </a:r>
              <a:r>
                <a:rPr lang="de-DE" sz="1600" dirty="0" err="1">
                  <a:solidFill>
                    <a:srgbClr val="000000"/>
                  </a:solidFill>
                  <a:latin typeface="Calibri" pitchFamily="34" charset="0"/>
                </a:rPr>
                <a:t>Kom</a:t>
              </a:r>
              <a:r>
                <a:rPr lang="de-DE" sz="1600" dirty="0">
                  <a:solidFill>
                    <a:srgbClr val="000000"/>
                  </a:solidFill>
                  <a:latin typeface="Calibri" pitchFamily="34" charset="0"/>
                </a:rPr>
                <a:t>.)</a:t>
              </a:r>
            </a:p>
          </p:txBody>
        </p:sp>
        <p:pic>
          <p:nvPicPr>
            <p:cNvPr id="100361" name="Grafik 4" descr="nytimes_zoom1.jpg"/>
            <p:cNvPicPr>
              <a:picLocks noChangeAspect="1"/>
            </p:cNvPicPr>
            <p:nvPr/>
          </p:nvPicPr>
          <p:blipFill>
            <a:blip r:embed="rId3" cstate="email"/>
            <a:srcRect/>
            <a:stretch>
              <a:fillRect/>
            </a:stretch>
          </p:blipFill>
          <p:spPr bwMode="auto">
            <a:xfrm>
              <a:off x="1325107" y="4471042"/>
              <a:ext cx="2780869" cy="845219"/>
            </a:xfrm>
            <a:prstGeom prst="rect">
              <a:avLst/>
            </a:prstGeom>
            <a:noFill/>
            <a:ln w="9525">
              <a:solidFill>
                <a:schemeClr val="tx1"/>
              </a:solidFill>
              <a:miter lim="800000"/>
              <a:headEnd/>
              <a:tailEnd/>
            </a:ln>
          </p:spPr>
        </p:pic>
      </p:grpSp>
      <p:grpSp>
        <p:nvGrpSpPr>
          <p:cNvPr id="8" name="Gruppieren 11"/>
          <p:cNvGrpSpPr>
            <a:grpSpLocks/>
          </p:cNvGrpSpPr>
          <p:nvPr/>
        </p:nvGrpSpPr>
        <p:grpSpPr bwMode="auto">
          <a:xfrm>
            <a:off x="4714875" y="2143125"/>
            <a:ext cx="3143250" cy="2570163"/>
            <a:chOff x="4572000" y="3727452"/>
            <a:chExt cx="3143272" cy="2571768"/>
          </a:xfrm>
        </p:grpSpPr>
        <p:sp>
          <p:nvSpPr>
            <p:cNvPr id="9" name="Legende mit Pfeil nach oben 8"/>
            <p:cNvSpPr/>
            <p:nvPr/>
          </p:nvSpPr>
          <p:spPr>
            <a:xfrm>
              <a:off x="4572000" y="3727452"/>
              <a:ext cx="3143272" cy="2571768"/>
            </a:xfrm>
            <a:prstGeom prst="upArrowCallout">
              <a:avLst>
                <a:gd name="adj1" fmla="val 17667"/>
                <a:gd name="adj2" fmla="val 15491"/>
                <a:gd name="adj3" fmla="val 15361"/>
                <a:gd name="adj4" fmla="val 77097"/>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eaLnBrk="1" hangingPunct="1">
                <a:defRPr/>
              </a:pPr>
              <a:r>
                <a:rPr lang="de-DE" sz="1600" dirty="0">
                  <a:solidFill>
                    <a:srgbClr val="000000"/>
                  </a:solidFill>
                  <a:latin typeface="Calibri" pitchFamily="34" charset="0"/>
                </a:rPr>
                <a:t> (Emile v. </a:t>
              </a:r>
              <a:r>
                <a:rPr lang="de-DE" sz="1600" dirty="0" err="1">
                  <a:solidFill>
                    <a:srgbClr val="000000"/>
                  </a:solidFill>
                  <a:latin typeface="Calibri" pitchFamily="34" charset="0"/>
                </a:rPr>
                <a:t>Lennep</a:t>
              </a:r>
              <a:r>
                <a:rPr lang="de-DE" sz="1600" dirty="0">
                  <a:solidFill>
                    <a:srgbClr val="000000"/>
                  </a:solidFill>
                  <a:latin typeface="Calibri" pitchFamily="34" charset="0"/>
                </a:rPr>
                <a:t>, OECD)</a:t>
              </a:r>
            </a:p>
          </p:txBody>
        </p:sp>
        <p:pic>
          <p:nvPicPr>
            <p:cNvPr id="100359" name="Grafik 7" descr="nytimes_zoom2.jpg"/>
            <p:cNvPicPr>
              <a:picLocks noChangeAspect="1"/>
            </p:cNvPicPr>
            <p:nvPr/>
          </p:nvPicPr>
          <p:blipFill>
            <a:blip r:embed="rId4" cstate="email"/>
            <a:srcRect/>
            <a:stretch>
              <a:fillRect/>
            </a:stretch>
          </p:blipFill>
          <p:spPr bwMode="auto">
            <a:xfrm>
              <a:off x="4687677" y="4471042"/>
              <a:ext cx="2884719" cy="1454728"/>
            </a:xfrm>
            <a:prstGeom prst="rect">
              <a:avLst/>
            </a:prstGeom>
            <a:noFill/>
            <a:ln w="9525">
              <a:solidFill>
                <a:schemeClr val="tx1"/>
              </a:solidFill>
              <a:miter lim="800000"/>
              <a:headEnd/>
              <a:tailEnd/>
            </a:ln>
          </p:spPr>
        </p:pic>
      </p:grpSp>
    </p:spTree>
    <p:extLst>
      <p:ext uri="{BB962C8B-B14F-4D97-AF65-F5344CB8AC3E}">
        <p14:creationId xmlns:p14="http://schemas.microsoft.com/office/powerpoint/2010/main" xmlns="" val="9292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49</a:t>
            </a:fld>
            <a:endParaRPr lang="en-GB"/>
          </a:p>
        </p:txBody>
      </p:sp>
      <p:pic>
        <p:nvPicPr>
          <p:cNvPr id="4" name="Picture 2" descr="C:\Users\Arbeitsplatz\Pictures\img05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64706" y="1812131"/>
            <a:ext cx="2414587" cy="323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4768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pPr algn="ctr"/>
            <a:r>
              <a:rPr lang="de-DE" dirty="0" smtClean="0"/>
              <a:t>UN </a:t>
            </a:r>
            <a:r>
              <a:rPr lang="de-DE" dirty="0" err="1" smtClean="0"/>
              <a:t>Happiness</a:t>
            </a:r>
            <a:r>
              <a:rPr lang="de-DE" dirty="0" smtClean="0"/>
              <a:t> Report</a:t>
            </a:r>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www.ohm-university.eu</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en-GB" smtClean="0">
                <a:solidFill>
                  <a:srgbClr val="000000"/>
                </a:solidFill>
              </a:rPr>
              <a:t>page </a:t>
            </a:r>
            <a:fld id="{1B681AAE-033D-4D4A-BDB1-8E336170884D}" type="slidenum">
              <a:rPr lang="en-GB" smtClean="0">
                <a:solidFill>
                  <a:srgbClr val="000000"/>
                </a:solidFill>
              </a:rPr>
              <a:pPr>
                <a:defRPr/>
              </a:pPr>
              <a:t>5</a:t>
            </a:fld>
            <a:endParaRPr lang="en-GB">
              <a:solidFill>
                <a:srgbClr val="000000"/>
              </a:solidFill>
            </a:endParaRPr>
          </a:p>
        </p:txBody>
      </p:sp>
      <p:pic>
        <p:nvPicPr>
          <p:cNvPr id="1026" name="Picture 2" descr="C:\Users\User\Pictures\ControlCenter3\Scan\world-happiness-new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62250" y="1854200"/>
            <a:ext cx="3619500" cy="314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090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967758"/>
          </a:xfrm>
        </p:spPr>
        <p:txBody>
          <a:bodyPr/>
          <a:lstStyle/>
          <a:p>
            <a:pPr algn="ctr"/>
            <a:r>
              <a:rPr lang="de-DE" dirty="0"/>
              <a:t>WHAT CAN WE </a:t>
            </a:r>
            <a:r>
              <a:rPr lang="de-DE" dirty="0" smtClean="0"/>
              <a:t>– EACH OF US - DO </a:t>
            </a:r>
            <a:r>
              <a:rPr lang="de-DE" dirty="0"/>
              <a:t>TO IMPROVE HAPPINESS</a:t>
            </a:r>
            <a:r>
              <a:rPr lang="de-DE" dirty="0" smtClean="0"/>
              <a:t>?</a:t>
            </a:r>
            <a:br>
              <a:rPr lang="de-DE" dirty="0" smtClean="0"/>
            </a:br>
            <a:r>
              <a:rPr lang="de-DE" dirty="0"/>
              <a:t/>
            </a:r>
            <a:br>
              <a:rPr lang="de-DE" dirty="0"/>
            </a:br>
            <a:r>
              <a:rPr lang="de-DE" dirty="0">
                <a:cs typeface="Arial" charset="0"/>
              </a:rPr>
              <a:t>WHAT CAN WE LEARN FROM POSITIVE </a:t>
            </a:r>
            <a:r>
              <a:rPr lang="de-DE" dirty="0" smtClean="0">
                <a:cs typeface="Arial" charset="0"/>
              </a:rPr>
              <a:t>PSYCHOLOGY?</a:t>
            </a:r>
            <a:r>
              <a:rPr lang="en-GB" dirty="0">
                <a:latin typeface="Tahoma" pitchFamily="34" charset="0"/>
                <a:cs typeface="Arial" charset="0"/>
              </a:rPr>
              <a:t/>
            </a:r>
            <a:br>
              <a:rPr lang="en-GB" dirty="0">
                <a:latin typeface="Tahoma" pitchFamily="34" charset="0"/>
                <a:cs typeface="Arial" charset="0"/>
              </a:rPr>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50</a:t>
            </a:fld>
            <a:endParaRPr lang="en-GB"/>
          </a:p>
        </p:txBody>
      </p:sp>
    </p:spTree>
    <p:extLst>
      <p:ext uri="{BB962C8B-B14F-4D97-AF65-F5344CB8AC3E}">
        <p14:creationId xmlns:p14="http://schemas.microsoft.com/office/powerpoint/2010/main" xmlns="" val="3755848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51</a:t>
            </a:fld>
            <a:endParaRPr lang="en-GB"/>
          </a:p>
        </p:txBody>
      </p:sp>
      <p:pic>
        <p:nvPicPr>
          <p:cNvPr id="4" name="Picture 2" descr="C:\Users\Arbeitsplatz\Pictures\ControlCenter3\Scan\enlarged_P.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76525" y="1196752"/>
            <a:ext cx="379095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9010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D81305B1-5143-429A-88AF-93A111C16AB0}" type="slidenum">
              <a:rPr lang="de-DE" smtClean="0"/>
              <a:pPr>
                <a:defRPr/>
              </a:pPr>
              <a:t>52</a:t>
            </a:fld>
            <a:endParaRPr lang="de-DE"/>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71800" y="1205828"/>
            <a:ext cx="3714063" cy="500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4909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pPr>
            <a:r>
              <a:rPr lang="en-GB" sz="2400" u="sng" kern="1200" dirty="0">
                <a:solidFill>
                  <a:prstClr val="black"/>
                </a:solidFill>
                <a:latin typeface="Arial" pitchFamily="34" charset="0"/>
                <a:ea typeface="MS PGothic" pitchFamily="34" charset="-128"/>
                <a:cs typeface="Arial" pitchFamily="34" charset="0"/>
              </a:rPr>
              <a:t>1. </a:t>
            </a:r>
            <a:r>
              <a:rPr lang="en-GB" sz="2400" u="sng" kern="1200" dirty="0" smtClean="0">
                <a:solidFill>
                  <a:prstClr val="black"/>
                </a:solidFill>
                <a:latin typeface="Arial" pitchFamily="34" charset="0"/>
                <a:ea typeface="MS PGothic" pitchFamily="34" charset="-128"/>
                <a:cs typeface="Arial" pitchFamily="34" charset="0"/>
              </a:rPr>
              <a:t>Practicing </a:t>
            </a:r>
            <a:r>
              <a:rPr lang="en-GB" sz="2400" u="sng" kern="1200" dirty="0">
                <a:solidFill>
                  <a:prstClr val="black"/>
                </a:solidFill>
                <a:latin typeface="Arial" pitchFamily="34" charset="0"/>
                <a:ea typeface="MS PGothic" pitchFamily="34" charset="-128"/>
                <a:cs typeface="Arial" pitchFamily="34" charset="0"/>
              </a:rPr>
              <a:t>Gratitude and Positive Thinking</a:t>
            </a: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a) Expressing Gratitude</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a:t>
            </a:r>
            <a:r>
              <a:rPr lang="en-GB" sz="2400" kern="1200" dirty="0" smtClean="0">
                <a:solidFill>
                  <a:prstClr val="black"/>
                </a:solidFill>
                <a:latin typeface="Arial" pitchFamily="34" charset="0"/>
                <a:ea typeface="MS PGothic" pitchFamily="34" charset="-128"/>
                <a:cs typeface="Arial" pitchFamily="34" charset="0"/>
              </a:rPr>
              <a:t>Gratitude </a:t>
            </a:r>
            <a:r>
              <a:rPr lang="en-GB" sz="2400" kern="1200" dirty="0">
                <a:solidFill>
                  <a:prstClr val="black"/>
                </a:solidFill>
                <a:latin typeface="Arial" pitchFamily="34" charset="0"/>
                <a:ea typeface="MS PGothic" pitchFamily="34" charset="-128"/>
                <a:cs typeface="Arial" pitchFamily="34" charset="0"/>
              </a:rPr>
              <a:t>is the opposite of negative feelings. .. </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b) Cultivating Optimism</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c) Avoiding Overthinking and Social </a:t>
            </a:r>
            <a:r>
              <a:rPr lang="en-GB" sz="2400" kern="1200" dirty="0" smtClean="0">
                <a:solidFill>
                  <a:prstClr val="black"/>
                </a:solidFill>
                <a:latin typeface="Arial" pitchFamily="34" charset="0"/>
                <a:ea typeface="MS PGothic" pitchFamily="34" charset="-128"/>
                <a:cs typeface="Arial" pitchFamily="34" charset="0"/>
              </a:rPr>
              <a:t>Comparison</a:t>
            </a:r>
          </a:p>
          <a:p>
            <a:pPr marL="342900" lvl="0" indent="-342900">
              <a:spcBef>
                <a:spcPct val="20000"/>
              </a:spcBef>
              <a:buClrTx/>
            </a:pP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u="sng" kern="1200" dirty="0">
                <a:solidFill>
                  <a:prstClr val="black"/>
                </a:solidFill>
                <a:latin typeface="Arial" pitchFamily="34" charset="0"/>
                <a:ea typeface="MS PGothic" pitchFamily="34" charset="-128"/>
                <a:cs typeface="Arial" pitchFamily="34" charset="0"/>
              </a:rPr>
              <a:t>2. Investing in Social Connections</a:t>
            </a: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a) </a:t>
            </a:r>
            <a:r>
              <a:rPr lang="en-GB" sz="2400" kern="1200" dirty="0" smtClean="0">
                <a:solidFill>
                  <a:prstClr val="black"/>
                </a:solidFill>
                <a:latin typeface="Arial" pitchFamily="34" charset="0"/>
                <a:ea typeface="MS PGothic" pitchFamily="34" charset="-128"/>
                <a:cs typeface="Arial" pitchFamily="34" charset="0"/>
              </a:rPr>
              <a:t>Practicing </a:t>
            </a:r>
            <a:r>
              <a:rPr lang="en-GB" sz="2400" kern="1200" dirty="0">
                <a:solidFill>
                  <a:prstClr val="black"/>
                </a:solidFill>
                <a:latin typeface="Arial" pitchFamily="34" charset="0"/>
                <a:ea typeface="MS PGothic" pitchFamily="34" charset="-128"/>
                <a:cs typeface="Arial" pitchFamily="34" charset="0"/>
              </a:rPr>
              <a:t>Acts of Kindness </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b) Nurturing Social Relationships</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By the way working on a deep loving relationship is the most important happiness maker.</a:t>
            </a:r>
            <a:endParaRPr lang="de-DE" sz="2400" kern="1200" dirty="0">
              <a:solidFill>
                <a:prstClr val="black"/>
              </a:solidFill>
              <a:latin typeface="Arial" pitchFamily="34" charset="0"/>
              <a:ea typeface="MS PGothic" pitchFamily="34" charset="-128"/>
              <a:cs typeface="Arial" pitchFamily="34" charset="0"/>
            </a:endParaRPr>
          </a:p>
          <a:p>
            <a:endParaRPr lang="de-DE" sz="2400" dirty="0">
              <a:latin typeface="Arial" pitchFamily="34" charset="0"/>
              <a:cs typeface="Arial" pitchFamily="34" charset="0"/>
            </a:endParaRPr>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53</a:t>
            </a:fld>
            <a:endParaRPr lang="en-GB"/>
          </a:p>
        </p:txBody>
      </p:sp>
    </p:spTree>
    <p:extLst>
      <p:ext uri="{BB962C8B-B14F-4D97-AF65-F5344CB8AC3E}">
        <p14:creationId xmlns:p14="http://schemas.microsoft.com/office/powerpoint/2010/main" xmlns="" val="3908362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pPr>
            <a:r>
              <a:rPr lang="en-GB" sz="2800" u="sng" kern="1200" dirty="0">
                <a:solidFill>
                  <a:prstClr val="black"/>
                </a:solidFill>
                <a:latin typeface="Calibri"/>
                <a:ea typeface="MS PGothic" pitchFamily="34" charset="-128"/>
              </a:rPr>
              <a:t>3</a:t>
            </a:r>
            <a:r>
              <a:rPr lang="en-GB" sz="2400" u="sng" kern="1200" dirty="0">
                <a:solidFill>
                  <a:prstClr val="black"/>
                </a:solidFill>
                <a:latin typeface="Arial" pitchFamily="34" charset="0"/>
                <a:ea typeface="MS PGothic" pitchFamily="34" charset="-128"/>
                <a:cs typeface="Arial" pitchFamily="34" charset="0"/>
              </a:rPr>
              <a:t>. Managing Stress, Hardship and Trauma</a:t>
            </a: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a) Developing Strategies for Coping</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Problem-focused coping </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Concentrate your effort on doing something about it, make a plan of action</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 Emotion-focused coping</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a:t>
            </a:r>
            <a:endParaRPr lang="en-GB" sz="2400" kern="1200" dirty="0" smtClean="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smtClean="0">
                <a:solidFill>
                  <a:prstClr val="black"/>
                </a:solidFill>
                <a:latin typeface="Arial" pitchFamily="34" charset="0"/>
                <a:ea typeface="MS PGothic" pitchFamily="34" charset="-128"/>
                <a:cs typeface="Arial" pitchFamily="34" charset="0"/>
              </a:rPr>
              <a:t>b</a:t>
            </a:r>
            <a:r>
              <a:rPr lang="en-GB" sz="2400" kern="1200" dirty="0">
                <a:solidFill>
                  <a:prstClr val="black"/>
                </a:solidFill>
                <a:latin typeface="Arial" pitchFamily="34" charset="0"/>
                <a:ea typeface="MS PGothic" pitchFamily="34" charset="-128"/>
                <a:cs typeface="Arial" pitchFamily="34" charset="0"/>
              </a:rPr>
              <a:t>) Learning to forgive</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You do this for yourself and not for the person who has hurt you. Clinging to bitterness or hate harms you more than the object of your hatred. </a:t>
            </a:r>
            <a:endParaRPr lang="de-DE" sz="2400" kern="1200" dirty="0">
              <a:solidFill>
                <a:prstClr val="black"/>
              </a:solidFill>
              <a:latin typeface="Arial" pitchFamily="34" charset="0"/>
              <a:ea typeface="MS PGothic" pitchFamily="34" charset="-128"/>
              <a:cs typeface="Arial" pitchFamily="34"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54</a:t>
            </a:fld>
            <a:endParaRPr lang="en-GB"/>
          </a:p>
        </p:txBody>
      </p:sp>
    </p:spTree>
    <p:extLst>
      <p:ext uri="{BB962C8B-B14F-4D97-AF65-F5344CB8AC3E}">
        <p14:creationId xmlns:p14="http://schemas.microsoft.com/office/powerpoint/2010/main" xmlns="" val="3654461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spcBef>
                <a:spcPct val="20000"/>
              </a:spcBef>
              <a:buClrTx/>
            </a:pPr>
            <a:r>
              <a:rPr lang="en-GB" sz="2400" u="sng" kern="1200" dirty="0">
                <a:solidFill>
                  <a:prstClr val="black"/>
                </a:solidFill>
                <a:latin typeface="Arial" pitchFamily="34" charset="0"/>
                <a:ea typeface="MS PGothic" pitchFamily="34" charset="-128"/>
                <a:cs typeface="Arial" pitchFamily="34" charset="0"/>
              </a:rPr>
              <a:t>4. Living in the Present</a:t>
            </a: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a) Increasing your flow Experience</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 Flow Experience: you are totally absorbed, you completely lose track of time. Flow is a state of intense absorption and involvement of the present. </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b) </a:t>
            </a:r>
            <a:r>
              <a:rPr lang="en-GB" sz="2400" kern="1200" dirty="0" err="1">
                <a:solidFill>
                  <a:prstClr val="black"/>
                </a:solidFill>
                <a:latin typeface="Arial" pitchFamily="34" charset="0"/>
                <a:ea typeface="MS PGothic" pitchFamily="34" charset="-128"/>
                <a:cs typeface="Arial" pitchFamily="34" charset="0"/>
              </a:rPr>
              <a:t>Savoring</a:t>
            </a:r>
            <a:r>
              <a:rPr lang="en-GB" sz="2400" kern="1200" dirty="0">
                <a:solidFill>
                  <a:prstClr val="black"/>
                </a:solidFill>
                <a:latin typeface="Arial" pitchFamily="34" charset="0"/>
                <a:ea typeface="MS PGothic" pitchFamily="34" charset="-128"/>
                <a:cs typeface="Arial" pitchFamily="34" charset="0"/>
              </a:rPr>
              <a:t> Life`s </a:t>
            </a:r>
            <a:r>
              <a:rPr lang="en-GB" sz="2400" kern="1200" dirty="0" smtClean="0">
                <a:solidFill>
                  <a:prstClr val="black"/>
                </a:solidFill>
                <a:latin typeface="Arial" pitchFamily="34" charset="0"/>
                <a:ea typeface="MS PGothic" pitchFamily="34" charset="-128"/>
                <a:cs typeface="Arial" pitchFamily="34" charset="0"/>
              </a:rPr>
              <a:t>Joys</a:t>
            </a:r>
          </a:p>
          <a:p>
            <a:pPr marL="342900" lvl="0" indent="-342900">
              <a:spcBef>
                <a:spcPct val="20000"/>
              </a:spcBef>
              <a:buClrTx/>
            </a:pP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u="sng" kern="1200" dirty="0">
                <a:solidFill>
                  <a:prstClr val="black"/>
                </a:solidFill>
                <a:latin typeface="Arial" pitchFamily="34" charset="0"/>
                <a:ea typeface="MS PGothic" pitchFamily="34" charset="-128"/>
                <a:cs typeface="Arial" pitchFamily="34" charset="0"/>
              </a:rPr>
              <a:t>5. Care of your Body and your </a:t>
            </a:r>
            <a:r>
              <a:rPr lang="en-GB" sz="2400" u="sng" kern="1200" dirty="0" err="1">
                <a:solidFill>
                  <a:prstClr val="black"/>
                </a:solidFill>
                <a:latin typeface="Arial" pitchFamily="34" charset="0"/>
                <a:ea typeface="MS PGothic" pitchFamily="34" charset="-128"/>
                <a:cs typeface="Arial" pitchFamily="34" charset="0"/>
              </a:rPr>
              <a:t>Soal</a:t>
            </a:r>
            <a:endParaRPr lang="en-GB" sz="2400" kern="1200" dirty="0">
              <a:solidFill>
                <a:prstClr val="black"/>
              </a:solidFill>
              <a:latin typeface="Arial" pitchFamily="34" charset="0"/>
              <a:ea typeface="MS PGothic" pitchFamily="34" charset="-128"/>
              <a:cs typeface="Arial" pitchFamily="34" charset="0"/>
            </a:endParaRP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a) </a:t>
            </a:r>
            <a:r>
              <a:rPr lang="en-GB" sz="2400" kern="1200" dirty="0" smtClean="0">
                <a:solidFill>
                  <a:prstClr val="black"/>
                </a:solidFill>
                <a:latin typeface="Arial" pitchFamily="34" charset="0"/>
                <a:ea typeface="MS PGothic" pitchFamily="34" charset="-128"/>
                <a:cs typeface="Arial" pitchFamily="34" charset="0"/>
              </a:rPr>
              <a:t>Practicing </a:t>
            </a:r>
            <a:r>
              <a:rPr lang="en-GB" sz="2400" kern="1200" dirty="0">
                <a:solidFill>
                  <a:prstClr val="black"/>
                </a:solidFill>
                <a:latin typeface="Arial" pitchFamily="34" charset="0"/>
                <a:ea typeface="MS PGothic" pitchFamily="34" charset="-128"/>
                <a:cs typeface="Arial" pitchFamily="34" charset="0"/>
              </a:rPr>
              <a:t>religion and spirituality. </a:t>
            </a:r>
          </a:p>
          <a:p>
            <a:pPr marL="342900" lvl="0" indent="-342900">
              <a:spcBef>
                <a:spcPct val="20000"/>
              </a:spcBef>
              <a:buClrTx/>
            </a:pPr>
            <a:r>
              <a:rPr lang="en-GB" sz="2400" kern="1200" dirty="0">
                <a:solidFill>
                  <a:prstClr val="black"/>
                </a:solidFill>
                <a:latin typeface="Arial" pitchFamily="34" charset="0"/>
                <a:ea typeface="MS PGothic" pitchFamily="34" charset="-128"/>
                <a:cs typeface="Arial" pitchFamily="34" charset="0"/>
              </a:rPr>
              <a:t>b) Taking </a:t>
            </a:r>
            <a:r>
              <a:rPr lang="en-GB" sz="2400" kern="1200" dirty="0" smtClean="0">
                <a:solidFill>
                  <a:prstClr val="black"/>
                </a:solidFill>
                <a:latin typeface="Arial" pitchFamily="34" charset="0"/>
                <a:ea typeface="MS PGothic" pitchFamily="34" charset="-128"/>
                <a:cs typeface="Arial" pitchFamily="34" charset="0"/>
              </a:rPr>
              <a:t>care </a:t>
            </a:r>
            <a:r>
              <a:rPr lang="en-GB" sz="2400" kern="1200" dirty="0">
                <a:solidFill>
                  <a:prstClr val="black"/>
                </a:solidFill>
                <a:latin typeface="Arial" pitchFamily="34" charset="0"/>
                <a:ea typeface="MS PGothic" pitchFamily="34" charset="-128"/>
                <a:cs typeface="Arial" pitchFamily="34" charset="0"/>
              </a:rPr>
              <a:t>of your body</a:t>
            </a:r>
            <a:endParaRPr lang="de-DE" sz="2400" kern="1200" dirty="0">
              <a:solidFill>
                <a:prstClr val="black"/>
              </a:solidFill>
              <a:latin typeface="Arial" pitchFamily="34" charset="0"/>
              <a:ea typeface="MS PGothic" pitchFamily="34" charset="-128"/>
              <a:cs typeface="Arial" pitchFamily="34"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55</a:t>
            </a:fld>
            <a:endParaRPr lang="en-GB"/>
          </a:p>
        </p:txBody>
      </p:sp>
    </p:spTree>
    <p:extLst>
      <p:ext uri="{BB962C8B-B14F-4D97-AF65-F5344CB8AC3E}">
        <p14:creationId xmlns:p14="http://schemas.microsoft.com/office/powerpoint/2010/main" xmlns="" val="3933771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algn="ctr"/>
            <a:endParaRPr lang="en-US" sz="2800" kern="1200" dirty="0" smtClean="0">
              <a:solidFill>
                <a:srgbClr val="22214F"/>
              </a:solidFill>
              <a:latin typeface="Arial" charset="0"/>
              <a:ea typeface="MS PGothic" pitchFamily="34" charset="-128"/>
              <a:cs typeface="Arial" charset="0"/>
            </a:endParaRPr>
          </a:p>
          <a:p>
            <a:pPr algn="ctr"/>
            <a:endParaRPr lang="en-US" sz="2400" kern="1200" dirty="0" smtClean="0">
              <a:solidFill>
                <a:srgbClr val="22214F"/>
              </a:solidFill>
              <a:latin typeface="Arial" charset="0"/>
              <a:ea typeface="MS PGothic" pitchFamily="34" charset="-128"/>
              <a:cs typeface="Arial" charset="0"/>
            </a:endParaRPr>
          </a:p>
          <a:p>
            <a:pPr algn="ctr"/>
            <a:r>
              <a:rPr lang="en-US" sz="2400" kern="1200" dirty="0" smtClean="0">
                <a:solidFill>
                  <a:srgbClr val="22214F"/>
                </a:solidFill>
                <a:latin typeface="Arial" charset="0"/>
                <a:ea typeface="MS PGothic" pitchFamily="34" charset="-128"/>
                <a:cs typeface="Arial" charset="0"/>
              </a:rPr>
              <a:t>„</a:t>
            </a:r>
            <a:r>
              <a:rPr lang="en-US" sz="2400" kern="1200" dirty="0">
                <a:solidFill>
                  <a:prstClr val="black"/>
                </a:solidFill>
                <a:latin typeface="Arial" charset="0"/>
                <a:ea typeface="MS PGothic" pitchFamily="34" charset="-128"/>
                <a:cs typeface="Arial" charset="0"/>
              </a:rPr>
              <a:t>When you are working, studying, or pursuing a hobby, do you sometimes become so engrossed in what you are doing that you totally lose track of time? That feeling is called flow. If you never have that feeling, you should find some new activities – whether work or hobbies.” </a:t>
            </a:r>
            <a:br>
              <a:rPr lang="en-US" sz="2400" kern="1200" dirty="0">
                <a:solidFill>
                  <a:prstClr val="black"/>
                </a:solidFill>
                <a:latin typeface="Arial" charset="0"/>
                <a:ea typeface="MS PGothic" pitchFamily="34" charset="-128"/>
                <a:cs typeface="Arial" charset="0"/>
              </a:rPr>
            </a:br>
            <a:r>
              <a:rPr lang="en-US" sz="2400" kern="1200" dirty="0">
                <a:solidFill>
                  <a:prstClr val="black"/>
                </a:solidFill>
                <a:latin typeface="Arial" charset="0"/>
                <a:ea typeface="MS PGothic" pitchFamily="34" charset="-128"/>
                <a:cs typeface="Arial" charset="0"/>
              </a:rPr>
              <a:t/>
            </a:r>
            <a:br>
              <a:rPr lang="en-US" sz="2400" kern="1200" dirty="0">
                <a:solidFill>
                  <a:prstClr val="black"/>
                </a:solidFill>
                <a:latin typeface="Arial" charset="0"/>
                <a:ea typeface="MS PGothic" pitchFamily="34" charset="-128"/>
                <a:cs typeface="Arial" charset="0"/>
              </a:rPr>
            </a:br>
            <a:r>
              <a:rPr lang="en-US" sz="2400" kern="1200" dirty="0">
                <a:solidFill>
                  <a:prstClr val="black"/>
                </a:solidFill>
                <a:latin typeface="Arial" charset="0"/>
                <a:ea typeface="MS PGothic" pitchFamily="34" charset="-128"/>
                <a:cs typeface="Arial" charset="0"/>
              </a:rPr>
              <a:t>Ben Bernanke, </a:t>
            </a:r>
            <a:r>
              <a:rPr lang="en-US" sz="2400" kern="1200" dirty="0" smtClean="0">
                <a:solidFill>
                  <a:prstClr val="black"/>
                </a:solidFill>
                <a:latin typeface="Arial" charset="0"/>
                <a:ea typeface="MS PGothic" pitchFamily="34" charset="-128"/>
                <a:cs typeface="Arial" charset="0"/>
              </a:rPr>
              <a:t>2010 </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56</a:t>
            </a:fld>
            <a:endParaRPr lang="en-GB"/>
          </a:p>
        </p:txBody>
      </p:sp>
    </p:spTree>
    <p:extLst>
      <p:ext uri="{BB962C8B-B14F-4D97-AF65-F5344CB8AC3E}">
        <p14:creationId xmlns:p14="http://schemas.microsoft.com/office/powerpoint/2010/main" xmlns="" val="3591418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111774"/>
          </a:xfrm>
        </p:spPr>
        <p:txBody>
          <a:bodyPr/>
          <a:lstStyle/>
          <a:p>
            <a:pPr algn="ctr"/>
            <a:r>
              <a:rPr lang="de-DE" dirty="0" err="1">
                <a:latin typeface="Arial" charset="0"/>
                <a:cs typeface="Arial" charset="0"/>
              </a:rPr>
              <a:t>Happiness</a:t>
            </a:r>
            <a:r>
              <a:rPr lang="de-DE" dirty="0">
                <a:latin typeface="Arial" charset="0"/>
                <a:cs typeface="Arial" charset="0"/>
              </a:rPr>
              <a:t> Research – </a:t>
            </a:r>
            <a:r>
              <a:rPr lang="de-DE" dirty="0" err="1">
                <a:latin typeface="Arial" charset="0"/>
                <a:cs typeface="Arial" charset="0"/>
              </a:rPr>
              <a:t>Implications</a:t>
            </a:r>
            <a:r>
              <a:rPr lang="de-DE" dirty="0">
                <a:latin typeface="Arial" charset="0"/>
                <a:cs typeface="Arial" charset="0"/>
              </a:rPr>
              <a:t> </a:t>
            </a:r>
            <a:r>
              <a:rPr lang="de-DE" dirty="0" err="1">
                <a:latin typeface="Arial" charset="0"/>
                <a:cs typeface="Arial" charset="0"/>
              </a:rPr>
              <a:t>for</a:t>
            </a:r>
            <a:r>
              <a:rPr lang="de-DE" dirty="0">
                <a:latin typeface="Arial" charset="0"/>
                <a:cs typeface="Arial" charset="0"/>
              </a:rPr>
              <a:t> </a:t>
            </a:r>
            <a:r>
              <a:rPr lang="de-DE" dirty="0" err="1" smtClean="0">
                <a:latin typeface="Arial" charset="0"/>
                <a:cs typeface="Arial" charset="0"/>
              </a:rPr>
              <a:t>companies</a:t>
            </a: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57</a:t>
            </a:fld>
            <a:endParaRPr lang="en-GB"/>
          </a:p>
        </p:txBody>
      </p:sp>
    </p:spTree>
    <p:extLst>
      <p:ext uri="{BB962C8B-B14F-4D97-AF65-F5344CB8AC3E}">
        <p14:creationId xmlns:p14="http://schemas.microsoft.com/office/powerpoint/2010/main" xmlns="" val="1033147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Inhaltsplatzhalter 2"/>
          <p:cNvSpPr>
            <a:spLocks noGrp="1"/>
          </p:cNvSpPr>
          <p:nvPr>
            <p:ph idx="1"/>
          </p:nvPr>
        </p:nvSpPr>
        <p:spPr>
          <a:xfrm>
            <a:off x="304800" y="1125538"/>
            <a:ext cx="8594725" cy="4967287"/>
          </a:xfrm>
        </p:spPr>
        <p:txBody>
          <a:bodyPr/>
          <a:lstStyle/>
          <a:p>
            <a:pPr marL="0" indent="0" eaLnBrk="1" hangingPunct="1">
              <a:buFont typeface="Monotype Sorts"/>
              <a:buNone/>
            </a:pPr>
            <a:endParaRPr lang="de-DE" sz="1800" dirty="0" smtClean="0"/>
          </a:p>
          <a:p>
            <a:pPr marL="0" indent="0" eaLnBrk="1" hangingPunct="1">
              <a:buFont typeface="Monotype Sorts"/>
              <a:buNone/>
            </a:pPr>
            <a:r>
              <a:rPr lang="de-DE" sz="1800" dirty="0" smtClean="0"/>
              <a:t>„</a:t>
            </a:r>
            <a:r>
              <a:rPr lang="de-DE" sz="2400" dirty="0" err="1" smtClean="0"/>
              <a:t>Whether</a:t>
            </a:r>
            <a:r>
              <a:rPr lang="de-DE" sz="2400" dirty="0" smtClean="0"/>
              <a:t> </a:t>
            </a:r>
            <a:r>
              <a:rPr lang="de-DE" sz="2400" dirty="0" err="1" smtClean="0"/>
              <a:t>you</a:t>
            </a:r>
            <a:r>
              <a:rPr lang="de-DE" sz="2400" dirty="0" smtClean="0"/>
              <a:t> manage a </a:t>
            </a:r>
            <a:r>
              <a:rPr lang="de-DE" sz="2400" dirty="0" err="1" smtClean="0"/>
              <a:t>few</a:t>
            </a:r>
            <a:r>
              <a:rPr lang="de-DE" sz="2400" dirty="0" smtClean="0"/>
              <a:t> </a:t>
            </a:r>
            <a:r>
              <a:rPr lang="de-DE" sz="2400" dirty="0" err="1" smtClean="0"/>
              <a:t>people</a:t>
            </a:r>
            <a:r>
              <a:rPr lang="de-DE" sz="2400" dirty="0" smtClean="0"/>
              <a:t>, </a:t>
            </a:r>
            <a:r>
              <a:rPr lang="de-DE" sz="2400" dirty="0" err="1" smtClean="0"/>
              <a:t>lead</a:t>
            </a:r>
            <a:r>
              <a:rPr lang="de-DE" sz="2400" dirty="0" smtClean="0"/>
              <a:t> a large </a:t>
            </a:r>
            <a:r>
              <a:rPr lang="de-DE" sz="2400" dirty="0" err="1" smtClean="0"/>
              <a:t>group</a:t>
            </a:r>
            <a:r>
              <a:rPr lang="de-DE" sz="2400" dirty="0" smtClean="0"/>
              <a:t>, </a:t>
            </a:r>
            <a:r>
              <a:rPr lang="de-DE" sz="2400" dirty="0" err="1" smtClean="0"/>
              <a:t>or</a:t>
            </a:r>
            <a:r>
              <a:rPr lang="de-DE" sz="2400" dirty="0" smtClean="0"/>
              <a:t> </a:t>
            </a:r>
            <a:r>
              <a:rPr lang="de-DE" sz="2400" dirty="0" err="1" smtClean="0"/>
              <a:t>run</a:t>
            </a:r>
            <a:r>
              <a:rPr lang="de-DE" sz="2400" dirty="0" smtClean="0"/>
              <a:t> an </a:t>
            </a:r>
            <a:r>
              <a:rPr lang="de-DE" sz="2400" dirty="0" err="1" smtClean="0"/>
              <a:t>entire</a:t>
            </a:r>
            <a:r>
              <a:rPr lang="de-DE" sz="2400" dirty="0" smtClean="0"/>
              <a:t> </a:t>
            </a:r>
            <a:r>
              <a:rPr lang="de-DE" sz="2400" dirty="0" err="1" smtClean="0"/>
              <a:t>organiziation</a:t>
            </a:r>
            <a:r>
              <a:rPr lang="de-DE" sz="2400" dirty="0" smtClean="0"/>
              <a:t>, </a:t>
            </a:r>
            <a:r>
              <a:rPr lang="de-DE" sz="2400" dirty="0" err="1" smtClean="0"/>
              <a:t>you</a:t>
            </a:r>
            <a:r>
              <a:rPr lang="de-DE" sz="2400" dirty="0" smtClean="0"/>
              <a:t> </a:t>
            </a:r>
            <a:r>
              <a:rPr lang="de-DE" sz="2400" dirty="0" err="1" smtClean="0"/>
              <a:t>are</a:t>
            </a:r>
            <a:r>
              <a:rPr lang="de-DE" sz="2400" dirty="0" smtClean="0"/>
              <a:t> </a:t>
            </a:r>
            <a:r>
              <a:rPr lang="de-DE" sz="2400" dirty="0" err="1" smtClean="0"/>
              <a:t>already</a:t>
            </a:r>
            <a:r>
              <a:rPr lang="de-DE" sz="2400" dirty="0" smtClean="0"/>
              <a:t> in </a:t>
            </a:r>
            <a:r>
              <a:rPr lang="de-DE" sz="2400" dirty="0" err="1" smtClean="0"/>
              <a:t>the</a:t>
            </a:r>
            <a:r>
              <a:rPr lang="de-DE" sz="2400" dirty="0" smtClean="0"/>
              <a:t> </a:t>
            </a:r>
            <a:r>
              <a:rPr lang="de-DE" sz="2400" dirty="0" err="1" smtClean="0"/>
              <a:t>business</a:t>
            </a:r>
            <a:r>
              <a:rPr lang="de-DE" sz="2400" dirty="0" smtClean="0"/>
              <a:t> </a:t>
            </a:r>
            <a:r>
              <a:rPr lang="de-DE" sz="2400" dirty="0" err="1" smtClean="0"/>
              <a:t>of</a:t>
            </a:r>
            <a:r>
              <a:rPr lang="de-DE" sz="2400" dirty="0" smtClean="0"/>
              <a:t> </a:t>
            </a:r>
            <a:r>
              <a:rPr lang="de-DE" sz="2400" dirty="0" err="1" smtClean="0"/>
              <a:t>managing</a:t>
            </a:r>
            <a:r>
              <a:rPr lang="de-DE" sz="2400" dirty="0" smtClean="0"/>
              <a:t> </a:t>
            </a:r>
            <a:r>
              <a:rPr lang="de-DE" sz="2400" dirty="0" err="1" smtClean="0"/>
              <a:t>employee</a:t>
            </a:r>
            <a:r>
              <a:rPr lang="de-DE" sz="2400" dirty="0" smtClean="0"/>
              <a:t> </a:t>
            </a:r>
            <a:r>
              <a:rPr lang="de-DE" sz="2400" dirty="0" err="1" smtClean="0"/>
              <a:t>wellbeing</a:t>
            </a:r>
            <a:r>
              <a:rPr lang="de-DE" sz="2400" dirty="0" smtClean="0"/>
              <a:t>.</a:t>
            </a:r>
          </a:p>
          <a:p>
            <a:pPr marL="0" indent="0" eaLnBrk="1" hangingPunct="1">
              <a:buFont typeface="Monotype Sorts"/>
              <a:buNone/>
            </a:pPr>
            <a:r>
              <a:rPr lang="de-DE" sz="2400" dirty="0" smtClean="0"/>
              <a:t>The </a:t>
            </a:r>
            <a:r>
              <a:rPr lang="de-DE" sz="2400" dirty="0" err="1" smtClean="0"/>
              <a:t>research</a:t>
            </a:r>
            <a:r>
              <a:rPr lang="de-DE" sz="2400" dirty="0" smtClean="0"/>
              <a:t> on </a:t>
            </a:r>
            <a:r>
              <a:rPr lang="de-DE" sz="2400" dirty="0" err="1" smtClean="0"/>
              <a:t>this</a:t>
            </a:r>
            <a:r>
              <a:rPr lang="de-DE" sz="2400" dirty="0" smtClean="0"/>
              <a:t> </a:t>
            </a:r>
            <a:r>
              <a:rPr lang="de-DE" sz="2400" dirty="0" err="1" smtClean="0"/>
              <a:t>topic</a:t>
            </a:r>
            <a:r>
              <a:rPr lang="de-DE" sz="2400" dirty="0" smtClean="0"/>
              <a:t> </a:t>
            </a:r>
            <a:r>
              <a:rPr lang="de-DE" sz="2400" dirty="0" err="1" smtClean="0"/>
              <a:t>is</a:t>
            </a:r>
            <a:r>
              <a:rPr lang="de-DE" sz="2400" dirty="0" smtClean="0"/>
              <a:t> </a:t>
            </a:r>
            <a:r>
              <a:rPr lang="de-DE" sz="2400" dirty="0" err="1" smtClean="0"/>
              <a:t>quite</a:t>
            </a:r>
            <a:r>
              <a:rPr lang="de-DE" sz="2400" dirty="0" smtClean="0"/>
              <a:t> </a:t>
            </a:r>
            <a:r>
              <a:rPr lang="de-DE" sz="2400" dirty="0" err="1" smtClean="0"/>
              <a:t>clear</a:t>
            </a:r>
            <a:r>
              <a:rPr lang="de-DE" sz="2400" dirty="0" smtClean="0"/>
              <a:t>: </a:t>
            </a:r>
            <a:r>
              <a:rPr lang="de-DE" sz="2400" dirty="0" err="1" smtClean="0"/>
              <a:t>Your</a:t>
            </a:r>
            <a:r>
              <a:rPr lang="de-DE" sz="2400" dirty="0" smtClean="0"/>
              <a:t> </a:t>
            </a:r>
            <a:r>
              <a:rPr lang="de-DE" sz="2400" dirty="0" err="1" smtClean="0"/>
              <a:t>workforce`s</a:t>
            </a:r>
            <a:r>
              <a:rPr lang="de-DE" sz="2400" dirty="0" smtClean="0"/>
              <a:t> </a:t>
            </a:r>
            <a:r>
              <a:rPr lang="de-DE" sz="2400" dirty="0" err="1" smtClean="0"/>
              <a:t>wellbeing</a:t>
            </a:r>
            <a:r>
              <a:rPr lang="de-DE" sz="2400" dirty="0" smtClean="0"/>
              <a:t> </a:t>
            </a:r>
            <a:r>
              <a:rPr lang="de-DE" sz="2400" dirty="0" err="1" smtClean="0"/>
              <a:t>has</a:t>
            </a:r>
            <a:r>
              <a:rPr lang="de-DE" sz="2400" dirty="0" smtClean="0"/>
              <a:t> a </a:t>
            </a:r>
            <a:r>
              <a:rPr lang="de-DE" sz="2400" dirty="0" err="1" smtClean="0"/>
              <a:t>direct</a:t>
            </a:r>
            <a:r>
              <a:rPr lang="de-DE" sz="2400" dirty="0" smtClean="0"/>
              <a:t> </a:t>
            </a:r>
            <a:r>
              <a:rPr lang="de-DE" sz="2400" dirty="0" err="1" smtClean="0"/>
              <a:t>impact</a:t>
            </a:r>
            <a:r>
              <a:rPr lang="de-DE" sz="2400" dirty="0" smtClean="0"/>
              <a:t> on </a:t>
            </a:r>
            <a:r>
              <a:rPr lang="de-DE" sz="2400" dirty="0" err="1" smtClean="0"/>
              <a:t>your</a:t>
            </a:r>
            <a:r>
              <a:rPr lang="de-DE" sz="2400" dirty="0" smtClean="0"/>
              <a:t> </a:t>
            </a:r>
            <a:r>
              <a:rPr lang="de-DE" sz="2400" dirty="0" err="1" smtClean="0"/>
              <a:t>organization`s</a:t>
            </a:r>
            <a:r>
              <a:rPr lang="de-DE" sz="2400" dirty="0" smtClean="0"/>
              <a:t> </a:t>
            </a:r>
            <a:r>
              <a:rPr lang="de-DE" sz="2400" dirty="0" err="1" smtClean="0"/>
              <a:t>bottom</a:t>
            </a:r>
            <a:r>
              <a:rPr lang="de-DE" sz="2400" dirty="0" smtClean="0"/>
              <a:t> </a:t>
            </a:r>
            <a:r>
              <a:rPr lang="de-DE" sz="2400" dirty="0" err="1" smtClean="0"/>
              <a:t>line</a:t>
            </a:r>
            <a:r>
              <a:rPr lang="de-DE" sz="2400" dirty="0" smtClean="0"/>
              <a:t>.“</a:t>
            </a:r>
          </a:p>
          <a:p>
            <a:pPr marL="0" indent="0" eaLnBrk="1" hangingPunct="1">
              <a:buFont typeface="Monotype Sorts"/>
              <a:buNone/>
            </a:pPr>
            <a:endParaRPr lang="de-DE" sz="2400" dirty="0" smtClean="0"/>
          </a:p>
          <a:p>
            <a:pPr marL="0" indent="0" eaLnBrk="1" hangingPunct="1">
              <a:buFont typeface="Monotype Sorts"/>
              <a:buNone/>
            </a:pPr>
            <a:r>
              <a:rPr lang="de-DE" sz="2000" dirty="0" smtClean="0"/>
              <a:t>Tom Rath, Jim Harter, The Economics </a:t>
            </a:r>
            <a:r>
              <a:rPr lang="de-DE" sz="2000" dirty="0" err="1" smtClean="0"/>
              <a:t>of</a:t>
            </a:r>
            <a:r>
              <a:rPr lang="de-DE" sz="2000" dirty="0" smtClean="0"/>
              <a:t> </a:t>
            </a:r>
            <a:r>
              <a:rPr lang="de-DE" sz="2000" dirty="0" err="1" smtClean="0"/>
              <a:t>Wellbeing</a:t>
            </a:r>
            <a:r>
              <a:rPr lang="de-DE" sz="2000" dirty="0" smtClean="0"/>
              <a:t>, New York (Gallup) 2010, S. 1 </a:t>
            </a:r>
          </a:p>
        </p:txBody>
      </p:sp>
      <p:sp>
        <p:nvSpPr>
          <p:cNvPr id="12902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29027" name="Foliennummernplatzhalter 4"/>
          <p:cNvSpPr>
            <a:spLocks noGrp="1"/>
          </p:cNvSpPr>
          <p:nvPr>
            <p:ph type="sldNum" sz="quarter" idx="11"/>
          </p:nvPr>
        </p:nvSpPr>
        <p:spPr>
          <a:noFill/>
        </p:spPr>
        <p:txBody>
          <a:bodyPr/>
          <a:lstStyle/>
          <a:p>
            <a:r>
              <a:rPr lang="de-DE" smtClean="0"/>
              <a:t>Seite </a:t>
            </a:r>
            <a:fld id="{01FD5E1D-AF82-4BB0-9C72-581D0A7F389C}" type="slidenum">
              <a:rPr lang="de-DE" smtClean="0"/>
              <a:pPr/>
              <a:t>58</a:t>
            </a:fld>
            <a:endParaRPr lang="de-DE" smtClean="0"/>
          </a:p>
        </p:txBody>
      </p:sp>
    </p:spTree>
    <p:extLst>
      <p:ext uri="{BB962C8B-B14F-4D97-AF65-F5344CB8AC3E}">
        <p14:creationId xmlns:p14="http://schemas.microsoft.com/office/powerpoint/2010/main" xmlns="" val="453917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endParaRPr lang="en-US" sz="2400" dirty="0" smtClean="0"/>
          </a:p>
          <a:p>
            <a:r>
              <a:rPr lang="en-US" sz="2400" dirty="0" smtClean="0"/>
              <a:t>“Happy </a:t>
            </a:r>
            <a:r>
              <a:rPr lang="en-US" sz="2400" dirty="0"/>
              <a:t>employees produce more than </a:t>
            </a:r>
            <a:r>
              <a:rPr lang="en-US" sz="2400" dirty="0" smtClean="0"/>
              <a:t>unhappy ones </a:t>
            </a:r>
            <a:r>
              <a:rPr lang="en-US" sz="2400" dirty="0"/>
              <a:t>over the long term. They routinely show up </a:t>
            </a:r>
            <a:r>
              <a:rPr lang="en-US" sz="2400" dirty="0" smtClean="0"/>
              <a:t>at work</a:t>
            </a:r>
            <a:r>
              <a:rPr lang="en-US" sz="2400" dirty="0"/>
              <a:t>, they’re less likely to quit, they go above </a:t>
            </a:r>
            <a:r>
              <a:rPr lang="en-US" sz="2400" dirty="0" smtClean="0"/>
              <a:t>and beyond </a:t>
            </a:r>
            <a:r>
              <a:rPr lang="en-US" sz="2400" dirty="0"/>
              <a:t>the call of duty, and they attract people </a:t>
            </a:r>
            <a:r>
              <a:rPr lang="en-US" sz="2400" dirty="0" smtClean="0"/>
              <a:t>who are </a:t>
            </a:r>
            <a:r>
              <a:rPr lang="en-US" sz="2400" dirty="0"/>
              <a:t>just as committed to the job. Moreover, </a:t>
            </a:r>
            <a:r>
              <a:rPr lang="en-US" sz="2400" dirty="0" smtClean="0"/>
              <a:t>they’re not </a:t>
            </a:r>
            <a:r>
              <a:rPr lang="en-US" sz="2400" dirty="0"/>
              <a:t>sprinters; they’re more like marathon runners</a:t>
            </a:r>
            <a:r>
              <a:rPr lang="en-US" sz="2400" dirty="0" smtClean="0"/>
              <a:t>, in </a:t>
            </a:r>
            <a:r>
              <a:rPr lang="en-US" sz="2400" dirty="0"/>
              <a:t>it for the long haul</a:t>
            </a:r>
            <a:r>
              <a:rPr lang="en-US" sz="2400" dirty="0" smtClean="0"/>
              <a:t>.”</a:t>
            </a:r>
          </a:p>
          <a:p>
            <a:r>
              <a:rPr lang="en-US" sz="2000" dirty="0" smtClean="0"/>
              <a:t>Gretchen </a:t>
            </a:r>
            <a:r>
              <a:rPr lang="en-US" sz="2000" dirty="0" err="1" smtClean="0"/>
              <a:t>Spreitzer</a:t>
            </a:r>
            <a:r>
              <a:rPr lang="en-US" sz="2000" dirty="0" smtClean="0"/>
              <a:t>, Christine </a:t>
            </a:r>
            <a:r>
              <a:rPr lang="en-US" sz="2000" dirty="0" err="1" smtClean="0"/>
              <a:t>Porath</a:t>
            </a:r>
            <a:r>
              <a:rPr lang="en-US" sz="2000" dirty="0" smtClean="0"/>
              <a:t>, Creating Sustainable Performance, in: Harvard Business Review, January-February 2012, p. 93.</a:t>
            </a: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59</a:t>
            </a:fld>
            <a:endParaRPr lang="en-GB"/>
          </a:p>
        </p:txBody>
      </p:sp>
    </p:spTree>
    <p:extLst>
      <p:ext uri="{BB962C8B-B14F-4D97-AF65-F5344CB8AC3E}">
        <p14:creationId xmlns:p14="http://schemas.microsoft.com/office/powerpoint/2010/main" xmlns="" val="98645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412776"/>
            <a:ext cx="8594725" cy="4680049"/>
          </a:xfrm>
        </p:spPr>
        <p:txBody>
          <a:bodyPr/>
          <a:lstStyle/>
          <a:p>
            <a:endParaRPr lang="de-DE" dirty="0" smtClean="0"/>
          </a:p>
          <a:p>
            <a:endParaRPr lang="de-DE" dirty="0" smtClean="0"/>
          </a:p>
          <a:p>
            <a:pPr algn="ctr"/>
            <a:r>
              <a:rPr lang="de-DE" sz="2400" dirty="0" smtClean="0"/>
              <a:t>20. March 2013</a:t>
            </a:r>
          </a:p>
          <a:p>
            <a:pPr algn="ctr"/>
            <a:endParaRPr lang="de-DE" sz="2400" dirty="0" smtClean="0"/>
          </a:p>
          <a:p>
            <a:pPr algn="ctr"/>
            <a:r>
              <a:rPr lang="de-DE" sz="2400" dirty="0" smtClean="0"/>
              <a:t>International Day </a:t>
            </a:r>
            <a:r>
              <a:rPr lang="de-DE" sz="2400" dirty="0" err="1" smtClean="0"/>
              <a:t>of</a:t>
            </a:r>
            <a:r>
              <a:rPr lang="de-DE" sz="2400" dirty="0" smtClean="0"/>
              <a:t> </a:t>
            </a:r>
            <a:r>
              <a:rPr lang="de-DE" sz="2400" dirty="0" err="1" smtClean="0"/>
              <a:t>Happiness</a:t>
            </a:r>
            <a:r>
              <a:rPr lang="de-DE" sz="2400" dirty="0" smtClean="0"/>
              <a:t> </a:t>
            </a:r>
            <a:endParaRPr lang="de-DE" sz="2400" dirty="0"/>
          </a:p>
          <a:p>
            <a:pPr algn="ctr"/>
            <a:endParaRPr lang="de-DE" sz="2400" dirty="0" smtClean="0"/>
          </a:p>
          <a:p>
            <a:pPr algn="ctr"/>
            <a:r>
              <a:rPr lang="de-DE" sz="2400" dirty="0" smtClean="0"/>
              <a:t>Back </a:t>
            </a:r>
            <a:r>
              <a:rPr lang="de-DE" sz="2400" dirty="0" err="1" smtClean="0"/>
              <a:t>to</a:t>
            </a:r>
            <a:r>
              <a:rPr lang="de-DE" sz="2400" dirty="0" smtClean="0"/>
              <a:t> 50ties </a:t>
            </a:r>
            <a:r>
              <a:rPr lang="de-DE" sz="2400" dirty="0" err="1" smtClean="0"/>
              <a:t>of</a:t>
            </a:r>
            <a:r>
              <a:rPr lang="de-DE" sz="2400" dirty="0" smtClean="0"/>
              <a:t> </a:t>
            </a:r>
            <a:r>
              <a:rPr lang="de-DE" sz="2400" dirty="0" err="1" smtClean="0"/>
              <a:t>the</a:t>
            </a:r>
            <a:r>
              <a:rPr lang="de-DE" sz="2400" dirty="0" smtClean="0"/>
              <a:t> last </a:t>
            </a:r>
            <a:r>
              <a:rPr lang="de-DE" sz="2400" dirty="0" err="1" smtClean="0"/>
              <a:t>century</a:t>
            </a:r>
            <a:endParaRPr lang="de-DE" sz="2400" dirty="0" smtClean="0"/>
          </a:p>
          <a:p>
            <a:r>
              <a:rPr lang="de-DE" dirty="0" smtClean="0"/>
              <a:t> </a:t>
            </a:r>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6</a:t>
            </a:fld>
            <a:endParaRPr lang="en-GB"/>
          </a:p>
        </p:txBody>
      </p:sp>
    </p:spTree>
    <p:extLst>
      <p:ext uri="{BB962C8B-B14F-4D97-AF65-F5344CB8AC3E}">
        <p14:creationId xmlns:p14="http://schemas.microsoft.com/office/powerpoint/2010/main" xmlns="" val="25321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967758"/>
          </a:xfrm>
        </p:spPr>
        <p:txBody>
          <a:bodyPr/>
          <a:lstStyle/>
          <a:p>
            <a:pPr algn="ctr"/>
            <a:r>
              <a:rPr lang="de-DE" dirty="0" smtClean="0"/>
              <a:t>Situation in Germany </a:t>
            </a: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60</a:t>
            </a:fld>
            <a:endParaRPr lang="en-GB"/>
          </a:p>
        </p:txBody>
      </p:sp>
    </p:spTree>
    <p:extLst>
      <p:ext uri="{BB962C8B-B14F-4D97-AF65-F5344CB8AC3E}">
        <p14:creationId xmlns:p14="http://schemas.microsoft.com/office/powerpoint/2010/main" xmlns="" val="365595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Inhaltsplatzhalter 2"/>
          <p:cNvSpPr>
            <a:spLocks noGrp="1"/>
          </p:cNvSpPr>
          <p:nvPr>
            <p:ph idx="1"/>
          </p:nvPr>
        </p:nvSpPr>
        <p:spPr>
          <a:xfrm>
            <a:off x="323850" y="1125538"/>
            <a:ext cx="8594725" cy="4967287"/>
          </a:xfrm>
        </p:spPr>
        <p:txBody>
          <a:bodyPr/>
          <a:lstStyle/>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endParaRPr lang="de-DE" sz="1800" smtClean="0"/>
          </a:p>
          <a:p>
            <a:pPr marL="0" indent="0">
              <a:buFont typeface="Monotype Sorts"/>
              <a:buNone/>
            </a:pPr>
            <a:r>
              <a:rPr lang="de-DE" sz="1800" smtClean="0"/>
              <a:t>Quelle: Berta van Schoor / Susanne Seyda, Die individuelle Perspektive: Die Zufriedenheit von Männern und Frauen mit Familie und Beruf, in: Wie viel Familie verträgt die moderne Gesellschaft? hrsg. vom Roman-Herzog-Institut 2011, S. 30</a:t>
            </a:r>
          </a:p>
          <a:p>
            <a:pPr marL="0" indent="0">
              <a:buFont typeface="Monotype Sorts"/>
              <a:buNone/>
            </a:pPr>
            <a:endParaRPr lang="de-DE" smtClean="0"/>
          </a:p>
        </p:txBody>
      </p:sp>
      <p:sp>
        <p:nvSpPr>
          <p:cNvPr id="119810"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119811" name="Foliennummernplatzhalter 4"/>
          <p:cNvSpPr>
            <a:spLocks noGrp="1"/>
          </p:cNvSpPr>
          <p:nvPr>
            <p:ph type="sldNum" sz="quarter" idx="11"/>
          </p:nvPr>
        </p:nvSpPr>
        <p:spPr>
          <a:noFill/>
        </p:spPr>
        <p:txBody>
          <a:bodyPr/>
          <a:lstStyle/>
          <a:p>
            <a:r>
              <a:rPr lang="de-DE" smtClean="0">
                <a:solidFill>
                  <a:srgbClr val="000000"/>
                </a:solidFill>
              </a:rPr>
              <a:t>Seite </a:t>
            </a:r>
            <a:fld id="{782D13EB-EBB6-4288-B435-CC024824AC09}" type="slidenum">
              <a:rPr lang="de-DE" smtClean="0">
                <a:solidFill>
                  <a:srgbClr val="000000"/>
                </a:solidFill>
              </a:rPr>
              <a:pPr/>
              <a:t>61</a:t>
            </a:fld>
            <a:endParaRPr lang="de-DE" smtClean="0">
              <a:solidFill>
                <a:srgbClr val="000000"/>
              </a:solidFill>
            </a:endParaRPr>
          </a:p>
        </p:txBody>
      </p:sp>
      <p:pic>
        <p:nvPicPr>
          <p:cNvPr id="119812" name="Picture 2" descr="C:\Users\User\Pictures\ControlCenter3\Scan\AZ in D.jpg"/>
          <p:cNvPicPr>
            <a:picLocks noChangeAspect="1" noChangeArrowheads="1"/>
          </p:cNvPicPr>
          <p:nvPr/>
        </p:nvPicPr>
        <p:blipFill>
          <a:blip r:embed="rId3" cstate="email"/>
          <a:srcRect/>
          <a:stretch>
            <a:fillRect/>
          </a:stretch>
        </p:blipFill>
        <p:spPr bwMode="auto">
          <a:xfrm>
            <a:off x="1962150" y="1484313"/>
            <a:ext cx="5218113" cy="3333750"/>
          </a:xfrm>
          <a:prstGeom prst="rect">
            <a:avLst/>
          </a:prstGeom>
          <a:noFill/>
          <a:ln w="9525">
            <a:noFill/>
            <a:miter lim="800000"/>
            <a:headEnd/>
            <a:tailEnd/>
          </a:ln>
        </p:spPr>
      </p:pic>
    </p:spTree>
    <p:extLst>
      <p:ext uri="{BB962C8B-B14F-4D97-AF65-F5344CB8AC3E}">
        <p14:creationId xmlns:p14="http://schemas.microsoft.com/office/powerpoint/2010/main" xmlns="" val="1703328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62</a:t>
            </a:fld>
            <a:endParaRPr lang="en-GB"/>
          </a:p>
        </p:txBody>
      </p:sp>
      <p:pic>
        <p:nvPicPr>
          <p:cNvPr id="2050" name="Picture 2" descr="C:\Users\User\Pictures\ControlCenter3\Scan\CCF09042013_0000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87624" y="1135697"/>
            <a:ext cx="7236296" cy="5071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4934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78363" y="1052736"/>
            <a:ext cx="4221162" cy="5184576"/>
          </a:xfrm>
        </p:spPr>
        <p:txBody>
          <a:bodyPr/>
          <a:lstStyle/>
          <a:p>
            <a:r>
              <a:rPr lang="en-US" dirty="0"/>
              <a:t>Burnout is a psychological term for the experience of long-term exhaustion and diminished interest</a:t>
            </a:r>
            <a:r>
              <a:rPr lang="en-US" dirty="0" smtClean="0"/>
              <a:t>.</a:t>
            </a:r>
          </a:p>
          <a:p>
            <a:r>
              <a:rPr lang="en-US" dirty="0" smtClean="0"/>
              <a:t>Treatment in case of high levels of burnout: 6-8 weeks in hospital; after hospital: 1 – 2 years therapy</a:t>
            </a:r>
          </a:p>
          <a:p>
            <a:r>
              <a:rPr lang="en-US" dirty="0" smtClean="0"/>
              <a:t>High level burnout in big German companies:</a:t>
            </a:r>
          </a:p>
          <a:p>
            <a:r>
              <a:rPr lang="en-US" dirty="0" smtClean="0"/>
              <a:t>	       employees   case of </a:t>
            </a:r>
            <a:r>
              <a:rPr lang="en-US" dirty="0" err="1" smtClean="0"/>
              <a:t>b.o</a:t>
            </a:r>
            <a:r>
              <a:rPr lang="en-US" dirty="0" smtClean="0"/>
              <a:t>.</a:t>
            </a:r>
          </a:p>
          <a:p>
            <a:pPr>
              <a:spcBef>
                <a:spcPts val="600"/>
              </a:spcBef>
            </a:pPr>
            <a:r>
              <a:rPr lang="en-US" dirty="0" smtClean="0"/>
              <a:t>	       (in Germany)  (estimated)	</a:t>
            </a:r>
          </a:p>
          <a:p>
            <a:pPr>
              <a:spcBef>
                <a:spcPts val="0"/>
              </a:spcBef>
            </a:pPr>
            <a:r>
              <a:rPr lang="en-US" dirty="0" smtClean="0"/>
              <a:t>Allianz               40,837       2,400-3,400</a:t>
            </a:r>
          </a:p>
          <a:p>
            <a:pPr>
              <a:spcBef>
                <a:spcPts val="0"/>
              </a:spcBef>
            </a:pPr>
            <a:r>
              <a:rPr lang="en-US" dirty="0" smtClean="0"/>
              <a:t>Deutsche Bank 24,800       1,400-1,900</a:t>
            </a:r>
          </a:p>
          <a:p>
            <a:pPr>
              <a:spcBef>
                <a:spcPts val="0"/>
              </a:spcBef>
            </a:pPr>
            <a:r>
              <a:rPr lang="en-US" dirty="0" smtClean="0"/>
              <a:t>BMW                 73,324       2,200-5,200</a:t>
            </a:r>
            <a:endParaRPr lang="en-US" dirty="0"/>
          </a:p>
          <a:p>
            <a:pPr>
              <a:spcBef>
                <a:spcPts val="0"/>
              </a:spcBef>
            </a:pPr>
            <a:r>
              <a:rPr lang="en-US" dirty="0" smtClean="0"/>
              <a:t>Daimler           167,694       4,900-11,400</a:t>
            </a:r>
          </a:p>
          <a:p>
            <a:pPr>
              <a:spcBef>
                <a:spcPts val="0"/>
              </a:spcBef>
            </a:pPr>
            <a:r>
              <a:rPr lang="en-US" dirty="0" smtClean="0"/>
              <a:t>Siemens          116,000       3,800-9,000 </a:t>
            </a:r>
          </a:p>
          <a:p>
            <a:pPr>
              <a:spcBef>
                <a:spcPts val="0"/>
              </a:spcBef>
            </a:pPr>
            <a:r>
              <a:rPr lang="en-US" dirty="0" smtClean="0"/>
              <a:t>VW                   224,851       3,400-6,300       </a:t>
            </a:r>
          </a:p>
          <a:p>
            <a:pPr>
              <a:spcBef>
                <a:spcPts val="0"/>
              </a:spcBef>
            </a:pPr>
            <a:endParaRPr lang="en-US" dirty="0" smtClean="0"/>
          </a:p>
          <a:p>
            <a:endParaRPr lang="de-DE" dirty="0"/>
          </a:p>
        </p:txBody>
      </p:sp>
      <p:sp>
        <p:nvSpPr>
          <p:cNvPr id="5" name="Fußzeilenplatzhalter 4"/>
          <p:cNvSpPr>
            <a:spLocks noGrp="1"/>
          </p:cNvSpPr>
          <p:nvPr>
            <p:ph type="ftr" sz="quarter" idx="10"/>
          </p:nvPr>
        </p:nvSpPr>
        <p:spPr/>
        <p:txBody>
          <a:bodyPr/>
          <a:lstStyle/>
          <a:p>
            <a:pPr>
              <a:defRPr/>
            </a:pPr>
            <a:r>
              <a:rPr lang="de-DE" smtClean="0"/>
              <a:t>www.ohm-university.eu</a:t>
            </a:r>
            <a:endParaRPr lang="de-DE"/>
          </a:p>
        </p:txBody>
      </p:sp>
      <p:sp>
        <p:nvSpPr>
          <p:cNvPr id="6" name="Foliennummernplatzhalter 5"/>
          <p:cNvSpPr>
            <a:spLocks noGrp="1"/>
          </p:cNvSpPr>
          <p:nvPr>
            <p:ph type="sldNum" sz="quarter" idx="11"/>
          </p:nvPr>
        </p:nvSpPr>
        <p:spPr/>
        <p:txBody>
          <a:bodyPr/>
          <a:lstStyle/>
          <a:p>
            <a:pPr>
              <a:defRPr/>
            </a:pPr>
            <a:r>
              <a:rPr lang="en-GB" smtClean="0"/>
              <a:t>page </a:t>
            </a:r>
            <a:fld id="{0D7871EA-84C6-4FF0-BF38-B8A5C32FC8C5}" type="slidenum">
              <a:rPr lang="en-GB" smtClean="0"/>
              <a:pPr>
                <a:defRPr/>
              </a:pPr>
              <a:t>63</a:t>
            </a:fld>
            <a:endParaRPr lang="en-GB"/>
          </a:p>
        </p:txBody>
      </p:sp>
      <p:pic>
        <p:nvPicPr>
          <p:cNvPr id="7" name="Picture 3" descr="C:\Users\User\Pictures\ControlCenter3\Scan\CCF03062012_00001.jpg"/>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1124744"/>
            <a:ext cx="3687882" cy="504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0284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en-US" sz="28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en-US" sz="28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en-US" sz="2400" kern="1200" dirty="0" smtClean="0">
                <a:solidFill>
                  <a:srgbClr val="22214F"/>
                </a:solidFill>
                <a:latin typeface="Arial" charset="0"/>
                <a:ea typeface="MS PGothic" pitchFamily="34" charset="-128"/>
                <a:cs typeface="Arial" charset="0"/>
              </a:rPr>
              <a:t>The </a:t>
            </a:r>
            <a:r>
              <a:rPr lang="en-US" sz="2400" kern="1200" dirty="0">
                <a:solidFill>
                  <a:srgbClr val="22214F"/>
                </a:solidFill>
                <a:latin typeface="Arial" charset="0"/>
                <a:ea typeface="MS PGothic" pitchFamily="34" charset="-128"/>
                <a:cs typeface="Arial" charset="0"/>
              </a:rPr>
              <a:t>philosophy is simple: When the staff is happy, the boss tends to be happy, too. Ultimately, only happy people will be committed and motivated.</a:t>
            </a:r>
            <a:endParaRPr lang="de-DE" sz="2400" kern="1200" dirty="0">
              <a:solidFill>
                <a:srgbClr val="22214F"/>
              </a:solidFill>
              <a:latin typeface="Arial" charset="0"/>
              <a:ea typeface="MS PGothic" pitchFamily="34" charset="-128"/>
              <a:cs typeface="Arial"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64</a:t>
            </a:fld>
            <a:endParaRPr lang="en-GB"/>
          </a:p>
        </p:txBody>
      </p:sp>
    </p:spTree>
    <p:extLst>
      <p:ext uri="{BB962C8B-B14F-4D97-AF65-F5344CB8AC3E}">
        <p14:creationId xmlns:p14="http://schemas.microsoft.com/office/powerpoint/2010/main" xmlns="" val="1848830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96752"/>
            <a:ext cx="8594725" cy="4968552"/>
          </a:xfrm>
        </p:spPr>
        <p:txBody>
          <a:bodyPr/>
          <a:lstStyle/>
          <a:p>
            <a:pPr marL="342900" lvl="0" indent="-342900" defTabSz="457200" eaLnBrk="0" hangingPunct="0">
              <a:spcBef>
                <a:spcPct val="20000"/>
              </a:spcBef>
              <a:buClrTx/>
              <a:defRPr/>
            </a:pPr>
            <a:r>
              <a:rPr lang="de-DE" sz="2400" kern="1200" dirty="0" err="1">
                <a:solidFill>
                  <a:srgbClr val="22214F"/>
                </a:solidFill>
                <a:ea typeface="MS PGothic" pitchFamily="34" charset="-128"/>
                <a:cs typeface="Arial"/>
              </a:rPr>
              <a:t>To</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start</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with</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Causes</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of</a:t>
            </a:r>
            <a:r>
              <a:rPr lang="de-DE" sz="2400" kern="1200" dirty="0">
                <a:solidFill>
                  <a:srgbClr val="22214F"/>
                </a:solidFill>
                <a:ea typeface="MS PGothic" pitchFamily="34" charset="-128"/>
                <a:cs typeface="Arial"/>
              </a:rPr>
              <a:t> </a:t>
            </a:r>
            <a:r>
              <a:rPr lang="de-DE" sz="2400" kern="1200" dirty="0" smtClean="0">
                <a:solidFill>
                  <a:srgbClr val="22214F"/>
                </a:solidFill>
                <a:ea typeface="MS PGothic" pitchFamily="34" charset="-128"/>
                <a:cs typeface="Arial"/>
              </a:rPr>
              <a:t>stress (negative </a:t>
            </a:r>
            <a:r>
              <a:rPr lang="de-DE" sz="2400" kern="1200" dirty="0" err="1" smtClean="0">
                <a:solidFill>
                  <a:srgbClr val="22214F"/>
                </a:solidFill>
                <a:ea typeface="MS PGothic" pitchFamily="34" charset="-128"/>
                <a:cs typeface="Arial"/>
              </a:rPr>
              <a:t>influence</a:t>
            </a:r>
            <a:r>
              <a:rPr lang="de-DE" sz="2400" kern="1200" dirty="0" smtClean="0">
                <a:solidFill>
                  <a:srgbClr val="22214F"/>
                </a:solidFill>
                <a:ea typeface="MS PGothic" pitchFamily="34" charset="-128"/>
                <a:cs typeface="Arial"/>
              </a:rPr>
              <a:t> on </a:t>
            </a:r>
            <a:r>
              <a:rPr lang="de-DE" sz="2400" kern="1200" dirty="0" err="1" smtClean="0">
                <a:solidFill>
                  <a:srgbClr val="22214F"/>
                </a:solidFill>
                <a:ea typeface="MS PGothic" pitchFamily="34" charset="-128"/>
                <a:cs typeface="Arial"/>
              </a:rPr>
              <a:t>subjective</a:t>
            </a:r>
            <a:r>
              <a:rPr lang="de-DE" sz="2400" kern="1200" dirty="0" smtClean="0">
                <a:solidFill>
                  <a:srgbClr val="22214F"/>
                </a:solidFill>
                <a:ea typeface="MS PGothic" pitchFamily="34" charset="-128"/>
                <a:cs typeface="Arial"/>
              </a:rPr>
              <a:t> </a:t>
            </a:r>
            <a:r>
              <a:rPr lang="de-DE" sz="2400" kern="1200" dirty="0" err="1" smtClean="0">
                <a:solidFill>
                  <a:srgbClr val="22214F"/>
                </a:solidFill>
                <a:ea typeface="MS PGothic" pitchFamily="34" charset="-128"/>
                <a:cs typeface="Arial"/>
              </a:rPr>
              <a:t>wellbeing</a:t>
            </a:r>
            <a:r>
              <a:rPr lang="de-DE" sz="2400" kern="1200" dirty="0" smtClean="0">
                <a:solidFill>
                  <a:srgbClr val="22214F"/>
                </a:solidFill>
                <a:ea typeface="MS PGothic" pitchFamily="34" charset="-128"/>
                <a:cs typeface="Arial"/>
              </a:rPr>
              <a:t>) </a:t>
            </a:r>
          </a:p>
          <a:p>
            <a:pPr marL="342900" lvl="0" indent="-342900" defTabSz="457200" eaLnBrk="0" hangingPunct="0">
              <a:spcBef>
                <a:spcPct val="20000"/>
              </a:spcBef>
              <a:buClrTx/>
              <a:defRPr/>
            </a:pPr>
            <a:endParaRPr lang="de-DE" sz="2400" kern="1200" dirty="0">
              <a:solidFill>
                <a:srgbClr val="22214F"/>
              </a:solidFill>
              <a:ea typeface="MS PGothic" pitchFamily="34" charset="-128"/>
              <a:cs typeface="Arial"/>
            </a:endParaRPr>
          </a:p>
          <a:p>
            <a:pPr marL="514350" lvl="0" indent="-514350" defTabSz="457200" eaLnBrk="0" hangingPunct="0">
              <a:spcBef>
                <a:spcPct val="20000"/>
              </a:spcBef>
              <a:buClrTx/>
              <a:buFont typeface="Arial" charset="0"/>
              <a:buAutoNum type="arabicPeriod"/>
              <a:defRPr/>
            </a:pPr>
            <a:r>
              <a:rPr lang="de-DE" sz="2400" kern="1200" dirty="0" err="1">
                <a:solidFill>
                  <a:srgbClr val="22214F"/>
                </a:solidFill>
                <a:ea typeface="MS PGothic" pitchFamily="34" charset="-128"/>
                <a:cs typeface="Arial"/>
              </a:rPr>
              <a:t>Cognitive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overload</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having</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too</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much</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to</a:t>
            </a:r>
            <a:r>
              <a:rPr lang="de-DE" sz="2400" kern="1200" dirty="0">
                <a:solidFill>
                  <a:srgbClr val="22214F"/>
                </a:solidFill>
                <a:ea typeface="MS PGothic" pitchFamily="34" charset="-128"/>
                <a:cs typeface="Arial"/>
              </a:rPr>
              <a:t> do.</a:t>
            </a:r>
          </a:p>
          <a:p>
            <a:pPr marL="514350" lvl="0" indent="-514350" defTabSz="457200" eaLnBrk="0" hangingPunct="0">
              <a:spcBef>
                <a:spcPct val="20000"/>
              </a:spcBef>
              <a:buClrTx/>
              <a:buFont typeface="Arial" charset="0"/>
              <a:buAutoNum type="arabicPeriod"/>
              <a:defRPr/>
            </a:pPr>
            <a:r>
              <a:rPr lang="de-DE" sz="2400" kern="1200" dirty="0" err="1">
                <a:solidFill>
                  <a:srgbClr val="22214F"/>
                </a:solidFill>
                <a:ea typeface="MS PGothic" pitchFamily="34" charset="-128"/>
                <a:cs typeface="Arial"/>
              </a:rPr>
              <a:t>Role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conflict</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being</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unsure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of</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one`s</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job</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description</a:t>
            </a:r>
            <a:r>
              <a:rPr lang="de-DE" sz="2400" kern="1200" dirty="0">
                <a:solidFill>
                  <a:srgbClr val="22214F"/>
                </a:solidFill>
                <a:ea typeface="MS PGothic" pitchFamily="34" charset="-128"/>
                <a:cs typeface="Arial"/>
              </a:rPr>
              <a:t>.</a:t>
            </a:r>
          </a:p>
          <a:p>
            <a:pPr marL="514350" lvl="0" indent="-514350" defTabSz="457200" eaLnBrk="0" hangingPunct="0">
              <a:spcBef>
                <a:spcPct val="20000"/>
              </a:spcBef>
              <a:buClrTx/>
              <a:buFont typeface="Arial" charset="0"/>
              <a:buAutoNum type="arabicPeriod"/>
              <a:defRPr/>
            </a:pPr>
            <a:r>
              <a:rPr lang="de-DE" sz="2400" kern="1200" dirty="0" err="1">
                <a:solidFill>
                  <a:srgbClr val="22214F"/>
                </a:solidFill>
                <a:ea typeface="MS PGothic" pitchFamily="34" charset="-128"/>
                <a:cs typeface="Arial"/>
              </a:rPr>
              <a:t>Ambiguity</a:t>
            </a:r>
            <a:r>
              <a:rPr lang="de-DE" sz="2400" kern="1200" dirty="0">
                <a:solidFill>
                  <a:srgbClr val="22214F"/>
                </a:solidFill>
                <a:ea typeface="MS PGothic" pitchFamily="34" charset="-128"/>
                <a:cs typeface="Arial"/>
              </a:rPr>
              <a:t>: not </a:t>
            </a:r>
            <a:r>
              <a:rPr lang="de-DE" sz="2400" kern="1200" dirty="0" err="1">
                <a:solidFill>
                  <a:srgbClr val="22214F"/>
                </a:solidFill>
                <a:ea typeface="MS PGothic" pitchFamily="34" charset="-128"/>
                <a:cs typeface="Arial"/>
              </a:rPr>
              <a:t>knowing</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what</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one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is</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supposed</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to</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be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doing</a:t>
            </a:r>
            <a:r>
              <a:rPr lang="de-DE" sz="2400" kern="1200" dirty="0">
                <a:solidFill>
                  <a:srgbClr val="22214F"/>
                </a:solidFill>
                <a:ea typeface="MS PGothic" pitchFamily="34" charset="-128"/>
                <a:cs typeface="Arial"/>
              </a:rPr>
              <a:t>.</a:t>
            </a:r>
          </a:p>
          <a:p>
            <a:pPr marL="514350" lvl="0" indent="-514350" defTabSz="457200" eaLnBrk="0" hangingPunct="0">
              <a:spcBef>
                <a:spcPct val="20000"/>
              </a:spcBef>
              <a:buClrTx/>
              <a:buFont typeface="Arial" charset="0"/>
              <a:buAutoNum type="arabicPeriod"/>
              <a:defRPr/>
            </a:pPr>
            <a:r>
              <a:rPr lang="de-DE" sz="2400" kern="1200" dirty="0" err="1">
                <a:solidFill>
                  <a:srgbClr val="22214F"/>
                </a:solidFill>
                <a:ea typeface="MS PGothic" pitchFamily="34" charset="-128"/>
                <a:cs typeface="Arial"/>
              </a:rPr>
              <a:t>Discrimination</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job</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ceilings</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that</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prevent</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one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from</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rising</a:t>
            </a:r>
            <a:r>
              <a:rPr lang="de-DE" sz="2400" kern="1200" dirty="0">
                <a:solidFill>
                  <a:srgbClr val="22214F"/>
                </a:solidFill>
                <a:ea typeface="MS PGothic" pitchFamily="34" charset="-128"/>
                <a:cs typeface="Arial"/>
              </a:rPr>
              <a:t> in </a:t>
            </a:r>
            <a:r>
              <a:rPr lang="de-DE" sz="2400" kern="1200" dirty="0" err="1">
                <a:solidFill>
                  <a:srgbClr val="22214F"/>
                </a:solidFill>
                <a:ea typeface="MS PGothic" pitchFamily="34" charset="-128"/>
                <a:cs typeface="Arial"/>
              </a:rPr>
              <a:t>the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ranks</a:t>
            </a:r>
            <a:r>
              <a:rPr lang="de-DE" sz="2400" kern="1200" dirty="0">
                <a:solidFill>
                  <a:srgbClr val="22214F"/>
                </a:solidFill>
                <a:ea typeface="MS PGothic" pitchFamily="34" charset="-128"/>
                <a:cs typeface="Arial"/>
              </a:rPr>
              <a:t>.</a:t>
            </a:r>
          </a:p>
          <a:p>
            <a:pPr marL="514350" lvl="0" indent="-514350" defTabSz="457200" eaLnBrk="0" hangingPunct="0">
              <a:spcBef>
                <a:spcPct val="20000"/>
              </a:spcBef>
              <a:buClrTx/>
              <a:buFont typeface="Arial" charset="0"/>
              <a:buAutoNum type="arabicPeriod"/>
              <a:defRPr/>
            </a:pPr>
            <a:r>
              <a:rPr lang="de-DE" sz="2400" kern="1200" dirty="0">
                <a:solidFill>
                  <a:srgbClr val="22214F"/>
                </a:solidFill>
                <a:ea typeface="MS PGothic" pitchFamily="34" charset="-128"/>
                <a:cs typeface="Arial"/>
              </a:rPr>
              <a:t>Not </a:t>
            </a:r>
            <a:r>
              <a:rPr lang="de-DE" sz="2400" kern="1200" dirty="0" err="1">
                <a:solidFill>
                  <a:srgbClr val="22214F"/>
                </a:solidFill>
                <a:ea typeface="MS PGothic" pitchFamily="34" charset="-128"/>
                <a:cs typeface="Arial"/>
              </a:rPr>
              <a:t>getting</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promoted</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because</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of</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sexism</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ageism</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or</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other</a:t>
            </a:r>
            <a:r>
              <a:rPr lang="de-DE" sz="2400" kern="1200" dirty="0">
                <a:solidFill>
                  <a:srgbClr val="22214F"/>
                </a:solidFill>
                <a:ea typeface="MS PGothic" pitchFamily="34" charset="-128"/>
                <a:cs typeface="Arial"/>
              </a:rPr>
              <a:t> </a:t>
            </a:r>
            <a:r>
              <a:rPr lang="de-DE" sz="2400" kern="1200" dirty="0" err="1">
                <a:solidFill>
                  <a:srgbClr val="22214F"/>
                </a:solidFill>
                <a:ea typeface="MS PGothic" pitchFamily="34" charset="-128"/>
                <a:cs typeface="Arial"/>
              </a:rPr>
              <a:t>prejudices</a:t>
            </a:r>
            <a:r>
              <a:rPr lang="de-DE" sz="2400" kern="1200" dirty="0">
                <a:solidFill>
                  <a:srgbClr val="22214F"/>
                </a:solidFill>
                <a:ea typeface="MS PGothic" pitchFamily="34" charset="-128"/>
                <a:cs typeface="Arial"/>
              </a:rPr>
              <a:t>.</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65</a:t>
            </a:fld>
            <a:endParaRPr lang="en-GB"/>
          </a:p>
        </p:txBody>
      </p:sp>
    </p:spTree>
    <p:extLst>
      <p:ext uri="{BB962C8B-B14F-4D97-AF65-F5344CB8AC3E}">
        <p14:creationId xmlns:p14="http://schemas.microsoft.com/office/powerpoint/2010/main" xmlns="" val="7262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defTabSz="457200" eaLnBrk="0" hangingPunct="0">
              <a:spcBef>
                <a:spcPct val="20000"/>
              </a:spcBef>
              <a:buClrTx/>
            </a:pPr>
            <a:endParaRPr lang="de-DE" sz="2400" kern="1200" dirty="0" smtClean="0">
              <a:solidFill>
                <a:srgbClr val="22214F"/>
              </a:solidFill>
              <a:latin typeface="+mj-lt"/>
              <a:ea typeface="MS PGothic" pitchFamily="34" charset="-128"/>
              <a:cs typeface="Arial" charset="0"/>
            </a:endParaRPr>
          </a:p>
          <a:p>
            <a:pPr marL="342900" lvl="0" indent="-342900" defTabSz="457200" eaLnBrk="0" hangingPunct="0">
              <a:spcBef>
                <a:spcPct val="20000"/>
              </a:spcBef>
              <a:buClrTx/>
            </a:pPr>
            <a:endParaRPr lang="de-DE" sz="2400" kern="1200" dirty="0">
              <a:solidFill>
                <a:srgbClr val="22214F"/>
              </a:solidFill>
              <a:latin typeface="+mj-lt"/>
              <a:ea typeface="MS PGothic" pitchFamily="34" charset="-128"/>
              <a:cs typeface="Arial" charset="0"/>
            </a:endParaRPr>
          </a:p>
          <a:p>
            <a:pPr marL="342900" lvl="0" indent="-342900" defTabSz="457200" eaLnBrk="0" hangingPunct="0">
              <a:spcBef>
                <a:spcPct val="20000"/>
              </a:spcBef>
              <a:buClrTx/>
            </a:pPr>
            <a:r>
              <a:rPr lang="de-DE" sz="2400" kern="1200" dirty="0" smtClean="0">
                <a:solidFill>
                  <a:srgbClr val="22214F"/>
                </a:solidFill>
                <a:latin typeface="+mj-lt"/>
                <a:ea typeface="MS PGothic" pitchFamily="34" charset="-128"/>
                <a:cs typeface="Arial" charset="0"/>
              </a:rPr>
              <a:t>6</a:t>
            </a:r>
            <a:r>
              <a:rPr lang="de-DE" sz="2400" kern="1200" dirty="0">
                <a:solidFill>
                  <a:srgbClr val="22214F"/>
                </a:solidFill>
                <a:latin typeface="+mj-lt"/>
                <a:ea typeface="MS PGothic" pitchFamily="34" charset="-128"/>
                <a:cs typeface="Arial" charset="0"/>
              </a:rPr>
              <a:t>. </a:t>
            </a:r>
            <a:r>
              <a:rPr lang="de-DE" sz="2400" kern="1200" dirty="0" smtClean="0">
                <a:solidFill>
                  <a:srgbClr val="22214F"/>
                </a:solidFill>
                <a:latin typeface="+mj-lt"/>
                <a:ea typeface="MS PGothic" pitchFamily="34" charset="-128"/>
                <a:cs typeface="Arial" charset="0"/>
              </a:rPr>
              <a:t>Poor </a:t>
            </a:r>
            <a:r>
              <a:rPr lang="de-DE" sz="2400" kern="1200" dirty="0" err="1">
                <a:solidFill>
                  <a:srgbClr val="22214F"/>
                </a:solidFill>
                <a:latin typeface="+mj-lt"/>
                <a:ea typeface="MS PGothic" pitchFamily="34" charset="-128"/>
                <a:cs typeface="Arial" charset="0"/>
              </a:rPr>
              <a:t>social</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networks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preventing</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outlets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to</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process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job</a:t>
            </a:r>
            <a:r>
              <a:rPr lang="de-DE" sz="2400" kern="1200" dirty="0">
                <a:solidFill>
                  <a:srgbClr val="22214F"/>
                </a:solidFill>
                <a:latin typeface="+mj-lt"/>
                <a:ea typeface="MS PGothic" pitchFamily="34" charset="-128"/>
                <a:cs typeface="Arial" charset="0"/>
              </a:rPr>
              <a:t> stress.</a:t>
            </a:r>
          </a:p>
          <a:p>
            <a:pPr marL="342900" lvl="0" indent="-342900" defTabSz="457200" eaLnBrk="0" hangingPunct="0">
              <a:spcBef>
                <a:spcPct val="20000"/>
              </a:spcBef>
              <a:buClrTx/>
            </a:pPr>
            <a:r>
              <a:rPr lang="de-DE" sz="2400" kern="1200" dirty="0">
                <a:solidFill>
                  <a:srgbClr val="22214F"/>
                </a:solidFill>
                <a:latin typeface="+mj-lt"/>
                <a:ea typeface="MS PGothic" pitchFamily="34" charset="-128"/>
                <a:cs typeface="Arial" charset="0"/>
              </a:rPr>
              <a:t>7. Lack </a:t>
            </a:r>
            <a:r>
              <a:rPr lang="de-DE" sz="2400" kern="1200" dirty="0" err="1">
                <a:solidFill>
                  <a:srgbClr val="22214F"/>
                </a:solidFill>
                <a:latin typeface="+mj-lt"/>
                <a:ea typeface="MS PGothic" pitchFamily="34" charset="-128"/>
                <a:cs typeface="Arial" charset="0"/>
              </a:rPr>
              <a:t>of</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control</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over</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what</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one</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is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doing</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and</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when</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it</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is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done</a:t>
            </a:r>
            <a:r>
              <a:rPr lang="de-DE" sz="2400" kern="1200" dirty="0">
                <a:solidFill>
                  <a:srgbClr val="22214F"/>
                </a:solidFill>
                <a:latin typeface="+mj-lt"/>
                <a:ea typeface="MS PGothic" pitchFamily="34" charset="-128"/>
                <a:cs typeface="Arial" charset="0"/>
              </a:rPr>
              <a:t>.</a:t>
            </a:r>
          </a:p>
          <a:p>
            <a:pPr marL="342900" lvl="0" indent="-342900" defTabSz="457200" eaLnBrk="0" hangingPunct="0">
              <a:spcBef>
                <a:spcPct val="20000"/>
              </a:spcBef>
              <a:buClrTx/>
            </a:pPr>
            <a:r>
              <a:rPr lang="de-DE" sz="2400" kern="1200" dirty="0">
                <a:solidFill>
                  <a:srgbClr val="22214F"/>
                </a:solidFill>
                <a:latin typeface="+mj-lt"/>
                <a:ea typeface="MS PGothic" pitchFamily="34" charset="-128"/>
                <a:cs typeface="Arial" charset="0"/>
              </a:rPr>
              <a:t>8. Multiple </a:t>
            </a:r>
            <a:r>
              <a:rPr lang="de-DE" sz="2400" kern="1200" dirty="0" err="1">
                <a:solidFill>
                  <a:srgbClr val="22214F"/>
                </a:solidFill>
                <a:latin typeface="+mj-lt"/>
                <a:ea typeface="MS PGothic" pitchFamily="34" charset="-128"/>
                <a:cs typeface="Arial" charset="0"/>
              </a:rPr>
              <a:t>roles</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that</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need</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to</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be</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balanced</a:t>
            </a:r>
            <a:r>
              <a:rPr lang="de-DE" sz="2400" kern="1200" dirty="0">
                <a:solidFill>
                  <a:srgbClr val="22214F"/>
                </a:solidFill>
                <a:latin typeface="+mj-lt"/>
                <a:ea typeface="MS PGothic" pitchFamily="34" charset="-128"/>
                <a:cs typeface="Arial" charset="0"/>
              </a:rPr>
              <a:t>.</a:t>
            </a:r>
          </a:p>
          <a:p>
            <a:pPr marL="342900" lvl="0" indent="-342900" defTabSz="457200" eaLnBrk="0" hangingPunct="0">
              <a:spcBef>
                <a:spcPct val="20000"/>
              </a:spcBef>
              <a:buClrTx/>
            </a:pPr>
            <a:r>
              <a:rPr lang="de-DE" sz="2400" kern="1200" dirty="0">
                <a:solidFill>
                  <a:srgbClr val="22214F"/>
                </a:solidFill>
                <a:latin typeface="+mj-lt"/>
                <a:ea typeface="MS PGothic" pitchFamily="34" charset="-128"/>
                <a:cs typeface="Arial" charset="0"/>
              </a:rPr>
              <a:t>9. Not </a:t>
            </a:r>
            <a:r>
              <a:rPr lang="de-DE" sz="2400" kern="1200" dirty="0" err="1">
                <a:solidFill>
                  <a:srgbClr val="22214F"/>
                </a:solidFill>
                <a:latin typeface="+mj-lt"/>
                <a:ea typeface="MS PGothic" pitchFamily="34" charset="-128"/>
                <a:cs typeface="Arial" charset="0"/>
              </a:rPr>
              <a:t>being</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challenged</a:t>
            </a:r>
            <a:r>
              <a:rPr lang="de-DE" sz="2400" kern="1200" dirty="0">
                <a:solidFill>
                  <a:srgbClr val="22214F"/>
                </a:solidFill>
                <a:latin typeface="+mj-lt"/>
                <a:ea typeface="MS PGothic" pitchFamily="34" charset="-128"/>
                <a:cs typeface="Arial" charset="0"/>
              </a:rPr>
              <a:t> </a:t>
            </a:r>
            <a:r>
              <a:rPr lang="de-DE" sz="2400" kern="1200" dirty="0" err="1">
                <a:solidFill>
                  <a:srgbClr val="22214F"/>
                </a:solidFill>
                <a:latin typeface="+mj-lt"/>
                <a:ea typeface="MS PGothic" pitchFamily="34" charset="-128"/>
                <a:cs typeface="Arial" charset="0"/>
              </a:rPr>
              <a:t>enough</a:t>
            </a:r>
            <a:r>
              <a:rPr lang="de-DE" sz="2400" kern="1200" dirty="0">
                <a:solidFill>
                  <a:srgbClr val="22214F"/>
                </a:solidFill>
                <a:latin typeface="+mj-lt"/>
                <a:ea typeface="MS PGothic" pitchFamily="34" charset="-128"/>
                <a:cs typeface="Arial" charset="0"/>
              </a:rPr>
              <a:t>.</a:t>
            </a:r>
          </a:p>
          <a:p>
            <a:pPr marL="342900" lvl="0" indent="-342900" defTabSz="457200" eaLnBrk="0" hangingPunct="0">
              <a:spcBef>
                <a:spcPct val="20000"/>
              </a:spcBef>
              <a:buClrTx/>
            </a:pPr>
            <a:endParaRPr lang="de-DE" sz="2400" kern="1200" dirty="0">
              <a:solidFill>
                <a:srgbClr val="22214F"/>
              </a:solidFill>
              <a:latin typeface="+mj-lt"/>
              <a:ea typeface="MS PGothic" pitchFamily="34" charset="-128"/>
              <a:cs typeface="Arial" charset="0"/>
            </a:endParaRPr>
          </a:p>
          <a:p>
            <a:pPr marL="342900" lvl="0" indent="-342900" defTabSz="457200" eaLnBrk="0" hangingPunct="0">
              <a:spcBef>
                <a:spcPct val="20000"/>
              </a:spcBef>
              <a:buClrTx/>
            </a:pPr>
            <a:r>
              <a:rPr lang="de-DE" sz="2000" kern="1200" dirty="0" err="1">
                <a:solidFill>
                  <a:srgbClr val="22214F"/>
                </a:solidFill>
                <a:latin typeface="+mj-lt"/>
                <a:ea typeface="MS PGothic" pitchFamily="34" charset="-128"/>
                <a:cs typeface="Arial" charset="0"/>
              </a:rPr>
              <a:t>Gurung</a:t>
            </a:r>
            <a:r>
              <a:rPr lang="de-DE" sz="2000" kern="1200" dirty="0">
                <a:solidFill>
                  <a:srgbClr val="22214F"/>
                </a:solidFill>
                <a:latin typeface="+mj-lt"/>
                <a:ea typeface="MS PGothic" pitchFamily="34" charset="-128"/>
                <a:cs typeface="Arial" charset="0"/>
              </a:rPr>
              <a:t>, </a:t>
            </a:r>
            <a:r>
              <a:rPr lang="de-DE" sz="2000" kern="1200" dirty="0" err="1">
                <a:solidFill>
                  <a:srgbClr val="22214F"/>
                </a:solidFill>
                <a:latin typeface="+mj-lt"/>
                <a:ea typeface="MS PGothic" pitchFamily="34" charset="-128"/>
                <a:cs typeface="Arial" charset="0"/>
              </a:rPr>
              <a:t>Health</a:t>
            </a:r>
            <a:r>
              <a:rPr lang="de-DE" sz="2000" kern="1200" dirty="0">
                <a:solidFill>
                  <a:srgbClr val="22214F"/>
                </a:solidFill>
                <a:latin typeface="+mj-lt"/>
                <a:ea typeface="MS PGothic" pitchFamily="34" charset="-128"/>
                <a:cs typeface="Arial" charset="0"/>
              </a:rPr>
              <a:t> </a:t>
            </a:r>
            <a:r>
              <a:rPr lang="de-DE" sz="2000" kern="1200" dirty="0" err="1">
                <a:solidFill>
                  <a:srgbClr val="22214F"/>
                </a:solidFill>
                <a:latin typeface="+mj-lt"/>
                <a:ea typeface="MS PGothic" pitchFamily="34" charset="-128"/>
                <a:cs typeface="Arial" charset="0"/>
              </a:rPr>
              <a:t>Psychology</a:t>
            </a:r>
            <a:r>
              <a:rPr lang="de-DE" sz="2000" kern="1200" dirty="0">
                <a:solidFill>
                  <a:srgbClr val="22214F"/>
                </a:solidFill>
                <a:latin typeface="+mj-lt"/>
                <a:ea typeface="MS PGothic" pitchFamily="34" charset="-128"/>
                <a:cs typeface="Arial" charset="0"/>
              </a:rPr>
              <a:t>, 2010, S. 132</a:t>
            </a:r>
            <a:endParaRPr lang="de-DE" sz="2000" dirty="0">
              <a:latin typeface="+mj-lt"/>
            </a:endParaRPr>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66</a:t>
            </a:fld>
            <a:endParaRPr lang="en-GB"/>
          </a:p>
        </p:txBody>
      </p:sp>
    </p:spTree>
    <p:extLst>
      <p:ext uri="{BB962C8B-B14F-4D97-AF65-F5344CB8AC3E}">
        <p14:creationId xmlns:p14="http://schemas.microsoft.com/office/powerpoint/2010/main" xmlns="" val="3648904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4679726"/>
          </a:xfrm>
        </p:spPr>
        <p:txBody>
          <a:bodyPr/>
          <a:lstStyle/>
          <a:p>
            <a:pPr indent="20638" algn="ctr" defTabSz="914400">
              <a:defRPr/>
            </a:pPr>
            <a:r>
              <a:rPr lang="de-DE" dirty="0"/>
              <a:t>WHAT SHOULD (BETTER MUST!!!) COMPANIES DO?</a:t>
            </a:r>
            <a:br>
              <a:rPr lang="de-DE" dirty="0"/>
            </a:br>
            <a:r>
              <a:rPr lang="de-DE" dirty="0" smtClean="0"/>
              <a:t/>
            </a:r>
            <a:br>
              <a:rPr lang="de-DE" dirty="0" smtClean="0"/>
            </a:br>
            <a:r>
              <a:rPr lang="de-DE" dirty="0" err="1" smtClean="0"/>
              <a:t>or</a:t>
            </a:r>
            <a:r>
              <a:rPr lang="de-DE" dirty="0" smtClean="0"/>
              <a:t> </a:t>
            </a:r>
            <a:r>
              <a:rPr lang="de-DE" dirty="0"/>
              <a:t/>
            </a:r>
            <a:br>
              <a:rPr lang="de-DE" dirty="0"/>
            </a:br>
            <a:r>
              <a:rPr lang="de-DE" dirty="0"/>
              <a:t/>
            </a:r>
            <a:br>
              <a:rPr lang="de-DE" dirty="0"/>
            </a:br>
            <a:r>
              <a:rPr lang="de-DE" dirty="0" err="1"/>
              <a:t>How</a:t>
            </a:r>
            <a:r>
              <a:rPr lang="de-DE" dirty="0"/>
              <a:t> </a:t>
            </a:r>
            <a:r>
              <a:rPr lang="de-DE" dirty="0" err="1"/>
              <a:t>to</a:t>
            </a:r>
            <a:r>
              <a:rPr lang="de-DE" dirty="0"/>
              <a:t> </a:t>
            </a:r>
            <a:r>
              <a:rPr lang="de-DE" dirty="0" err="1"/>
              <a:t>get</a:t>
            </a:r>
            <a:r>
              <a:rPr lang="de-DE" dirty="0"/>
              <a:t> </a:t>
            </a:r>
            <a:r>
              <a:rPr lang="de-DE" dirty="0" err="1"/>
              <a:t>good</a:t>
            </a:r>
            <a:r>
              <a:rPr lang="de-DE" dirty="0"/>
              <a:t> </a:t>
            </a:r>
            <a:r>
              <a:rPr lang="de-DE" dirty="0" err="1"/>
              <a:t>managers</a:t>
            </a:r>
            <a:r>
              <a:rPr lang="de-DE" dirty="0"/>
              <a:t> </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www.ohm-university.eu</a:t>
            </a:r>
            <a:endParaRPr lang="de-DE"/>
          </a:p>
        </p:txBody>
      </p:sp>
      <p:sp>
        <p:nvSpPr>
          <p:cNvPr id="4" name="Foliennummernplatzhalter 3"/>
          <p:cNvSpPr>
            <a:spLocks noGrp="1"/>
          </p:cNvSpPr>
          <p:nvPr>
            <p:ph type="sldNum" sz="quarter" idx="11"/>
          </p:nvPr>
        </p:nvSpPr>
        <p:spPr/>
        <p:txBody>
          <a:bodyPr/>
          <a:lstStyle/>
          <a:p>
            <a:pPr>
              <a:defRPr/>
            </a:pPr>
            <a:r>
              <a:rPr lang="en-GB" smtClean="0"/>
              <a:t>page </a:t>
            </a:r>
            <a:fld id="{DED6A8AA-4E61-41F5-8E1E-CB22CC08F4B3}" type="slidenum">
              <a:rPr lang="en-GB" smtClean="0"/>
              <a:pPr>
                <a:defRPr/>
              </a:pPr>
              <a:t>67</a:t>
            </a:fld>
            <a:endParaRPr lang="en-GB"/>
          </a:p>
        </p:txBody>
      </p:sp>
    </p:spTree>
    <p:extLst>
      <p:ext uri="{BB962C8B-B14F-4D97-AF65-F5344CB8AC3E}">
        <p14:creationId xmlns:p14="http://schemas.microsoft.com/office/powerpoint/2010/main" xmlns="" val="3217153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68</a:t>
            </a:fld>
            <a:endParaRPr lang="en-GB"/>
          </a:p>
        </p:txBody>
      </p:sp>
      <p:pic>
        <p:nvPicPr>
          <p:cNvPr id="4" name="Picture 2" descr="C:\Users\Arbeitsplatz\Pictures\img20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09081" y="1196752"/>
            <a:ext cx="3525838"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185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124744"/>
            <a:ext cx="8594725" cy="5112568"/>
          </a:xfrm>
        </p:spPr>
        <p:txBody>
          <a:bodyPr/>
          <a:lstStyle/>
          <a:p>
            <a:pPr marL="342900" lvl="0" indent="-342900" defTabSz="457200" eaLnBrk="0" hangingPunct="0">
              <a:spcBef>
                <a:spcPct val="20000"/>
              </a:spcBef>
              <a:buClrTx/>
            </a:pPr>
            <a:endParaRPr lang="de-DE" sz="28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err="1" smtClean="0">
                <a:solidFill>
                  <a:srgbClr val="22214F"/>
                </a:solidFill>
                <a:latin typeface="Arial" charset="0"/>
                <a:ea typeface="MS PGothic" pitchFamily="34" charset="-128"/>
                <a:cs typeface="Arial" charset="0"/>
              </a:rPr>
              <a:t>What</a:t>
            </a:r>
            <a:r>
              <a:rPr lang="de-DE" sz="2400" kern="1200" dirty="0" smtClean="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important</a:t>
            </a:r>
            <a:r>
              <a:rPr lang="de-DE" sz="2400" kern="1200" dirty="0">
                <a:solidFill>
                  <a:srgbClr val="22214F"/>
                </a:solidFill>
                <a:latin typeface="Arial" charset="0"/>
                <a:ea typeface="MS PGothic" pitchFamily="34" charset="-128"/>
                <a:cs typeface="Arial" charset="0"/>
              </a:rPr>
              <a:t>? </a:t>
            </a:r>
          </a:p>
          <a:p>
            <a:pPr marL="342900" lvl="0" indent="-342900" algn="ctr"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r>
              <a:rPr lang="de-DE" sz="2400" kern="1200" dirty="0" err="1">
                <a:solidFill>
                  <a:srgbClr val="22214F"/>
                </a:solidFill>
                <a:latin typeface="Arial" charset="0"/>
                <a:ea typeface="MS PGothic" pitchFamily="34" charset="-128"/>
                <a:cs typeface="Arial" charset="0"/>
              </a:rPr>
              <a:t>How</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should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managers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behave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be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successful</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which</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means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motivate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by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satisfying</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their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need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achievement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equity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camaraderie</a:t>
            </a:r>
            <a:r>
              <a:rPr lang="de-DE" sz="2400" kern="1200" dirty="0">
                <a:solidFill>
                  <a:srgbClr val="22214F"/>
                </a:solidFill>
                <a:latin typeface="Arial" charset="0"/>
                <a:ea typeface="MS PGothic" pitchFamily="34" charset="-128"/>
                <a:cs typeface="Arial" charset="0"/>
              </a:rPr>
              <a:t>?</a:t>
            </a:r>
          </a:p>
          <a:p>
            <a:pPr marL="342900" lvl="0" indent="-342900" algn="ctr"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r>
              <a:rPr lang="de-DE" sz="2400" kern="1200" dirty="0" err="1">
                <a:solidFill>
                  <a:srgbClr val="22214F"/>
                </a:solidFill>
                <a:latin typeface="Arial" charset="0"/>
                <a:ea typeface="MS PGothic" pitchFamily="34" charset="-128"/>
                <a:cs typeface="Arial" charset="0"/>
              </a:rPr>
              <a:t>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how</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should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managers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behave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make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their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„happy“ ?</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69</a:t>
            </a:fld>
            <a:endParaRPr lang="en-GB"/>
          </a:p>
        </p:txBody>
      </p:sp>
    </p:spTree>
    <p:extLst>
      <p:ext uri="{BB962C8B-B14F-4D97-AF65-F5344CB8AC3E}">
        <p14:creationId xmlns:p14="http://schemas.microsoft.com/office/powerpoint/2010/main" xmlns="" val="2563201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www.ohm-university.eu</a:t>
            </a:r>
            <a:endParaRPr lang="de-DE"/>
          </a:p>
        </p:txBody>
      </p:sp>
      <p:sp>
        <p:nvSpPr>
          <p:cNvPr id="3" name="Foliennummernplatzhalter 2"/>
          <p:cNvSpPr>
            <a:spLocks noGrp="1"/>
          </p:cNvSpPr>
          <p:nvPr>
            <p:ph type="sldNum" sz="quarter" idx="11"/>
          </p:nvPr>
        </p:nvSpPr>
        <p:spPr/>
        <p:txBody>
          <a:bodyPr/>
          <a:lstStyle/>
          <a:p>
            <a:pPr>
              <a:defRPr/>
            </a:pPr>
            <a:r>
              <a:rPr lang="en-GB" smtClean="0"/>
              <a:t>page </a:t>
            </a:r>
            <a:fld id="{02C56FB5-0D65-4889-B08B-77276F6BB35F}" type="slidenum">
              <a:rPr lang="en-GB" smtClean="0"/>
              <a:pPr>
                <a:defRPr/>
              </a:pPr>
              <a:t>7</a:t>
            </a:fld>
            <a:endParaRPr lang="en-GB"/>
          </a:p>
        </p:txBody>
      </p:sp>
      <p:pic>
        <p:nvPicPr>
          <p:cNvPr id="4" name="Picture 2" descr="C:\Users\User\Pictures\ControlCenter3\Scan\CCF14022012_000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41952" y="1124744"/>
            <a:ext cx="3818280" cy="5089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61737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052736"/>
            <a:ext cx="8594725" cy="5040089"/>
          </a:xfrm>
        </p:spPr>
        <p:txBody>
          <a:bodyPr/>
          <a:lstStyle/>
          <a:p>
            <a:endParaRPr lang="de-DE" dirty="0" smtClean="0"/>
          </a:p>
          <a:p>
            <a:endParaRPr lang="de-DE" dirty="0"/>
          </a:p>
          <a:p>
            <a:endParaRPr lang="de-DE" dirty="0" smtClean="0"/>
          </a:p>
          <a:p>
            <a:endParaRPr lang="de-DE" dirty="0"/>
          </a:p>
          <a:p>
            <a:endParaRPr lang="de-DE" dirty="0" smtClean="0"/>
          </a:p>
          <a:p>
            <a:pPr algn="ctr"/>
            <a:r>
              <a:rPr lang="de-DE" sz="2400" dirty="0" err="1" smtClean="0"/>
              <a:t>What</a:t>
            </a:r>
            <a:r>
              <a:rPr lang="de-DE" sz="2400" dirty="0" smtClean="0"/>
              <a:t> </a:t>
            </a:r>
            <a:r>
              <a:rPr lang="de-DE" sz="2400" dirty="0" err="1" smtClean="0"/>
              <a:t>is</a:t>
            </a:r>
            <a:r>
              <a:rPr lang="de-DE" sz="2400" dirty="0" smtClean="0"/>
              <a:t> </a:t>
            </a:r>
            <a:r>
              <a:rPr lang="de-DE" sz="2400" dirty="0" err="1" smtClean="0"/>
              <a:t>to</a:t>
            </a:r>
            <a:r>
              <a:rPr lang="de-DE" sz="2400" dirty="0" smtClean="0"/>
              <a:t> do  – an </a:t>
            </a:r>
            <a:r>
              <a:rPr lang="de-DE" sz="2400" dirty="0" err="1" smtClean="0"/>
              <a:t>overview</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70</a:t>
            </a:fld>
            <a:endParaRPr lang="en-GB"/>
          </a:p>
        </p:txBody>
      </p:sp>
    </p:spTree>
    <p:extLst>
      <p:ext uri="{BB962C8B-B14F-4D97-AF65-F5344CB8AC3E}">
        <p14:creationId xmlns:p14="http://schemas.microsoft.com/office/powerpoint/2010/main" xmlns="" val="1309624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algn="ctr" defTabSz="457200" eaLnBrk="0" hangingPunct="0">
              <a:lnSpc>
                <a:spcPct val="90000"/>
              </a:lnSpc>
              <a:spcBef>
                <a:spcPct val="20000"/>
              </a:spcBef>
              <a:buClrTx/>
            </a:pPr>
            <a:endParaRPr lang="de-DE" sz="2400" kern="1200" dirty="0" smtClean="0">
              <a:solidFill>
                <a:srgbClr val="22214F"/>
              </a:solidFill>
              <a:latin typeface="Arial" charset="0"/>
              <a:ea typeface="MS PGothic" pitchFamily="34" charset="-128"/>
              <a:cs typeface="Arial" charset="0"/>
            </a:endParaRPr>
          </a:p>
          <a:p>
            <a:pPr marL="342900" lvl="0" indent="-342900" algn="ctr" defTabSz="457200" eaLnBrk="0" hangingPunct="0">
              <a:lnSpc>
                <a:spcPct val="90000"/>
              </a:lnSpc>
              <a:spcBef>
                <a:spcPct val="20000"/>
              </a:spcBef>
              <a:buClrTx/>
            </a:pPr>
            <a:r>
              <a:rPr lang="de-DE" sz="2400" kern="1200" dirty="0" err="1" smtClean="0">
                <a:solidFill>
                  <a:srgbClr val="22214F"/>
                </a:solidFill>
                <a:latin typeface="Arial" charset="0"/>
                <a:ea typeface="MS PGothic" pitchFamily="34" charset="-128"/>
                <a:cs typeface="Arial" charset="0"/>
              </a:rPr>
              <a:t>Achievement</a:t>
            </a:r>
            <a:endParaRPr lang="de-DE" sz="2400" kern="1200" dirty="0" smtClean="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endParaRPr lang="de-DE" sz="2400" kern="1200" dirty="0">
              <a:solidFill>
                <a:srgbClr val="22214F"/>
              </a:solidFill>
              <a:latin typeface="Arial" charset="0"/>
              <a:ea typeface="MS PGothic" pitchFamily="34" charset="-128"/>
              <a:cs typeface="Arial" charset="0"/>
            </a:endParaRPr>
          </a:p>
          <a:p>
            <a:pPr marL="457200" lvl="0" indent="-457200" defTabSz="457200" eaLnBrk="0" hangingPunct="0">
              <a:lnSpc>
                <a:spcPct val="90000"/>
              </a:lnSpc>
              <a:spcBef>
                <a:spcPct val="20000"/>
              </a:spcBef>
              <a:buClrTx/>
              <a:buAutoNum type="arabicPeriod"/>
            </a:pPr>
            <a:r>
              <a:rPr lang="de-DE" sz="2400" kern="1200" dirty="0" err="1" smtClean="0">
                <a:solidFill>
                  <a:srgbClr val="22214F"/>
                </a:solidFill>
                <a:latin typeface="Arial" charset="0"/>
                <a:ea typeface="MS PGothic" pitchFamily="34" charset="-128"/>
                <a:cs typeface="Arial" charset="0"/>
              </a:rPr>
              <a:t>Instill</a:t>
            </a:r>
            <a:r>
              <a:rPr lang="de-DE" sz="2400" kern="1200" dirty="0" smtClean="0">
                <a:solidFill>
                  <a:srgbClr val="22214F"/>
                </a:solidFill>
                <a:latin typeface="Arial" charset="0"/>
                <a:ea typeface="MS PGothic" pitchFamily="34" charset="-128"/>
                <a:cs typeface="Arial" charset="0"/>
              </a:rPr>
              <a:t> </a:t>
            </a:r>
            <a:r>
              <a:rPr lang="de-DE" sz="2400" kern="1200" dirty="0">
                <a:solidFill>
                  <a:srgbClr val="22214F"/>
                </a:solidFill>
                <a:latin typeface="Arial" charset="0"/>
                <a:ea typeface="MS PGothic" pitchFamily="34" charset="-128"/>
                <a:cs typeface="Arial" charset="0"/>
              </a:rPr>
              <a:t>an </a:t>
            </a:r>
            <a:r>
              <a:rPr lang="de-DE" sz="2400" kern="1200" dirty="0" err="1">
                <a:solidFill>
                  <a:srgbClr val="22214F"/>
                </a:solidFill>
                <a:latin typeface="Arial" charset="0"/>
                <a:ea typeface="MS PGothic" pitchFamily="34" charset="-128"/>
                <a:cs typeface="Arial" charset="0"/>
              </a:rPr>
              <a:t>inspiring</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purpose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making</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clear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what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contribution</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of</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company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society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people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is</a:t>
            </a:r>
            <a:r>
              <a:rPr lang="de-DE" sz="2400" kern="1200" dirty="0" smtClean="0">
                <a:solidFill>
                  <a:srgbClr val="22214F"/>
                </a:solidFill>
                <a:latin typeface="Arial" charset="0"/>
                <a:ea typeface="MS PGothic" pitchFamily="34" charset="-128"/>
                <a:cs typeface="Arial" charset="0"/>
              </a:rPr>
              <a:t>.</a:t>
            </a:r>
          </a:p>
          <a:p>
            <a:pPr marL="457200" lvl="0" indent="-457200" defTabSz="457200" eaLnBrk="0" hangingPunct="0">
              <a:lnSpc>
                <a:spcPct val="90000"/>
              </a:lnSpc>
              <a:spcBef>
                <a:spcPct val="20000"/>
              </a:spcBef>
              <a:buClrTx/>
              <a:buAutoNum type="arabicPeriod"/>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r>
              <a:rPr lang="de-DE" sz="2400" kern="1200" dirty="0">
                <a:solidFill>
                  <a:srgbClr val="22214F"/>
                </a:solidFill>
                <a:latin typeface="Arial" charset="0"/>
                <a:ea typeface="MS PGothic" pitchFamily="34" charset="-128"/>
                <a:cs typeface="Arial" charset="0"/>
              </a:rPr>
              <a:t>2. </a:t>
            </a:r>
            <a:r>
              <a:rPr lang="de-DE" sz="2400" kern="1200" dirty="0" err="1">
                <a:solidFill>
                  <a:srgbClr val="22214F"/>
                </a:solidFill>
                <a:latin typeface="Arial" charset="0"/>
                <a:ea typeface="MS PGothic" pitchFamily="34" charset="-128"/>
                <a:cs typeface="Arial" charset="0"/>
              </a:rPr>
              <a:t>Provide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recognition</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want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be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respected</a:t>
            </a:r>
            <a:r>
              <a:rPr lang="de-DE" sz="2400" kern="1200" dirty="0">
                <a:solidFill>
                  <a:srgbClr val="22214F"/>
                </a:solidFill>
                <a:latin typeface="Arial" charset="0"/>
                <a:ea typeface="MS PGothic" pitchFamily="34" charset="-128"/>
                <a:cs typeface="Arial" charset="0"/>
              </a:rPr>
              <a:t>). </a:t>
            </a:r>
            <a:endParaRPr lang="de-DE" sz="2400" kern="1200" dirty="0" smtClean="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r>
              <a:rPr lang="de-DE" sz="2400" kern="1200" dirty="0" smtClean="0">
                <a:solidFill>
                  <a:srgbClr val="22214F"/>
                </a:solidFill>
                <a:latin typeface="Arial" charset="0"/>
                <a:ea typeface="MS PGothic" pitchFamily="34" charset="-128"/>
                <a:cs typeface="Arial" charset="0"/>
              </a:rPr>
              <a:t> </a:t>
            </a: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r>
              <a:rPr lang="de-DE" sz="2400" kern="1200" dirty="0">
                <a:solidFill>
                  <a:srgbClr val="22214F"/>
                </a:solidFill>
                <a:latin typeface="Arial" charset="0"/>
                <a:ea typeface="MS PGothic" pitchFamily="34" charset="-128"/>
                <a:cs typeface="Arial" charset="0"/>
              </a:rPr>
              <a:t>3. </a:t>
            </a:r>
            <a:r>
              <a:rPr lang="de-DE" sz="2400" kern="1200" dirty="0" err="1">
                <a:solidFill>
                  <a:srgbClr val="22214F"/>
                </a:solidFill>
                <a:latin typeface="Arial" charset="0"/>
                <a:ea typeface="MS PGothic" pitchFamily="34" charset="-128"/>
                <a:cs typeface="Arial" charset="0"/>
              </a:rPr>
              <a:t>Be</a:t>
            </a:r>
            <a:r>
              <a:rPr lang="de-DE" sz="2400" kern="1200" dirty="0">
                <a:solidFill>
                  <a:srgbClr val="22214F"/>
                </a:solidFill>
                <a:latin typeface="Arial" charset="0"/>
                <a:ea typeface="MS PGothic" pitchFamily="34" charset="-128"/>
                <a:cs typeface="Arial" charset="0"/>
              </a:rPr>
              <a:t> an </a:t>
            </a:r>
            <a:r>
              <a:rPr lang="de-DE" sz="2400" kern="1200" dirty="0" err="1">
                <a:solidFill>
                  <a:srgbClr val="22214F"/>
                </a:solidFill>
                <a:latin typeface="Arial" charset="0"/>
                <a:ea typeface="MS PGothic" pitchFamily="34" charset="-128"/>
                <a:cs typeface="Arial" charset="0"/>
              </a:rPr>
              <a:t>expediter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go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away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from</a:t>
            </a:r>
            <a:r>
              <a:rPr lang="de-DE" sz="2400" kern="1200" dirty="0">
                <a:solidFill>
                  <a:srgbClr val="22214F"/>
                </a:solidFill>
                <a:latin typeface="Arial" charset="0"/>
                <a:ea typeface="MS PGothic" pitchFamily="34" charset="-128"/>
                <a:cs typeface="Arial" charset="0"/>
              </a:rPr>
              <a:t> a </a:t>
            </a:r>
            <a:r>
              <a:rPr lang="de-DE" sz="2400" kern="1200" dirty="0" err="1">
                <a:solidFill>
                  <a:srgbClr val="22214F"/>
                </a:solidFill>
                <a:latin typeface="Arial" charset="0"/>
                <a:ea typeface="MS PGothic" pitchFamily="34" charset="-128"/>
                <a:cs typeface="Arial" charset="0"/>
              </a:rPr>
              <a:t>command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controll</a:t>
            </a:r>
            <a:r>
              <a:rPr lang="de-DE" sz="2400" kern="1200" dirty="0">
                <a:solidFill>
                  <a:srgbClr val="22214F"/>
                </a:solidFill>
                <a:latin typeface="Arial" charset="0"/>
                <a:ea typeface="MS PGothic" pitchFamily="34" charset="-128"/>
                <a:cs typeface="Arial" charset="0"/>
              </a:rPr>
              <a:t> style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help</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people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get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their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work</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done</a:t>
            </a:r>
            <a:r>
              <a:rPr lang="de-DE" sz="2400" kern="1200" dirty="0">
                <a:solidFill>
                  <a:srgbClr val="22214F"/>
                </a:solidFill>
                <a:latin typeface="Arial" charset="0"/>
                <a:ea typeface="MS PGothic" pitchFamily="34" charset="-128"/>
                <a:cs typeface="Arial" charset="0"/>
              </a:rPr>
              <a:t>). </a:t>
            </a:r>
            <a:endParaRPr lang="de-DE" sz="2400" kern="1200" dirty="0" smtClean="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lnSpc>
                <a:spcPct val="90000"/>
              </a:lnSpc>
              <a:spcBef>
                <a:spcPct val="20000"/>
              </a:spcBef>
              <a:buClrTx/>
            </a:pPr>
            <a:r>
              <a:rPr lang="de-DE" sz="2400" kern="1200" dirty="0">
                <a:solidFill>
                  <a:srgbClr val="22214F"/>
                </a:solidFill>
                <a:latin typeface="Arial" charset="0"/>
                <a:ea typeface="MS PGothic" pitchFamily="34" charset="-128"/>
                <a:cs typeface="Arial" charset="0"/>
              </a:rPr>
              <a:t>4. </a:t>
            </a:r>
            <a:r>
              <a:rPr lang="de-DE" sz="2400" kern="1200" dirty="0" err="1">
                <a:solidFill>
                  <a:srgbClr val="22214F"/>
                </a:solidFill>
                <a:latin typeface="Arial" charset="0"/>
                <a:ea typeface="MS PGothic" pitchFamily="34" charset="-128"/>
                <a:cs typeface="Arial" charset="0"/>
              </a:rPr>
              <a:t>Give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feedback</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coach</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them</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improvement</a:t>
            </a:r>
            <a:r>
              <a:rPr lang="de-DE" sz="2400" kern="1200" dirty="0">
                <a:solidFill>
                  <a:srgbClr val="22214F"/>
                </a:solidFill>
                <a:latin typeface="Arial" charset="0"/>
                <a:ea typeface="MS PGothic" pitchFamily="34" charset="-128"/>
                <a:cs typeface="Arial" charset="0"/>
              </a:rPr>
              <a:t>.</a:t>
            </a: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71</a:t>
            </a:fld>
            <a:endParaRPr lang="en-GB"/>
          </a:p>
        </p:txBody>
      </p:sp>
    </p:spTree>
    <p:extLst>
      <p:ext uri="{BB962C8B-B14F-4D97-AF65-F5344CB8AC3E}">
        <p14:creationId xmlns:p14="http://schemas.microsoft.com/office/powerpoint/2010/main" xmlns="" val="5821616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980728"/>
            <a:ext cx="8594725" cy="5112097"/>
          </a:xfrm>
        </p:spPr>
        <p:txBody>
          <a:bodyPr/>
          <a:lstStyle/>
          <a:p>
            <a:pPr marL="342900" lvl="0" indent="-342900" algn="ctr" defTabSz="457200" eaLnBrk="0" hangingPunct="0">
              <a:spcBef>
                <a:spcPct val="20000"/>
              </a:spcBef>
              <a:buClrTx/>
            </a:pPr>
            <a:r>
              <a:rPr lang="de-DE" sz="2400" kern="1200" dirty="0" smtClean="0">
                <a:solidFill>
                  <a:srgbClr val="22214F"/>
                </a:solidFill>
                <a:latin typeface="Arial" charset="0"/>
                <a:ea typeface="MS PGothic" pitchFamily="34" charset="-128"/>
                <a:cs typeface="Arial" charset="0"/>
              </a:rPr>
              <a:t>Equity</a:t>
            </a:r>
          </a:p>
          <a:p>
            <a:pPr marL="342900" lvl="0" indent="-342900" defTabSz="457200" eaLnBrk="0" hangingPunct="0">
              <a:spcBef>
                <a:spcPct val="20000"/>
              </a:spcBef>
              <a:buClrTx/>
            </a:pPr>
            <a:endParaRPr lang="de-DE" sz="28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a:solidFill>
                  <a:srgbClr val="22214F"/>
                </a:solidFill>
                <a:latin typeface="Arial" charset="0"/>
                <a:ea typeface="MS PGothic" pitchFamily="34" charset="-128"/>
                <a:cs typeface="Arial" charset="0"/>
              </a:rPr>
              <a:t>5. </a:t>
            </a:r>
            <a:r>
              <a:rPr lang="de-DE" sz="2400" kern="1200" dirty="0" err="1">
                <a:solidFill>
                  <a:srgbClr val="22214F"/>
                </a:solidFill>
                <a:latin typeface="Arial" charset="0"/>
                <a:ea typeface="MS PGothic" pitchFamily="34" charset="-128"/>
                <a:cs typeface="Arial" charset="0"/>
              </a:rPr>
              <a:t>Communicate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fully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treat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fairly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paying</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job</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security</a:t>
            </a:r>
            <a:r>
              <a:rPr lang="de-DE" sz="2400" kern="1200" dirty="0">
                <a:solidFill>
                  <a:srgbClr val="22214F"/>
                </a:solidFill>
                <a:latin typeface="Arial" charset="0"/>
                <a:ea typeface="MS PGothic" pitchFamily="34" charset="-128"/>
                <a:cs typeface="Arial" charset="0"/>
              </a:rPr>
              <a:t>, </a:t>
            </a:r>
            <a:r>
              <a:rPr lang="de-DE" sz="2400" kern="1200" dirty="0" smtClean="0">
                <a:solidFill>
                  <a:srgbClr val="22214F"/>
                </a:solidFill>
                <a:latin typeface="Arial" charset="0"/>
                <a:ea typeface="MS PGothic" pitchFamily="34" charset="-128"/>
                <a:cs typeface="Arial" charset="0"/>
              </a:rPr>
              <a:t>…)</a:t>
            </a:r>
          </a:p>
          <a:p>
            <a:pPr marL="342900" lvl="0" indent="-342900"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a:solidFill>
                  <a:srgbClr val="22214F"/>
                </a:solidFill>
                <a:latin typeface="Arial" charset="0"/>
                <a:ea typeface="MS PGothic" pitchFamily="34" charset="-128"/>
                <a:cs typeface="Arial" charset="0"/>
              </a:rPr>
              <a:t>6. Deal </a:t>
            </a:r>
            <a:r>
              <a:rPr lang="de-DE" sz="2400" kern="1200" dirty="0" err="1">
                <a:solidFill>
                  <a:srgbClr val="22214F"/>
                </a:solidFill>
                <a:latin typeface="Arial" charset="0"/>
                <a:ea typeface="MS PGothic" pitchFamily="34" charset="-128"/>
                <a:cs typeface="Arial" charset="0"/>
              </a:rPr>
              <a:t>decisively</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with</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poor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performance</a:t>
            </a: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de-DE" sz="2800" kern="1200" dirty="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r>
              <a:rPr lang="de-DE" sz="2400" kern="1200" dirty="0" err="1">
                <a:solidFill>
                  <a:srgbClr val="22214F"/>
                </a:solidFill>
                <a:latin typeface="Arial" charset="0"/>
                <a:ea typeface="MS PGothic" pitchFamily="34" charset="-128"/>
                <a:cs typeface="Arial" charset="0"/>
              </a:rPr>
              <a:t>Camaraderie</a:t>
            </a:r>
            <a:r>
              <a:rPr lang="de-DE" sz="2400" kern="1200" dirty="0">
                <a:solidFill>
                  <a:srgbClr val="22214F"/>
                </a:solidFill>
                <a:latin typeface="Arial" charset="0"/>
                <a:ea typeface="MS PGothic" pitchFamily="34" charset="-128"/>
                <a:cs typeface="Arial" charset="0"/>
              </a:rPr>
              <a:t> </a:t>
            </a:r>
            <a:endParaRPr lang="de-DE" sz="2400" kern="1200" dirty="0" smtClean="0">
              <a:solidFill>
                <a:srgbClr val="22214F"/>
              </a:solidFill>
              <a:latin typeface="Arial" charset="0"/>
              <a:ea typeface="MS PGothic" pitchFamily="34" charset="-128"/>
              <a:cs typeface="Arial" charset="0"/>
            </a:endParaRPr>
          </a:p>
          <a:p>
            <a:pPr marL="342900" lvl="0" indent="-342900" algn="ctr"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a:solidFill>
                  <a:srgbClr val="22214F"/>
                </a:solidFill>
                <a:latin typeface="Arial" charset="0"/>
                <a:ea typeface="MS PGothic" pitchFamily="34" charset="-128"/>
                <a:cs typeface="Arial" charset="0"/>
              </a:rPr>
              <a:t>7. Promote </a:t>
            </a:r>
            <a:r>
              <a:rPr lang="de-DE" sz="2400" kern="1200" dirty="0" err="1">
                <a:solidFill>
                  <a:srgbClr val="22214F"/>
                </a:solidFill>
                <a:latin typeface="Arial" charset="0"/>
                <a:ea typeface="MS PGothic" pitchFamily="34" charset="-128"/>
                <a:cs typeface="Arial" charset="0"/>
              </a:rPr>
              <a:t>teamwork</a:t>
            </a:r>
            <a:r>
              <a:rPr lang="de-DE" sz="2400" kern="1200" dirty="0">
                <a:solidFill>
                  <a:srgbClr val="22214F"/>
                </a:solidFill>
                <a:latin typeface="Arial" charset="0"/>
                <a:ea typeface="MS PGothic" pitchFamily="34" charset="-128"/>
                <a:cs typeface="Arial" charset="0"/>
              </a:rPr>
              <a:t> </a:t>
            </a:r>
          </a:p>
          <a:p>
            <a:pPr marL="342900" lvl="0" indent="-342900" defTabSz="457200" eaLnBrk="0" hangingPunct="0">
              <a:spcBef>
                <a:spcPct val="20000"/>
              </a:spcBef>
              <a:buClrTx/>
            </a:pPr>
            <a:endParaRPr lang="de-DE" sz="2800" kern="1200" dirty="0">
              <a:solidFill>
                <a:srgbClr val="22214F"/>
              </a:solidFill>
              <a:latin typeface="Arial" charset="0"/>
              <a:ea typeface="MS PGothic" pitchFamily="34" charset="-128"/>
              <a:cs typeface="Arial" charset="0"/>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72</a:t>
            </a:fld>
            <a:endParaRPr lang="en-GB"/>
          </a:p>
        </p:txBody>
      </p:sp>
    </p:spTree>
    <p:extLst>
      <p:ext uri="{BB962C8B-B14F-4D97-AF65-F5344CB8AC3E}">
        <p14:creationId xmlns:p14="http://schemas.microsoft.com/office/powerpoint/2010/main" xmlns="" val="40713079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342900" lvl="0" indent="-342900" defTabSz="457200" eaLnBrk="0" hangingPunct="0">
              <a:spcBef>
                <a:spcPct val="20000"/>
              </a:spcBef>
              <a:buClrTx/>
            </a:pPr>
            <a:r>
              <a:rPr lang="de-DE" sz="2400" kern="1200" dirty="0" err="1">
                <a:solidFill>
                  <a:srgbClr val="22214F"/>
                </a:solidFill>
                <a:latin typeface="Arial" charset="0"/>
                <a:ea typeface="MS PGothic" pitchFamily="34" charset="-128"/>
                <a:cs typeface="Arial" charset="0"/>
              </a:rPr>
              <a:t>Pulling</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It</a:t>
            </a:r>
            <a:r>
              <a:rPr lang="de-DE" sz="2400" kern="1200" dirty="0">
                <a:solidFill>
                  <a:srgbClr val="22214F"/>
                </a:solidFill>
                <a:latin typeface="Arial" charset="0"/>
                <a:ea typeface="MS PGothic" pitchFamily="34" charset="-128"/>
                <a:cs typeface="Arial" charset="0"/>
              </a:rPr>
              <a:t> All </a:t>
            </a:r>
            <a:r>
              <a:rPr lang="de-DE" sz="2400" kern="1200" dirty="0" err="1" smtClean="0">
                <a:solidFill>
                  <a:srgbClr val="22214F"/>
                </a:solidFill>
                <a:latin typeface="Arial" charset="0"/>
                <a:ea typeface="MS PGothic" pitchFamily="34" charset="-128"/>
                <a:cs typeface="Arial" charset="0"/>
              </a:rPr>
              <a:t>Together</a:t>
            </a:r>
            <a:endParaRPr lang="de-DE" sz="24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a:solidFill>
                  <a:srgbClr val="22214F"/>
                </a:solidFill>
                <a:latin typeface="Arial" charset="0"/>
                <a:ea typeface="MS PGothic" pitchFamily="34" charset="-128"/>
                <a:cs typeface="Arial" charset="0"/>
              </a:rPr>
              <a:t>8. Listen </a:t>
            </a:r>
            <a:r>
              <a:rPr lang="de-DE" sz="2400" kern="1200" dirty="0" err="1">
                <a:solidFill>
                  <a:srgbClr val="22214F"/>
                </a:solidFill>
                <a:latin typeface="Arial" charset="0"/>
                <a:ea typeface="MS PGothic" pitchFamily="34" charset="-128"/>
                <a:cs typeface="Arial" charset="0"/>
              </a:rPr>
              <a:t>and</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invite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are</a:t>
            </a:r>
            <a:r>
              <a:rPr lang="de-DE" sz="2400" kern="1200" dirty="0">
                <a:solidFill>
                  <a:srgbClr val="22214F"/>
                </a:solidFill>
                <a:latin typeface="Arial" charset="0"/>
                <a:ea typeface="MS PGothic" pitchFamily="34" charset="-128"/>
                <a:cs typeface="Arial" charset="0"/>
              </a:rPr>
              <a:t> a </a:t>
            </a:r>
            <a:r>
              <a:rPr lang="de-DE" sz="2400" kern="1200" dirty="0" err="1">
                <a:solidFill>
                  <a:srgbClr val="22214F"/>
                </a:solidFill>
                <a:latin typeface="Arial" charset="0"/>
                <a:ea typeface="MS PGothic" pitchFamily="34" charset="-128"/>
                <a:cs typeface="Arial" charset="0"/>
              </a:rPr>
              <a:t>rich</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source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of</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information</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of</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how</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do a </a:t>
            </a:r>
            <a:r>
              <a:rPr lang="de-DE" sz="2400" kern="1200" dirty="0" err="1">
                <a:solidFill>
                  <a:srgbClr val="22214F"/>
                </a:solidFill>
                <a:latin typeface="Arial" charset="0"/>
                <a:ea typeface="MS PGothic" pitchFamily="34" charset="-128"/>
                <a:cs typeface="Arial" charset="0"/>
              </a:rPr>
              <a:t>job</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well</a:t>
            </a:r>
            <a:r>
              <a:rPr lang="de-DE" sz="2400" kern="1200" dirty="0">
                <a:solidFill>
                  <a:srgbClr val="22214F"/>
                </a:solidFill>
                <a:latin typeface="Arial" charset="0"/>
                <a:ea typeface="MS PGothic" pitchFamily="34" charset="-128"/>
                <a:cs typeface="Arial" charset="0"/>
              </a:rPr>
              <a:t>. So </a:t>
            </a:r>
            <a:r>
              <a:rPr lang="de-DE" sz="2400" kern="1200" dirty="0" err="1">
                <a:solidFill>
                  <a:srgbClr val="22214F"/>
                </a:solidFill>
                <a:latin typeface="Arial" charset="0"/>
                <a:ea typeface="MS PGothic" pitchFamily="34" charset="-128"/>
                <a:cs typeface="Arial" charset="0"/>
              </a:rPr>
              <a:t>use</a:t>
            </a:r>
            <a:r>
              <a:rPr lang="de-DE" sz="2400" kern="1200" dirty="0">
                <a:solidFill>
                  <a:srgbClr val="22214F"/>
                </a:solidFill>
                <a:latin typeface="Arial" charset="0"/>
                <a:ea typeface="MS PGothic" pitchFamily="34" charset="-128"/>
                <a:cs typeface="Arial" charset="0"/>
              </a:rPr>
              <a:t> an </a:t>
            </a:r>
            <a:r>
              <a:rPr lang="de-DE" sz="2400" kern="1200" dirty="0" err="1">
                <a:solidFill>
                  <a:srgbClr val="22214F"/>
                </a:solidFill>
                <a:latin typeface="Arial" charset="0"/>
                <a:ea typeface="MS PGothic" pitchFamily="34" charset="-128"/>
                <a:cs typeface="Arial" charset="0"/>
              </a:rPr>
              <a:t>participative</a:t>
            </a:r>
            <a:r>
              <a:rPr lang="de-DE" sz="2400" kern="1200" dirty="0">
                <a:solidFill>
                  <a:srgbClr val="22214F"/>
                </a:solidFill>
                <a:latin typeface="Arial" charset="0"/>
                <a:ea typeface="MS PGothic" pitchFamily="34" charset="-128"/>
                <a:cs typeface="Arial" charset="0"/>
              </a:rPr>
              <a:t> style. </a:t>
            </a:r>
            <a:r>
              <a:rPr lang="de-DE" sz="2400" kern="1200" dirty="0" err="1">
                <a:solidFill>
                  <a:srgbClr val="22214F"/>
                </a:solidFill>
                <a:latin typeface="Arial" charset="0"/>
                <a:ea typeface="MS PGothic" pitchFamily="34" charset="-128"/>
                <a:cs typeface="Arial" charset="0"/>
              </a:rPr>
              <a:t>Participative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managers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continually</a:t>
            </a:r>
            <a:r>
              <a:rPr lang="de-DE" sz="2400" kern="1200" dirty="0">
                <a:solidFill>
                  <a:srgbClr val="22214F"/>
                </a:solidFill>
                <a:latin typeface="Arial" charset="0"/>
                <a:ea typeface="MS PGothic" pitchFamily="34" charset="-128"/>
                <a:cs typeface="Arial" charset="0"/>
              </a:rPr>
              <a:t> express </a:t>
            </a:r>
            <a:r>
              <a:rPr lang="de-DE" sz="2400" kern="1200" dirty="0" err="1">
                <a:solidFill>
                  <a:srgbClr val="22214F"/>
                </a:solidFill>
                <a:latin typeface="Arial" charset="0"/>
                <a:ea typeface="MS PGothic" pitchFamily="34" charset="-128"/>
                <a:cs typeface="Arial" charset="0"/>
              </a:rPr>
              <a:t>their</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interest</a:t>
            </a:r>
            <a:r>
              <a:rPr lang="de-DE" sz="2400" kern="1200" dirty="0">
                <a:solidFill>
                  <a:srgbClr val="22214F"/>
                </a:solidFill>
                <a:latin typeface="Arial" charset="0"/>
                <a:ea typeface="MS PGothic" pitchFamily="34" charset="-128"/>
                <a:cs typeface="Arial" charset="0"/>
              </a:rPr>
              <a:t> in </a:t>
            </a:r>
            <a:r>
              <a:rPr lang="de-DE" sz="2400" kern="1200" dirty="0" err="1">
                <a:solidFill>
                  <a:srgbClr val="22214F"/>
                </a:solidFill>
                <a:latin typeface="Arial" charset="0"/>
                <a:ea typeface="MS PGothic" pitchFamily="34" charset="-128"/>
                <a:cs typeface="Arial" charset="0"/>
              </a:rPr>
              <a:t>employees`ideas</a:t>
            </a:r>
            <a:r>
              <a:rPr lang="de-DE" sz="2400" kern="1200" dirty="0" smtClean="0">
                <a:solidFill>
                  <a:srgbClr val="22214F"/>
                </a:solidFill>
                <a:latin typeface="Arial" charset="0"/>
                <a:ea typeface="MS PGothic" pitchFamily="34" charset="-128"/>
                <a:cs typeface="Arial" charset="0"/>
              </a:rPr>
              <a:t>).</a:t>
            </a:r>
          </a:p>
          <a:p>
            <a:pPr marL="342900" lvl="0" indent="-342900" defTabSz="457200" eaLnBrk="0" hangingPunct="0">
              <a:spcBef>
                <a:spcPct val="20000"/>
              </a:spcBef>
              <a:buClrTx/>
            </a:pPr>
            <a:endParaRPr lang="de-DE" sz="2400" kern="1200" dirty="0" smtClean="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endParaRPr lang="de-DE" sz="2400" kern="1200" dirty="0">
              <a:solidFill>
                <a:srgbClr val="22214F"/>
              </a:solidFill>
              <a:latin typeface="Arial" charset="0"/>
              <a:ea typeface="MS PGothic" pitchFamily="34" charset="-128"/>
              <a:cs typeface="Arial" charset="0"/>
            </a:endParaRPr>
          </a:p>
          <a:p>
            <a:pPr marL="342900" lvl="0" indent="-342900" defTabSz="457200" eaLnBrk="0" hangingPunct="0">
              <a:spcBef>
                <a:spcPct val="20000"/>
              </a:spcBef>
              <a:buClrTx/>
            </a:pPr>
            <a:r>
              <a:rPr lang="de-DE" sz="2400" kern="1200" dirty="0" err="1">
                <a:solidFill>
                  <a:srgbClr val="22214F"/>
                </a:solidFill>
                <a:latin typeface="Arial" charset="0"/>
                <a:ea typeface="MS PGothic" pitchFamily="34" charset="-128"/>
                <a:cs typeface="Arial" charset="0"/>
              </a:rPr>
              <a:t>There</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is</a:t>
            </a:r>
            <a:r>
              <a:rPr lang="de-DE" sz="2400" kern="1200" dirty="0">
                <a:solidFill>
                  <a:srgbClr val="22214F"/>
                </a:solidFill>
                <a:latin typeface="Arial" charset="0"/>
                <a:ea typeface="MS PGothic" pitchFamily="34" charset="-128"/>
                <a:cs typeface="Arial" charset="0"/>
              </a:rPr>
              <a:t> a </a:t>
            </a:r>
            <a:r>
              <a:rPr lang="de-DE" sz="2400" kern="1200" dirty="0" err="1">
                <a:solidFill>
                  <a:srgbClr val="22214F"/>
                </a:solidFill>
                <a:latin typeface="Arial" charset="0"/>
                <a:ea typeface="MS PGothic" pitchFamily="34" charset="-128"/>
                <a:cs typeface="Arial" charset="0"/>
              </a:rPr>
              <a:t>lot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do – but </a:t>
            </a:r>
            <a:r>
              <a:rPr lang="de-DE" sz="2400" kern="1200" dirty="0" err="1">
                <a:solidFill>
                  <a:srgbClr val="22214F"/>
                </a:solidFill>
                <a:latin typeface="Arial" charset="0"/>
                <a:ea typeface="MS PGothic" pitchFamily="34" charset="-128"/>
                <a:cs typeface="Arial" charset="0"/>
              </a:rPr>
              <a:t>it</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pays</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to</a:t>
            </a:r>
            <a:r>
              <a:rPr lang="de-DE" sz="2400" kern="1200" dirty="0">
                <a:solidFill>
                  <a:srgbClr val="22214F"/>
                </a:solidFill>
                <a:latin typeface="Arial" charset="0"/>
                <a:ea typeface="MS PGothic" pitchFamily="34" charset="-128"/>
                <a:cs typeface="Arial" charset="0"/>
              </a:rPr>
              <a:t> </a:t>
            </a:r>
            <a:r>
              <a:rPr lang="de-DE" sz="2400" kern="1200" dirty="0" err="1">
                <a:solidFill>
                  <a:srgbClr val="22214F"/>
                </a:solidFill>
                <a:latin typeface="Arial" charset="0"/>
                <a:ea typeface="MS PGothic" pitchFamily="34" charset="-128"/>
                <a:cs typeface="Arial" charset="0"/>
              </a:rPr>
              <a:t>have</a:t>
            </a:r>
            <a:r>
              <a:rPr lang="de-DE" sz="2400" kern="1200" dirty="0">
                <a:solidFill>
                  <a:srgbClr val="22214F"/>
                </a:solidFill>
                <a:latin typeface="Arial" charset="0"/>
                <a:ea typeface="MS PGothic" pitchFamily="34" charset="-128"/>
                <a:cs typeface="Arial" charset="0"/>
              </a:rPr>
              <a:t> happy </a:t>
            </a:r>
            <a:r>
              <a:rPr lang="de-DE" sz="2400" kern="1200" dirty="0" err="1">
                <a:solidFill>
                  <a:srgbClr val="22214F"/>
                </a:solidFill>
                <a:latin typeface="Arial" charset="0"/>
                <a:ea typeface="MS PGothic" pitchFamily="34" charset="-128"/>
                <a:cs typeface="Arial" charset="0"/>
              </a:rPr>
              <a:t>employees</a:t>
            </a:r>
            <a:r>
              <a:rPr lang="de-DE" sz="2400" kern="1200" dirty="0">
                <a:solidFill>
                  <a:srgbClr val="22214F"/>
                </a:solidFill>
                <a:latin typeface="Arial" charset="0"/>
                <a:ea typeface="MS PGothic" pitchFamily="34" charset="-128"/>
                <a:cs typeface="Arial" charset="0"/>
              </a:rPr>
              <a:t>!</a:t>
            </a:r>
          </a:p>
          <a:p>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73</a:t>
            </a:fld>
            <a:endParaRPr lang="en-GB"/>
          </a:p>
        </p:txBody>
      </p:sp>
    </p:spTree>
    <p:extLst>
      <p:ext uri="{BB962C8B-B14F-4D97-AF65-F5344CB8AC3E}">
        <p14:creationId xmlns:p14="http://schemas.microsoft.com/office/powerpoint/2010/main" xmlns="" val="3893910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pPr algn="ctr"/>
            <a:r>
              <a:rPr lang="de-DE" sz="2400" dirty="0" err="1" smtClean="0"/>
              <a:t>What</a:t>
            </a:r>
            <a:r>
              <a:rPr lang="de-DE" sz="2400" dirty="0" smtClean="0"/>
              <a:t> </a:t>
            </a:r>
            <a:r>
              <a:rPr lang="de-DE" sz="2400" dirty="0" err="1" smtClean="0"/>
              <a:t>is</a:t>
            </a:r>
            <a:r>
              <a:rPr lang="de-DE" sz="2400" dirty="0" smtClean="0"/>
              <a:t> </a:t>
            </a:r>
            <a:r>
              <a:rPr lang="de-DE" sz="2400" dirty="0" err="1" smtClean="0"/>
              <a:t>to</a:t>
            </a:r>
            <a:r>
              <a:rPr lang="de-DE" sz="2400" dirty="0" smtClean="0"/>
              <a:t> do:  in a </a:t>
            </a:r>
            <a:r>
              <a:rPr lang="de-DE" sz="2400" dirty="0" err="1" smtClean="0"/>
              <a:t>nutshell</a:t>
            </a:r>
            <a:r>
              <a:rPr lang="de-DE" sz="2400" dirty="0" smtClean="0"/>
              <a:t>:</a:t>
            </a:r>
          </a:p>
          <a:p>
            <a:pPr algn="ctr"/>
            <a:r>
              <a:rPr lang="en-US" sz="2400" dirty="0" smtClean="0"/>
              <a:t>(Gretchen </a:t>
            </a:r>
            <a:r>
              <a:rPr lang="en-US" sz="2400" dirty="0" err="1"/>
              <a:t>Spreitzer</a:t>
            </a:r>
            <a:r>
              <a:rPr lang="en-US" sz="2400" dirty="0"/>
              <a:t>, Christine </a:t>
            </a:r>
            <a:r>
              <a:rPr lang="en-US" sz="2400" dirty="0" err="1"/>
              <a:t>Porath</a:t>
            </a:r>
            <a:r>
              <a:rPr lang="en-US" sz="2400" dirty="0"/>
              <a:t>, Creating Sustainable Performance, in: Harvard Business Review, January-February </a:t>
            </a:r>
            <a:r>
              <a:rPr lang="en-US" sz="2400" dirty="0" smtClean="0"/>
              <a:t>2012, p. 93-98)</a:t>
            </a:r>
            <a:r>
              <a:rPr lang="de-DE" sz="2400" dirty="0" smtClean="0"/>
              <a:t> </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74</a:t>
            </a:fld>
            <a:endParaRPr lang="en-GB"/>
          </a:p>
        </p:txBody>
      </p:sp>
    </p:spTree>
    <p:extLst>
      <p:ext uri="{BB962C8B-B14F-4D97-AF65-F5344CB8AC3E}">
        <p14:creationId xmlns:p14="http://schemas.microsoft.com/office/powerpoint/2010/main" xmlns="" val="2850838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endParaRPr lang="en-US" sz="2400" dirty="0" smtClean="0"/>
          </a:p>
          <a:p>
            <a:endParaRPr lang="en-US" sz="2400" dirty="0"/>
          </a:p>
          <a:p>
            <a:r>
              <a:rPr lang="en-US" sz="2400" dirty="0" smtClean="0"/>
              <a:t>“We </a:t>
            </a:r>
            <a:r>
              <a:rPr lang="en-US" sz="2400" dirty="0"/>
              <a:t>think of a </a:t>
            </a:r>
            <a:r>
              <a:rPr lang="en-US" sz="2400" b="1" dirty="0"/>
              <a:t>thriving workforce </a:t>
            </a:r>
            <a:r>
              <a:rPr lang="en-US" sz="2400" dirty="0"/>
              <a:t>as one </a:t>
            </a:r>
            <a:r>
              <a:rPr lang="en-US" sz="2400" dirty="0" smtClean="0"/>
              <a:t>in which </a:t>
            </a:r>
            <a:r>
              <a:rPr lang="en-US" sz="2400" dirty="0"/>
              <a:t>employees are not just satisfied and </a:t>
            </a:r>
            <a:r>
              <a:rPr lang="en-US" sz="2400" dirty="0" smtClean="0"/>
              <a:t>productive but </a:t>
            </a:r>
            <a:r>
              <a:rPr lang="en-US" sz="2400" dirty="0"/>
              <a:t>also </a:t>
            </a:r>
            <a:r>
              <a:rPr lang="en-US" sz="2400" b="1" dirty="0"/>
              <a:t>engaged in creating the </a:t>
            </a:r>
            <a:r>
              <a:rPr lang="en-US" sz="2400" b="1" dirty="0" smtClean="0"/>
              <a:t>future</a:t>
            </a:r>
            <a:r>
              <a:rPr lang="en-US" sz="2400" dirty="0" smtClean="0"/>
              <a:t>—the company’s </a:t>
            </a:r>
            <a:r>
              <a:rPr lang="en-US" sz="2400" dirty="0"/>
              <a:t>and their own. Thriving employees </a:t>
            </a:r>
            <a:r>
              <a:rPr lang="en-US" sz="2400" dirty="0" smtClean="0"/>
              <a:t>have a </a:t>
            </a:r>
            <a:r>
              <a:rPr lang="en-US" sz="2400" dirty="0"/>
              <a:t>bit of an edge—they are </a:t>
            </a:r>
            <a:r>
              <a:rPr lang="en-US" sz="2400" b="1" dirty="0"/>
              <a:t>highly energized</a:t>
            </a:r>
            <a:r>
              <a:rPr lang="en-US" sz="2400" dirty="0"/>
              <a:t>—but </a:t>
            </a:r>
            <a:r>
              <a:rPr lang="en-US" sz="2400" dirty="0" smtClean="0"/>
              <a:t>they know </a:t>
            </a:r>
            <a:r>
              <a:rPr lang="en-US" sz="2400" dirty="0"/>
              <a:t>how </a:t>
            </a:r>
            <a:r>
              <a:rPr lang="en-US" sz="2400" b="1" dirty="0"/>
              <a:t>to avoid burnout</a:t>
            </a:r>
            <a:r>
              <a:rPr lang="en-US" sz="2400" dirty="0" smtClean="0"/>
              <a:t>.” </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75</a:t>
            </a:fld>
            <a:endParaRPr lang="en-GB"/>
          </a:p>
        </p:txBody>
      </p:sp>
    </p:spTree>
    <p:extLst>
      <p:ext uri="{BB962C8B-B14F-4D97-AF65-F5344CB8AC3E}">
        <p14:creationId xmlns:p14="http://schemas.microsoft.com/office/powerpoint/2010/main" xmlns="" val="35731573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980728"/>
            <a:ext cx="8594725" cy="5256584"/>
          </a:xfrm>
        </p:spPr>
        <p:txBody>
          <a:bodyPr/>
          <a:lstStyle/>
          <a:p>
            <a:r>
              <a:rPr lang="en-US" sz="2400" dirty="0" smtClean="0"/>
              <a:t>Providing </a:t>
            </a:r>
            <a:r>
              <a:rPr lang="en-US" sz="2400" dirty="0"/>
              <a:t>Decision-Making Discretion</a:t>
            </a:r>
          </a:p>
          <a:p>
            <a:r>
              <a:rPr lang="en-US" sz="2400" dirty="0"/>
              <a:t>Employees at every level are energized by the </a:t>
            </a:r>
            <a:r>
              <a:rPr lang="en-US" sz="2400" dirty="0" smtClean="0"/>
              <a:t>ability to </a:t>
            </a:r>
            <a:r>
              <a:rPr lang="en-US" sz="2400" dirty="0"/>
              <a:t>make decisions that affect their work. </a:t>
            </a:r>
            <a:r>
              <a:rPr lang="en-US" sz="2400" dirty="0" smtClean="0"/>
              <a:t>Empowering them </a:t>
            </a:r>
            <a:r>
              <a:rPr lang="en-US" sz="2400" dirty="0"/>
              <a:t>in this way gives them a greater sense </a:t>
            </a:r>
            <a:r>
              <a:rPr lang="en-US" sz="2400" dirty="0" smtClean="0"/>
              <a:t>of control</a:t>
            </a:r>
            <a:r>
              <a:rPr lang="en-US" sz="2400" dirty="0"/>
              <a:t>, more say in how things get done, and </a:t>
            </a:r>
            <a:r>
              <a:rPr lang="en-US" sz="2400" dirty="0" smtClean="0"/>
              <a:t>more opportunities </a:t>
            </a:r>
            <a:r>
              <a:rPr lang="en-US" sz="2400" dirty="0"/>
              <a:t>for learning</a:t>
            </a:r>
            <a:r>
              <a:rPr lang="en-US" sz="2400" dirty="0" smtClean="0"/>
              <a:t>.</a:t>
            </a:r>
          </a:p>
          <a:p>
            <a:endParaRPr lang="en-US" sz="2400" dirty="0"/>
          </a:p>
          <a:p>
            <a:r>
              <a:rPr lang="en-US" sz="2400" dirty="0"/>
              <a:t>Sharing Information</a:t>
            </a:r>
          </a:p>
          <a:p>
            <a:r>
              <a:rPr lang="en-US" sz="2400" dirty="0"/>
              <a:t>Doing your job in an information vacuum is </a:t>
            </a:r>
            <a:r>
              <a:rPr lang="en-US" sz="2400" dirty="0" smtClean="0"/>
              <a:t>tedious and </a:t>
            </a:r>
            <a:r>
              <a:rPr lang="en-US" sz="2400" dirty="0"/>
              <a:t>uninspiring; there’s no reason to look for </a:t>
            </a:r>
            <a:r>
              <a:rPr lang="en-US" sz="2400" dirty="0" smtClean="0"/>
              <a:t>innovative solutions </a:t>
            </a:r>
            <a:r>
              <a:rPr lang="en-US" sz="2400" dirty="0"/>
              <a:t>if you can’t see the larger impact</a:t>
            </a:r>
            <a:r>
              <a:rPr lang="en-US" sz="2400" dirty="0" smtClean="0"/>
              <a:t>. People </a:t>
            </a:r>
            <a:r>
              <a:rPr lang="en-US" sz="2400" dirty="0"/>
              <a:t>can contribute more effectively when </a:t>
            </a:r>
            <a:r>
              <a:rPr lang="en-US" sz="2400" dirty="0" smtClean="0"/>
              <a:t>they understand </a:t>
            </a:r>
            <a:r>
              <a:rPr lang="en-US" sz="2400" dirty="0"/>
              <a:t>how their work fits with the </a:t>
            </a:r>
            <a:r>
              <a:rPr lang="en-US" sz="2400" dirty="0" smtClean="0"/>
              <a:t>organization’s mission </a:t>
            </a:r>
            <a:r>
              <a:rPr lang="en-US" sz="2400" dirty="0"/>
              <a:t>and strategy</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76</a:t>
            </a:fld>
            <a:endParaRPr lang="en-GB"/>
          </a:p>
        </p:txBody>
      </p:sp>
    </p:spTree>
    <p:extLst>
      <p:ext uri="{BB962C8B-B14F-4D97-AF65-F5344CB8AC3E}">
        <p14:creationId xmlns:p14="http://schemas.microsoft.com/office/powerpoint/2010/main" xmlns="" val="104030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r>
              <a:rPr lang="en-US" sz="2400" dirty="0"/>
              <a:t>Minimizing Incivility</a:t>
            </a:r>
          </a:p>
          <a:p>
            <a:r>
              <a:rPr lang="en-US" sz="2400" dirty="0"/>
              <a:t>The costs of incivility are great</a:t>
            </a:r>
            <a:r>
              <a:rPr lang="en-US" sz="2400" dirty="0" smtClean="0"/>
              <a:t>. </a:t>
            </a:r>
            <a:r>
              <a:rPr lang="en-US" sz="2400" dirty="0"/>
              <a:t>… Most people have experienced rude behavior </a:t>
            </a:r>
            <a:r>
              <a:rPr lang="en-US" sz="2400" dirty="0" smtClean="0"/>
              <a:t>at work. </a:t>
            </a:r>
            <a:r>
              <a:rPr lang="en-US" sz="2400" dirty="0"/>
              <a:t>… Incivility prevents people from thriving. </a:t>
            </a:r>
            <a:r>
              <a:rPr lang="en-US" sz="2400" dirty="0" smtClean="0"/>
              <a:t>… Faced with incivility</a:t>
            </a:r>
            <a:r>
              <a:rPr lang="en-US" sz="2400" dirty="0"/>
              <a:t>, employees are likely to narrow their </a:t>
            </a:r>
            <a:r>
              <a:rPr lang="en-US" sz="2400" dirty="0" smtClean="0"/>
              <a:t>focus to </a:t>
            </a:r>
            <a:r>
              <a:rPr lang="en-US" sz="2400" dirty="0"/>
              <a:t>avoid risks—and lose opportunities to learn in </a:t>
            </a:r>
            <a:r>
              <a:rPr lang="en-US" sz="2400" dirty="0" smtClean="0"/>
              <a:t>the process.</a:t>
            </a:r>
          </a:p>
          <a:p>
            <a:r>
              <a:rPr lang="en-US" sz="2400" dirty="0" smtClean="0"/>
              <a:t>Offering </a:t>
            </a:r>
            <a:r>
              <a:rPr lang="en-US" sz="2400" dirty="0"/>
              <a:t>Performance Feedback</a:t>
            </a:r>
          </a:p>
          <a:p>
            <a:r>
              <a:rPr lang="en-US" sz="2400" dirty="0"/>
              <a:t>Feedback creates opportunities for learning and </a:t>
            </a:r>
            <a:r>
              <a:rPr lang="en-US" sz="2400" dirty="0" smtClean="0"/>
              <a:t>the energy </a:t>
            </a:r>
            <a:r>
              <a:rPr lang="en-US" sz="2400" dirty="0"/>
              <a:t>so critical for a culture of thriving. By </a:t>
            </a:r>
            <a:r>
              <a:rPr lang="en-US" sz="2400" dirty="0" smtClean="0"/>
              <a:t>resolving feelings </a:t>
            </a:r>
            <a:r>
              <a:rPr lang="en-US" sz="2400" dirty="0"/>
              <a:t>of uncertainty, feedback keeps </a:t>
            </a:r>
            <a:r>
              <a:rPr lang="en-US" sz="2400" dirty="0" smtClean="0"/>
              <a:t>people’s work-related </a:t>
            </a:r>
            <a:r>
              <a:rPr lang="en-US" sz="2400" dirty="0"/>
              <a:t>activities focused on personal and </a:t>
            </a:r>
            <a:r>
              <a:rPr lang="en-US" sz="2400" dirty="0" smtClean="0"/>
              <a:t>organizational goals</a:t>
            </a:r>
            <a:r>
              <a:rPr lang="en-US" sz="2400" dirty="0"/>
              <a:t>. The quicker and more direct </a:t>
            </a:r>
            <a:r>
              <a:rPr lang="en-US" sz="2400" dirty="0" smtClean="0"/>
              <a:t>the feedback</a:t>
            </a:r>
            <a:r>
              <a:rPr lang="en-US" sz="2400" dirty="0"/>
              <a:t>, the more useful it is.</a:t>
            </a: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77</a:t>
            </a:fld>
            <a:endParaRPr lang="en-GB"/>
          </a:p>
        </p:txBody>
      </p:sp>
    </p:spTree>
    <p:extLst>
      <p:ext uri="{BB962C8B-B14F-4D97-AF65-F5344CB8AC3E}">
        <p14:creationId xmlns:p14="http://schemas.microsoft.com/office/powerpoint/2010/main" xmlns="" val="9176890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endParaRPr lang="de-DE" dirty="0" smtClean="0"/>
          </a:p>
          <a:p>
            <a:pPr algn="ctr"/>
            <a:r>
              <a:rPr lang="de-DE" sz="2400" dirty="0" err="1" smtClean="0"/>
              <a:t>What</a:t>
            </a:r>
            <a:r>
              <a:rPr lang="de-DE" sz="2400" dirty="0" smtClean="0"/>
              <a:t> </a:t>
            </a:r>
            <a:r>
              <a:rPr lang="de-DE" sz="2400" dirty="0" err="1" smtClean="0"/>
              <a:t>is</a:t>
            </a:r>
            <a:r>
              <a:rPr lang="de-DE" sz="2400" dirty="0" smtClean="0"/>
              <a:t> </a:t>
            </a:r>
            <a:r>
              <a:rPr lang="de-DE" sz="2400" dirty="0" err="1" smtClean="0"/>
              <a:t>to</a:t>
            </a:r>
            <a:r>
              <a:rPr lang="de-DE" sz="2400" dirty="0" smtClean="0"/>
              <a:t> do – </a:t>
            </a:r>
            <a:r>
              <a:rPr lang="de-DE" sz="2400" dirty="0" err="1" smtClean="0"/>
              <a:t>to</a:t>
            </a:r>
            <a:r>
              <a:rPr lang="de-DE" sz="2400" dirty="0" smtClean="0"/>
              <a:t> </a:t>
            </a:r>
            <a:r>
              <a:rPr lang="de-DE" sz="2400" dirty="0" err="1" smtClean="0"/>
              <a:t>start</a:t>
            </a:r>
            <a:r>
              <a:rPr lang="de-DE" sz="2400" dirty="0" smtClean="0"/>
              <a:t> </a:t>
            </a:r>
            <a:r>
              <a:rPr lang="de-DE" sz="2400" dirty="0" err="1" smtClean="0"/>
              <a:t>with</a:t>
            </a:r>
            <a:r>
              <a:rPr lang="de-DE" sz="2400" dirty="0" smtClean="0"/>
              <a:t>:</a:t>
            </a:r>
          </a:p>
          <a:p>
            <a:pPr algn="ctr"/>
            <a:endParaRPr lang="de-DE" sz="2400" dirty="0" smtClean="0"/>
          </a:p>
          <a:p>
            <a:pPr marL="457200" indent="-457200">
              <a:buAutoNum type="arabicPeriod"/>
            </a:pPr>
            <a:r>
              <a:rPr lang="de-DE" sz="2400" dirty="0" err="1" smtClean="0"/>
              <a:t>Getting</a:t>
            </a:r>
            <a:r>
              <a:rPr lang="de-DE" sz="2400" dirty="0" smtClean="0"/>
              <a:t> </a:t>
            </a:r>
            <a:r>
              <a:rPr lang="de-DE" sz="2400" dirty="0" err="1" smtClean="0"/>
              <a:t>known</a:t>
            </a:r>
            <a:r>
              <a:rPr lang="de-DE" sz="2400" dirty="0" smtClean="0"/>
              <a:t> </a:t>
            </a:r>
            <a:r>
              <a:rPr lang="de-DE" sz="2400" dirty="0" err="1" smtClean="0"/>
              <a:t>the</a:t>
            </a:r>
            <a:r>
              <a:rPr lang="de-DE" sz="2400" dirty="0" smtClean="0"/>
              <a:t> </a:t>
            </a:r>
            <a:r>
              <a:rPr lang="de-DE" sz="2400" dirty="0" err="1" smtClean="0"/>
              <a:t>problems</a:t>
            </a:r>
            <a:r>
              <a:rPr lang="de-DE" sz="2400" dirty="0" smtClean="0"/>
              <a:t> </a:t>
            </a:r>
            <a:r>
              <a:rPr lang="de-DE" sz="2400" dirty="0" err="1" smtClean="0"/>
              <a:t>with</a:t>
            </a:r>
            <a:r>
              <a:rPr lang="de-DE" sz="2400" dirty="0" smtClean="0"/>
              <a:t> </a:t>
            </a:r>
            <a:r>
              <a:rPr lang="de-DE" sz="2400" dirty="0" err="1" smtClean="0"/>
              <a:t>using</a:t>
            </a:r>
            <a:r>
              <a:rPr lang="de-DE" sz="2400" dirty="0" smtClean="0"/>
              <a:t> a professional </a:t>
            </a:r>
            <a:r>
              <a:rPr lang="de-DE" sz="2400" dirty="0" err="1" smtClean="0"/>
              <a:t>questionnaire</a:t>
            </a:r>
            <a:r>
              <a:rPr lang="de-DE" sz="2400" dirty="0" smtClean="0"/>
              <a:t> </a:t>
            </a:r>
          </a:p>
          <a:p>
            <a:pPr marL="457200" indent="-457200">
              <a:buAutoNum type="arabicPeriod"/>
            </a:pPr>
            <a:r>
              <a:rPr lang="de-DE" sz="2400" dirty="0" err="1" smtClean="0"/>
              <a:t>Discussing</a:t>
            </a:r>
            <a:r>
              <a:rPr lang="de-DE" sz="2400" dirty="0" smtClean="0"/>
              <a:t> </a:t>
            </a:r>
            <a:r>
              <a:rPr lang="de-DE" sz="2400" dirty="0" err="1" smtClean="0"/>
              <a:t>the</a:t>
            </a:r>
            <a:r>
              <a:rPr lang="de-DE" sz="2400" dirty="0" smtClean="0"/>
              <a:t> </a:t>
            </a:r>
            <a:r>
              <a:rPr lang="de-DE" sz="2400" dirty="0" err="1" smtClean="0"/>
              <a:t>results</a:t>
            </a:r>
            <a:r>
              <a:rPr lang="de-DE" sz="2400" dirty="0" smtClean="0"/>
              <a:t> </a:t>
            </a:r>
            <a:r>
              <a:rPr lang="de-DE" sz="2400" dirty="0" err="1" smtClean="0"/>
              <a:t>with</a:t>
            </a:r>
            <a:r>
              <a:rPr lang="de-DE" sz="2400" dirty="0" smtClean="0"/>
              <a:t> </a:t>
            </a:r>
            <a:r>
              <a:rPr lang="de-DE" sz="2400" dirty="0" err="1" smtClean="0"/>
              <a:t>the</a:t>
            </a:r>
            <a:r>
              <a:rPr lang="de-DE" sz="2400" dirty="0" smtClean="0"/>
              <a:t> </a:t>
            </a:r>
            <a:r>
              <a:rPr lang="de-DE" sz="2400" dirty="0" err="1" smtClean="0"/>
              <a:t>management</a:t>
            </a:r>
            <a:endParaRPr lang="de-DE" sz="2400" dirty="0" smtClean="0"/>
          </a:p>
          <a:p>
            <a:pPr marL="457200" indent="-457200">
              <a:buAutoNum type="arabicPeriod"/>
            </a:pPr>
            <a:r>
              <a:rPr lang="de-DE" sz="2400" smtClean="0"/>
              <a:t>Implementing</a:t>
            </a:r>
            <a:r>
              <a:rPr lang="de-DE" sz="2400" dirty="0" smtClean="0"/>
              <a:t> </a:t>
            </a:r>
            <a:r>
              <a:rPr lang="de-DE" sz="2400" dirty="0" err="1" smtClean="0"/>
              <a:t>concrete</a:t>
            </a:r>
            <a:r>
              <a:rPr lang="de-DE" sz="2400" dirty="0" smtClean="0"/>
              <a:t> </a:t>
            </a:r>
            <a:r>
              <a:rPr lang="de-DE" sz="2400" dirty="0" err="1" smtClean="0"/>
              <a:t>steps</a:t>
            </a:r>
            <a:r>
              <a:rPr lang="de-DE" sz="2400" dirty="0" smtClean="0"/>
              <a:t> </a:t>
            </a:r>
            <a:r>
              <a:rPr lang="de-DE" sz="2400" dirty="0" err="1" smtClean="0"/>
              <a:t>to</a:t>
            </a:r>
            <a:r>
              <a:rPr lang="de-DE" sz="2400" dirty="0" smtClean="0"/>
              <a:t> </a:t>
            </a:r>
            <a:r>
              <a:rPr lang="de-DE" sz="2400" dirty="0" err="1" smtClean="0"/>
              <a:t>improve</a:t>
            </a:r>
            <a:r>
              <a:rPr lang="de-DE" sz="2400" dirty="0" smtClean="0"/>
              <a:t> </a:t>
            </a:r>
            <a:r>
              <a:rPr lang="de-DE" sz="2400" dirty="0" err="1" smtClean="0"/>
              <a:t>the</a:t>
            </a:r>
            <a:r>
              <a:rPr lang="de-DE" sz="2400" dirty="0" smtClean="0"/>
              <a:t> </a:t>
            </a:r>
            <a:r>
              <a:rPr lang="de-DE" sz="2400" dirty="0" err="1" smtClean="0"/>
              <a:t>situation</a:t>
            </a:r>
            <a:r>
              <a:rPr lang="de-DE" sz="2400" dirty="0" smtClean="0"/>
              <a:t>   </a:t>
            </a:r>
          </a:p>
          <a:p>
            <a:pPr algn="ct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78</a:t>
            </a:fld>
            <a:endParaRPr lang="en-GB"/>
          </a:p>
        </p:txBody>
      </p:sp>
    </p:spTree>
    <p:extLst>
      <p:ext uri="{BB962C8B-B14F-4D97-AF65-F5344CB8AC3E}">
        <p14:creationId xmlns:p14="http://schemas.microsoft.com/office/powerpoint/2010/main" xmlns="" val="25691419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algn="ctr"/>
            <a:endParaRPr lang="en-US" sz="2400" dirty="0" smtClean="0"/>
          </a:p>
          <a:p>
            <a:pPr algn="ctr"/>
            <a:endParaRPr lang="en-US" sz="2400" dirty="0"/>
          </a:p>
          <a:p>
            <a:pPr algn="ctr"/>
            <a:endParaRPr lang="en-US" sz="2400" dirty="0" smtClean="0"/>
          </a:p>
          <a:p>
            <a:pPr algn="ctr"/>
            <a:r>
              <a:rPr lang="en-US" sz="2400" dirty="0" smtClean="0"/>
              <a:t>“We’ve </a:t>
            </a:r>
            <a:r>
              <a:rPr lang="en-US" sz="2400" dirty="0"/>
              <a:t>learned a lot about how to make people happy. </a:t>
            </a:r>
            <a:endParaRPr lang="en-US" sz="2400" dirty="0" smtClean="0"/>
          </a:p>
          <a:p>
            <a:pPr algn="ctr"/>
            <a:r>
              <a:rPr lang="en-US" sz="2400" dirty="0" smtClean="0"/>
              <a:t>We’d </a:t>
            </a:r>
            <a:r>
              <a:rPr lang="en-US" sz="2400" dirty="0"/>
              <a:t>be stupid not to use that knowledge</a:t>
            </a:r>
            <a:r>
              <a:rPr lang="en-US" sz="2400" dirty="0" smtClean="0"/>
              <a:t>.”</a:t>
            </a:r>
          </a:p>
          <a:p>
            <a:pPr algn="ctr"/>
            <a:endParaRPr lang="en-US" sz="2400" dirty="0"/>
          </a:p>
          <a:p>
            <a:pPr algn="ctr"/>
            <a:r>
              <a:rPr lang="en-US" sz="2400" dirty="0"/>
              <a:t>Harvard Business Review, Jan./Feb. 2012, p. 77</a:t>
            </a:r>
          </a:p>
          <a:p>
            <a:pPr algn="ctr"/>
            <a:endParaRPr lang="de-DE" sz="2400"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79</a:t>
            </a:fld>
            <a:endParaRPr lang="en-GB"/>
          </a:p>
        </p:txBody>
      </p:sp>
    </p:spTree>
    <p:extLst>
      <p:ext uri="{BB962C8B-B14F-4D97-AF65-F5344CB8AC3E}">
        <p14:creationId xmlns:p14="http://schemas.microsoft.com/office/powerpoint/2010/main" xmlns="" val="285311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0" indent="0" algn="ctr">
              <a:buNone/>
            </a:pPr>
            <a:endParaRPr lang="en-US" sz="2400" dirty="0" smtClean="0"/>
          </a:p>
          <a:p>
            <a:pPr marL="0" indent="0" algn="ctr">
              <a:buNone/>
            </a:pPr>
            <a:r>
              <a:rPr lang="en-US" sz="2400" dirty="0" smtClean="0"/>
              <a:t>“</a:t>
            </a:r>
            <a:r>
              <a:rPr lang="en-US" sz="2400" dirty="0"/>
              <a:t>Why write about happiness ….? Because emerging research from neuroscience, psychology, and economics make the link between a thriving workforce  </a:t>
            </a:r>
            <a:r>
              <a:rPr lang="en-US" sz="2400" dirty="0" smtClean="0"/>
              <a:t>and </a:t>
            </a:r>
            <a:r>
              <a:rPr lang="en-US" sz="2400" b="1" dirty="0"/>
              <a:t>better performance </a:t>
            </a:r>
            <a:r>
              <a:rPr lang="en-US" sz="2400" dirty="0"/>
              <a:t>absolutely clear. Happiness can have an impact at both the </a:t>
            </a:r>
            <a:r>
              <a:rPr lang="en-US" sz="2400" b="1" dirty="0"/>
              <a:t>company </a:t>
            </a:r>
            <a:r>
              <a:rPr lang="en-US" sz="2400" dirty="0"/>
              <a:t>and the </a:t>
            </a:r>
            <a:r>
              <a:rPr lang="en-US" sz="2400" b="1" dirty="0"/>
              <a:t>country level</a:t>
            </a:r>
            <a:r>
              <a:rPr lang="en-US" sz="2400" dirty="0"/>
              <a:t>. And the movement to measure </a:t>
            </a:r>
            <a:r>
              <a:rPr lang="en-US" sz="2400" b="1" dirty="0"/>
              <a:t>national well-being </a:t>
            </a:r>
            <a:r>
              <a:rPr lang="en-US" sz="2400" dirty="0"/>
              <a:t>on factors other than GDP could be </a:t>
            </a:r>
            <a:r>
              <a:rPr lang="en-US" sz="2400" b="1" dirty="0"/>
              <a:t>game </a:t>
            </a:r>
            <a:r>
              <a:rPr lang="en-US" sz="2400" b="1" dirty="0" smtClean="0"/>
              <a:t>changing</a:t>
            </a:r>
            <a:r>
              <a:rPr lang="en-US" sz="2400" dirty="0" smtClean="0"/>
              <a:t>:</a:t>
            </a:r>
            <a:r>
              <a:rPr lang="en-US" sz="2400" b="1" dirty="0"/>
              <a:t> </a:t>
            </a:r>
            <a:r>
              <a:rPr lang="en-US" sz="2400" dirty="0" smtClean="0"/>
              <a:t>As </a:t>
            </a:r>
            <a:r>
              <a:rPr lang="en-US" sz="2400" dirty="0"/>
              <a:t>we know, what gets measured gets managed. We’ve learned a lot about how to make people happy. We’d be stupid not to use that knowledge</a:t>
            </a:r>
            <a:r>
              <a:rPr lang="en-US" sz="2400" dirty="0" smtClean="0"/>
              <a:t>.”</a:t>
            </a:r>
          </a:p>
          <a:p>
            <a:pPr marL="0" indent="0" algn="ctr">
              <a:buNone/>
            </a:pPr>
            <a:r>
              <a:rPr lang="en-US" sz="2400" dirty="0" smtClean="0"/>
              <a:t>Harvard </a:t>
            </a:r>
            <a:r>
              <a:rPr lang="en-US" sz="2400" dirty="0"/>
              <a:t>Business Review, Jan./Feb. 2012, p. </a:t>
            </a:r>
            <a:r>
              <a:rPr lang="en-US" sz="2400" dirty="0" smtClean="0"/>
              <a:t>77</a:t>
            </a:r>
          </a:p>
          <a:p>
            <a:pPr marL="0" indent="0" algn="ctr">
              <a:buNone/>
            </a:pPr>
            <a:endParaRPr lang="en-US" sz="2400" dirty="0"/>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7E448B1B-E0A9-48EC-A7DB-28C91D36BB3D}" type="slidenum">
              <a:rPr lang="de-DE" smtClean="0">
                <a:solidFill>
                  <a:srgbClr val="000000"/>
                </a:solidFill>
              </a:rPr>
              <a:pPr>
                <a:defRPr/>
              </a:pPr>
              <a:t>8</a:t>
            </a:fld>
            <a:endParaRPr lang="de-DE">
              <a:solidFill>
                <a:srgbClr val="000000"/>
              </a:solidFill>
            </a:endParaRPr>
          </a:p>
        </p:txBody>
      </p:sp>
    </p:spTree>
    <p:extLst>
      <p:ext uri="{BB962C8B-B14F-4D97-AF65-F5344CB8AC3E}">
        <p14:creationId xmlns:p14="http://schemas.microsoft.com/office/powerpoint/2010/main" xmlns="" val="3084327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defTabSz="914400">
              <a:buFont typeface="Arial" charset="0"/>
              <a:buNone/>
            </a:pPr>
            <a:r>
              <a:rPr lang="de-DE" sz="1600" dirty="0" err="1"/>
              <a:t>Literature</a:t>
            </a:r>
            <a:endParaRPr lang="de-DE" sz="1600" dirty="0"/>
          </a:p>
          <a:p>
            <a:pPr defTabSz="914400">
              <a:buFont typeface="Arial" charset="0"/>
              <a:buNone/>
            </a:pPr>
            <a:r>
              <a:rPr lang="de-DE" sz="1600" i="1" dirty="0"/>
              <a:t>Steve R. </a:t>
            </a:r>
            <a:r>
              <a:rPr lang="de-DE" sz="1600" i="1" dirty="0" err="1"/>
              <a:t>Baumgardner</a:t>
            </a:r>
            <a:r>
              <a:rPr lang="de-DE" sz="1600" i="1" dirty="0"/>
              <a:t>, Marie K. Crothers</a:t>
            </a:r>
            <a:r>
              <a:rPr lang="de-DE" sz="1600" dirty="0"/>
              <a:t>, Positive </a:t>
            </a:r>
            <a:r>
              <a:rPr lang="de-DE" sz="1600" dirty="0" err="1"/>
              <a:t>Psychology</a:t>
            </a:r>
            <a:r>
              <a:rPr lang="de-DE" sz="1600" dirty="0"/>
              <a:t>, Pearson 2010;</a:t>
            </a:r>
          </a:p>
          <a:p>
            <a:pPr defTabSz="914400">
              <a:buFont typeface="Arial" charset="0"/>
              <a:buNone/>
            </a:pPr>
            <a:r>
              <a:rPr lang="en-US" sz="1600" i="1" dirty="0"/>
              <a:t>Ben Bernanke</a:t>
            </a:r>
            <a:r>
              <a:rPr lang="en-US" sz="1600" dirty="0"/>
              <a:t>, “The economics of Happiness”, Speech given at the University of South Carolina, 8. May 2010; </a:t>
            </a:r>
          </a:p>
          <a:p>
            <a:pPr defTabSz="914400">
              <a:buFont typeface="Arial" charset="0"/>
              <a:buNone/>
            </a:pPr>
            <a:r>
              <a:rPr lang="en-US" sz="1600" i="1" dirty="0"/>
              <a:t>Ed </a:t>
            </a:r>
            <a:r>
              <a:rPr lang="en-US" sz="1600" i="1" dirty="0" err="1"/>
              <a:t>Diener</a:t>
            </a:r>
            <a:r>
              <a:rPr lang="en-US" sz="1600" i="1" dirty="0"/>
              <a:t>, Robert </a:t>
            </a:r>
            <a:r>
              <a:rPr lang="en-US" sz="1600" i="1" dirty="0" err="1"/>
              <a:t>Biswas-Diener</a:t>
            </a:r>
            <a:r>
              <a:rPr lang="en-US" sz="1600" dirty="0"/>
              <a:t>, Happiness – Unlocking the Mysteries of Psychological Wealth, Malden USA 2008;  </a:t>
            </a:r>
            <a:endParaRPr lang="de-DE" sz="1600" dirty="0"/>
          </a:p>
          <a:p>
            <a:pPr defTabSz="914400">
              <a:buFont typeface="Arial" charset="0"/>
              <a:buNone/>
            </a:pPr>
            <a:r>
              <a:rPr lang="en-US" sz="1600" i="1" dirty="0"/>
              <a:t>Robert </a:t>
            </a:r>
            <a:r>
              <a:rPr lang="en-US" sz="1600" i="1" dirty="0" err="1"/>
              <a:t>Biswas-Diener</a:t>
            </a:r>
            <a:r>
              <a:rPr lang="en-US" sz="1600" i="1" dirty="0"/>
              <a:t>, Ben Dean</a:t>
            </a:r>
            <a:r>
              <a:rPr lang="en-US" sz="1600" dirty="0"/>
              <a:t>, Positive Psychology Coaching – Putting the Science of Happiness to Work for Your Clients, John Wiley and Sons 2007. </a:t>
            </a:r>
          </a:p>
          <a:p>
            <a:pPr defTabSz="914400">
              <a:buFont typeface="Arial" charset="0"/>
              <a:buNone/>
            </a:pPr>
            <a:r>
              <a:rPr lang="en-US" sz="1600" i="1" dirty="0"/>
              <a:t>Derek Bok </a:t>
            </a:r>
            <a:r>
              <a:rPr lang="en-US" sz="1600" dirty="0"/>
              <a:t>,The Politics of Happiness – what government can learn from the new research on well-being, Princeton/ Oxford,. 2010. </a:t>
            </a:r>
            <a:endParaRPr lang="de-DE" sz="1600" dirty="0"/>
          </a:p>
          <a:p>
            <a:pPr defTabSz="914400">
              <a:buFont typeface="Arial" charset="0"/>
              <a:buNone/>
            </a:pPr>
            <a:r>
              <a:rPr lang="de-DE" sz="1600" i="1" dirty="0" err="1"/>
              <a:t>Regan</a:t>
            </a:r>
            <a:r>
              <a:rPr lang="de-DE" sz="1600" i="1" dirty="0"/>
              <a:t> A.R. </a:t>
            </a:r>
            <a:r>
              <a:rPr lang="de-DE" sz="1600" i="1" dirty="0" err="1"/>
              <a:t>Gurung</a:t>
            </a:r>
            <a:r>
              <a:rPr lang="de-DE" sz="1600" dirty="0"/>
              <a:t>, </a:t>
            </a:r>
            <a:r>
              <a:rPr lang="de-DE" sz="1600" dirty="0" err="1"/>
              <a:t>Health</a:t>
            </a:r>
            <a:r>
              <a:rPr lang="de-DE" sz="1600" dirty="0"/>
              <a:t> </a:t>
            </a:r>
            <a:r>
              <a:rPr lang="de-DE" sz="1600" dirty="0" err="1"/>
              <a:t>Psychology</a:t>
            </a:r>
            <a:r>
              <a:rPr lang="de-DE" sz="1600" dirty="0"/>
              <a:t> A Cultural Approach,  </a:t>
            </a:r>
            <a:r>
              <a:rPr lang="de-DE" sz="1600" dirty="0" err="1"/>
              <a:t>Wadsworth</a:t>
            </a:r>
            <a:r>
              <a:rPr lang="de-DE" sz="1600" dirty="0"/>
              <a:t>, Belmont (USA) 2010.  </a:t>
            </a:r>
            <a:endParaRPr lang="en-US" sz="1600" dirty="0"/>
          </a:p>
          <a:p>
            <a:pPr defTabSz="914400">
              <a:buFont typeface="Arial" charset="0"/>
              <a:buNone/>
            </a:pPr>
            <a:r>
              <a:rPr lang="en-US" sz="1600" i="1" dirty="0"/>
              <a:t>Harvard Business Review </a:t>
            </a:r>
            <a:r>
              <a:rPr lang="en-US" sz="1600" i="1" dirty="0" err="1"/>
              <a:t>OnPoint</a:t>
            </a:r>
            <a:r>
              <a:rPr lang="en-US" sz="1600" dirty="0"/>
              <a:t>, The IDEAL Workplace – How to Boost Productivity, Commitment &amp; Job Satisfaction, Summer 2010;</a:t>
            </a:r>
            <a:endParaRPr lang="de-DE" sz="1600" dirty="0"/>
          </a:p>
          <a:p>
            <a:pPr defTabSz="914400">
              <a:buFont typeface="Arial" charset="0"/>
              <a:buNone/>
            </a:pPr>
            <a:r>
              <a:rPr lang="en-US" sz="1600" i="1" dirty="0"/>
              <a:t>Harvard Medical School</a:t>
            </a:r>
            <a:r>
              <a:rPr lang="en-US" sz="1600" dirty="0"/>
              <a:t>, Positive Psychology – Harnessing the power of happiness, personal strength and mindfulness, Special Health Report 2009.    </a:t>
            </a:r>
            <a:endParaRPr lang="de-DE" sz="1600" dirty="0"/>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80</a:t>
            </a:fld>
            <a:endParaRPr lang="en-GB"/>
          </a:p>
        </p:txBody>
      </p:sp>
    </p:spTree>
    <p:extLst>
      <p:ext uri="{BB962C8B-B14F-4D97-AF65-F5344CB8AC3E}">
        <p14:creationId xmlns:p14="http://schemas.microsoft.com/office/powerpoint/2010/main" xmlns="" val="2089686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342900" lvl="0" indent="-342900" defTabSz="457200" eaLnBrk="0" hangingPunct="0">
              <a:spcBef>
                <a:spcPct val="20000"/>
              </a:spcBef>
              <a:buClrTx/>
              <a:defRPr/>
            </a:pPr>
            <a:r>
              <a:rPr lang="de-DE" i="1" kern="1200" dirty="0">
                <a:solidFill>
                  <a:srgbClr val="22214F"/>
                </a:solidFill>
                <a:latin typeface="Calibri"/>
                <a:ea typeface="MS PGothic" pitchFamily="34" charset="-128"/>
                <a:cs typeface="Arial"/>
              </a:rPr>
              <a:t>Sonja </a:t>
            </a:r>
            <a:r>
              <a:rPr lang="de-DE" i="1" kern="1200" dirty="0" err="1">
                <a:solidFill>
                  <a:srgbClr val="22214F"/>
                </a:solidFill>
                <a:latin typeface="Calibri"/>
                <a:ea typeface="MS PGothic" pitchFamily="34" charset="-128"/>
                <a:cs typeface="Arial"/>
              </a:rPr>
              <a:t>Lyubomirsky</a:t>
            </a:r>
            <a:r>
              <a:rPr lang="de-DE" kern="1200" dirty="0">
                <a:solidFill>
                  <a:srgbClr val="22214F"/>
                </a:solidFill>
                <a:latin typeface="Calibri"/>
                <a:ea typeface="MS PGothic" pitchFamily="34" charset="-128"/>
                <a:cs typeface="Arial"/>
              </a:rPr>
              <a:t>, The </a:t>
            </a:r>
            <a:r>
              <a:rPr lang="de-DE" kern="1200" dirty="0" err="1">
                <a:solidFill>
                  <a:srgbClr val="22214F"/>
                </a:solidFill>
                <a:latin typeface="Calibri"/>
                <a:ea typeface="MS PGothic" pitchFamily="34" charset="-128"/>
                <a:cs typeface="Arial"/>
              </a:rPr>
              <a:t>How</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of</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Happiness</a:t>
            </a:r>
            <a:r>
              <a:rPr lang="de-DE" kern="1200" dirty="0">
                <a:solidFill>
                  <a:srgbClr val="22214F"/>
                </a:solidFill>
                <a:latin typeface="Calibri"/>
                <a:ea typeface="MS PGothic" pitchFamily="34" charset="-128"/>
                <a:cs typeface="Arial"/>
              </a:rPr>
              <a:t> – A New Approach </a:t>
            </a:r>
            <a:r>
              <a:rPr lang="de-DE" kern="1200" dirty="0" err="1">
                <a:solidFill>
                  <a:srgbClr val="22214F"/>
                </a:solidFill>
                <a:latin typeface="Calibri"/>
                <a:ea typeface="MS PGothic" pitchFamily="34" charset="-128"/>
                <a:cs typeface="Arial"/>
              </a:rPr>
              <a:t>to</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Getting</a:t>
            </a:r>
            <a:r>
              <a:rPr lang="de-DE" kern="1200" dirty="0">
                <a:solidFill>
                  <a:srgbClr val="22214F"/>
                </a:solidFill>
                <a:latin typeface="Calibri"/>
                <a:ea typeface="MS PGothic" pitchFamily="34" charset="-128"/>
                <a:cs typeface="Arial"/>
              </a:rPr>
              <a:t> Life </a:t>
            </a:r>
            <a:r>
              <a:rPr lang="de-DE" kern="1200" dirty="0" err="1">
                <a:solidFill>
                  <a:srgbClr val="22214F"/>
                </a:solidFill>
                <a:latin typeface="Calibri"/>
                <a:ea typeface="MS PGothic" pitchFamily="34" charset="-128"/>
                <a:cs typeface="Arial"/>
              </a:rPr>
              <a:t>You</a:t>
            </a:r>
            <a:r>
              <a:rPr lang="de-DE" kern="1200" dirty="0">
                <a:solidFill>
                  <a:srgbClr val="22214F"/>
                </a:solidFill>
                <a:latin typeface="Calibri"/>
                <a:ea typeface="MS PGothic" pitchFamily="34" charset="-128"/>
                <a:cs typeface="Arial"/>
              </a:rPr>
              <a:t> Want, </a:t>
            </a:r>
            <a:r>
              <a:rPr lang="de-DE" kern="1200" dirty="0" err="1">
                <a:solidFill>
                  <a:srgbClr val="22214F"/>
                </a:solidFill>
                <a:latin typeface="Calibri"/>
                <a:ea typeface="MS PGothic" pitchFamily="34" charset="-128"/>
                <a:cs typeface="Arial"/>
              </a:rPr>
              <a:t>Penguin</a:t>
            </a:r>
            <a:r>
              <a:rPr lang="de-DE" kern="1200" dirty="0">
                <a:solidFill>
                  <a:srgbClr val="22214F"/>
                </a:solidFill>
                <a:latin typeface="Calibri"/>
                <a:ea typeface="MS PGothic" pitchFamily="34" charset="-128"/>
                <a:cs typeface="Arial"/>
              </a:rPr>
              <a:t> Books 2007</a:t>
            </a:r>
            <a:r>
              <a:rPr lang="de-DE" kern="1200" dirty="0">
                <a:solidFill>
                  <a:srgbClr val="22214F"/>
                </a:solidFill>
                <a:ea typeface="MS PGothic" pitchFamily="34" charset="-128"/>
                <a:cs typeface="Arial"/>
              </a:rPr>
              <a:t>; </a:t>
            </a:r>
            <a:endParaRPr lang="de-DE" i="1" kern="1200" dirty="0">
              <a:solidFill>
                <a:srgbClr val="22214F"/>
              </a:solidFill>
              <a:latin typeface="Calibri"/>
              <a:ea typeface="MS PGothic" pitchFamily="34" charset="-128"/>
              <a:cs typeface="Arial"/>
            </a:endParaRPr>
          </a:p>
          <a:p>
            <a:pPr marL="342900" lvl="0" indent="-342900" defTabSz="457200" eaLnBrk="0" hangingPunct="0">
              <a:spcBef>
                <a:spcPct val="20000"/>
              </a:spcBef>
              <a:buClrTx/>
              <a:defRPr/>
            </a:pPr>
            <a:r>
              <a:rPr lang="de-DE" i="1" kern="1200" dirty="0">
                <a:solidFill>
                  <a:srgbClr val="22214F"/>
                </a:solidFill>
                <a:latin typeface="Calibri"/>
                <a:ea typeface="MS PGothic" pitchFamily="34" charset="-128"/>
                <a:cs typeface="Arial"/>
              </a:rPr>
              <a:t>Jessica </a:t>
            </a:r>
            <a:r>
              <a:rPr lang="de-DE" i="1" kern="1200" dirty="0" err="1">
                <a:solidFill>
                  <a:srgbClr val="22214F"/>
                </a:solidFill>
                <a:latin typeface="Calibri"/>
                <a:ea typeface="MS PGothic" pitchFamily="34" charset="-128"/>
                <a:cs typeface="Arial"/>
              </a:rPr>
              <a:t>Pryce</a:t>
            </a:r>
            <a:r>
              <a:rPr lang="de-DE" i="1" kern="1200" dirty="0">
                <a:solidFill>
                  <a:srgbClr val="22214F"/>
                </a:solidFill>
                <a:latin typeface="Calibri"/>
                <a:ea typeface="MS PGothic" pitchFamily="34" charset="-128"/>
                <a:cs typeface="Arial"/>
              </a:rPr>
              <a:t>-Jones</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Happiness</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at</a:t>
            </a:r>
            <a:r>
              <a:rPr lang="de-DE" kern="1200" dirty="0">
                <a:solidFill>
                  <a:srgbClr val="22214F"/>
                </a:solidFill>
                <a:latin typeface="Calibri"/>
                <a:ea typeface="MS PGothic" pitchFamily="34" charset="-128"/>
                <a:cs typeface="Arial"/>
              </a:rPr>
              <a:t> Work – </a:t>
            </a:r>
            <a:r>
              <a:rPr lang="de-DE" kern="1200" dirty="0" err="1">
                <a:solidFill>
                  <a:srgbClr val="22214F"/>
                </a:solidFill>
                <a:latin typeface="Calibri"/>
                <a:ea typeface="MS PGothic" pitchFamily="34" charset="-128"/>
                <a:cs typeface="Arial"/>
              </a:rPr>
              <a:t>Maximizing</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your</a:t>
            </a:r>
            <a:r>
              <a:rPr lang="de-DE" kern="1200" dirty="0">
                <a:solidFill>
                  <a:srgbClr val="22214F"/>
                </a:solidFill>
                <a:latin typeface="Calibri"/>
                <a:ea typeface="MS PGothic" pitchFamily="34" charset="-128"/>
                <a:cs typeface="Arial"/>
              </a:rPr>
              <a:t> Psychological Capital </a:t>
            </a:r>
            <a:r>
              <a:rPr lang="de-DE" kern="1200" dirty="0" err="1">
                <a:solidFill>
                  <a:srgbClr val="22214F"/>
                </a:solidFill>
                <a:latin typeface="Calibri"/>
                <a:ea typeface="MS PGothic" pitchFamily="34" charset="-128"/>
                <a:cs typeface="Arial"/>
              </a:rPr>
              <a:t>for</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Success</a:t>
            </a:r>
            <a:r>
              <a:rPr lang="de-DE" kern="1200" dirty="0">
                <a:solidFill>
                  <a:srgbClr val="22214F"/>
                </a:solidFill>
                <a:latin typeface="Calibri"/>
                <a:ea typeface="MS PGothic" pitchFamily="34" charset="-128"/>
                <a:cs typeface="Arial"/>
              </a:rPr>
              <a:t>, </a:t>
            </a:r>
            <a:r>
              <a:rPr lang="de-DE" kern="1200" dirty="0" err="1">
                <a:solidFill>
                  <a:srgbClr val="22214F"/>
                </a:solidFill>
                <a:latin typeface="Calibri"/>
                <a:ea typeface="MS PGothic" pitchFamily="34" charset="-128"/>
                <a:cs typeface="Arial"/>
              </a:rPr>
              <a:t>Wiley</a:t>
            </a:r>
            <a:r>
              <a:rPr lang="de-DE" kern="1200" dirty="0">
                <a:solidFill>
                  <a:srgbClr val="22214F"/>
                </a:solidFill>
                <a:latin typeface="Calibri"/>
                <a:ea typeface="MS PGothic" pitchFamily="34" charset="-128"/>
                <a:cs typeface="Arial"/>
              </a:rPr>
              <a:t>-Blackwell 2010;</a:t>
            </a:r>
          </a:p>
          <a:p>
            <a:pPr marL="342900" lvl="0" indent="-342900" defTabSz="457200" eaLnBrk="0" hangingPunct="0">
              <a:spcBef>
                <a:spcPct val="20000"/>
              </a:spcBef>
              <a:buClrTx/>
              <a:defRPr/>
            </a:pPr>
            <a:r>
              <a:rPr lang="en-US" i="1" kern="1200" dirty="0" err="1">
                <a:latin typeface="Calibri"/>
                <a:ea typeface="MS PGothic" pitchFamily="34" charset="-128"/>
                <a:cs typeface="Arial"/>
                <a:hlinkClick r:id="rId2"/>
              </a:rPr>
              <a:t>Karlheinz</a:t>
            </a:r>
            <a:r>
              <a:rPr lang="en-US" i="1" kern="1200" dirty="0">
                <a:latin typeface="Calibri"/>
                <a:ea typeface="MS PGothic" pitchFamily="34" charset="-128"/>
                <a:cs typeface="Arial"/>
                <a:hlinkClick r:id="rId2"/>
              </a:rPr>
              <a:t> </a:t>
            </a:r>
            <a:r>
              <a:rPr lang="en-US" i="1" kern="1200" dirty="0" err="1">
                <a:latin typeface="Calibri"/>
                <a:ea typeface="MS PGothic" pitchFamily="34" charset="-128"/>
                <a:cs typeface="Arial"/>
                <a:hlinkClick r:id="rId2"/>
              </a:rPr>
              <a:t>Ruckriegel</a:t>
            </a:r>
            <a:r>
              <a:rPr lang="en-US" kern="1200" dirty="0">
                <a:latin typeface="Calibri"/>
                <a:ea typeface="MS PGothic" pitchFamily="34" charset="-128"/>
                <a:cs typeface="Arial"/>
                <a:hlinkClick r:id="rId2"/>
              </a:rPr>
              <a:t>, Happiness country analyses </a:t>
            </a:r>
            <a:r>
              <a:rPr lang="en-US" kern="1200" dirty="0" smtClean="0">
                <a:latin typeface="Calibri"/>
                <a:ea typeface="MS PGothic" pitchFamily="34" charset="-128"/>
                <a:cs typeface="Arial"/>
                <a:hlinkClick r:id="rId2"/>
              </a:rPr>
              <a:t>Germany</a:t>
            </a:r>
            <a:r>
              <a:rPr lang="en-US" kern="1200" dirty="0" smtClean="0">
                <a:latin typeface="Calibri"/>
                <a:ea typeface="MS PGothic" pitchFamily="34" charset="-128"/>
                <a:cs typeface="Arial"/>
              </a:rPr>
              <a:t>, </a:t>
            </a:r>
            <a:r>
              <a:rPr lang="en-US" kern="1200" dirty="0">
                <a:solidFill>
                  <a:prstClr val="black">
                    <a:lumMod val="95000"/>
                    <a:lumOff val="5000"/>
                  </a:prstClr>
                </a:solidFill>
                <a:latin typeface="Calibri"/>
                <a:ea typeface="MS PGothic" pitchFamily="34" charset="-128"/>
                <a:cs typeface="Arial"/>
              </a:rPr>
              <a:t>Report for the EU-Project „Key Competence Happiness – A New Theme in Adult Education and Consulting”,  </a:t>
            </a:r>
            <a:r>
              <a:rPr lang="en-US" kern="1200" dirty="0" err="1">
                <a:solidFill>
                  <a:prstClr val="black">
                    <a:lumMod val="95000"/>
                    <a:lumOff val="5000"/>
                  </a:prstClr>
                </a:solidFill>
                <a:latin typeface="Calibri"/>
                <a:ea typeface="MS PGothic" pitchFamily="34" charset="-128"/>
                <a:cs typeface="Arial"/>
              </a:rPr>
              <a:t>Juni</a:t>
            </a:r>
            <a:r>
              <a:rPr lang="en-US" kern="1200" dirty="0">
                <a:solidFill>
                  <a:prstClr val="black">
                    <a:lumMod val="95000"/>
                    <a:lumOff val="5000"/>
                  </a:prstClr>
                </a:solidFill>
                <a:latin typeface="Calibri"/>
                <a:ea typeface="MS PGothic" pitchFamily="34" charset="-128"/>
                <a:cs typeface="Arial"/>
              </a:rPr>
              <a:t> 2010 (</a:t>
            </a:r>
            <a:r>
              <a:rPr lang="en-US" kern="1200" dirty="0">
                <a:solidFill>
                  <a:prstClr val="black">
                    <a:lumMod val="95000"/>
                    <a:lumOff val="5000"/>
                  </a:prstClr>
                </a:solidFill>
                <a:latin typeface="Calibri"/>
                <a:ea typeface="MS PGothic" pitchFamily="34" charset="-128"/>
                <a:cs typeface="Arial"/>
                <a:hlinkClick r:id="rId3"/>
              </a:rPr>
              <a:t>www.ruckriegel.org</a:t>
            </a:r>
            <a:r>
              <a:rPr lang="en-US" kern="1200" dirty="0">
                <a:solidFill>
                  <a:prstClr val="black">
                    <a:lumMod val="95000"/>
                    <a:lumOff val="5000"/>
                  </a:prstClr>
                </a:solidFill>
                <a:latin typeface="Calibri"/>
                <a:ea typeface="MS PGothic" pitchFamily="34" charset="-128"/>
                <a:cs typeface="Arial"/>
              </a:rPr>
              <a:t> – Contributions to Happiness Research).</a:t>
            </a:r>
            <a:endParaRPr lang="de-DE" i="1" kern="1200" dirty="0">
              <a:solidFill>
                <a:prstClr val="black">
                  <a:lumMod val="95000"/>
                  <a:lumOff val="5000"/>
                </a:prstClr>
              </a:solidFill>
              <a:latin typeface="Calibri"/>
              <a:ea typeface="MS PGothic" pitchFamily="34" charset="-128"/>
              <a:cs typeface="Arial"/>
            </a:endParaRPr>
          </a:p>
          <a:p>
            <a:pPr marL="342900" lvl="0" indent="-342900" defTabSz="457200" eaLnBrk="0" hangingPunct="0">
              <a:spcBef>
                <a:spcPct val="20000"/>
              </a:spcBef>
              <a:buClrTx/>
              <a:defRPr/>
            </a:pPr>
            <a:r>
              <a:rPr lang="en-US" i="1" kern="1200" dirty="0" err="1">
                <a:solidFill>
                  <a:prstClr val="black">
                    <a:lumMod val="95000"/>
                    <a:lumOff val="5000"/>
                  </a:prstClr>
                </a:solidFill>
                <a:latin typeface="Calibri"/>
                <a:ea typeface="MS PGothic" pitchFamily="34" charset="-128"/>
                <a:cs typeface="Arial"/>
              </a:rPr>
              <a:t>Karlheinz</a:t>
            </a:r>
            <a:r>
              <a:rPr lang="en-US" i="1" kern="1200" dirty="0">
                <a:solidFill>
                  <a:prstClr val="black">
                    <a:lumMod val="95000"/>
                    <a:lumOff val="5000"/>
                  </a:prstClr>
                </a:solidFill>
                <a:latin typeface="Calibri"/>
                <a:ea typeface="MS PGothic" pitchFamily="34" charset="-128"/>
                <a:cs typeface="Arial"/>
              </a:rPr>
              <a:t> </a:t>
            </a:r>
            <a:r>
              <a:rPr lang="en-US" i="1" kern="1200" dirty="0" err="1">
                <a:solidFill>
                  <a:prstClr val="black">
                    <a:lumMod val="95000"/>
                    <a:lumOff val="5000"/>
                  </a:prstClr>
                </a:solidFill>
                <a:latin typeface="Calibri"/>
                <a:ea typeface="MS PGothic" pitchFamily="34" charset="-128"/>
                <a:cs typeface="Arial"/>
              </a:rPr>
              <a:t>Ruckriegel</a:t>
            </a:r>
            <a:r>
              <a:rPr lang="en-US" i="1" kern="1200" dirty="0">
                <a:solidFill>
                  <a:prstClr val="black">
                    <a:lumMod val="95000"/>
                    <a:lumOff val="5000"/>
                  </a:prstClr>
                </a:solidFill>
                <a:latin typeface="Calibri"/>
                <a:ea typeface="MS PGothic" pitchFamily="34" charset="-128"/>
                <a:cs typeface="Arial"/>
              </a:rPr>
              <a:t> </a:t>
            </a:r>
            <a:r>
              <a:rPr lang="en-US" kern="1200" dirty="0">
                <a:solidFill>
                  <a:prstClr val="black">
                    <a:lumMod val="95000"/>
                    <a:lumOff val="5000"/>
                  </a:prstClr>
                </a:solidFill>
                <a:latin typeface="Calibri"/>
                <a:ea typeface="MS PGothic" pitchFamily="34" charset="-128"/>
                <a:cs typeface="Arial"/>
              </a:rPr>
              <a:t>, Happiness Research – Findings and implications for adult education, Report for the EU-Project </a:t>
            </a:r>
            <a:r>
              <a:rPr lang="en-US" kern="1200" dirty="0">
                <a:solidFill>
                  <a:prstClr val="black">
                    <a:lumMod val="95000"/>
                    <a:lumOff val="5000"/>
                  </a:prstClr>
                </a:solidFill>
                <a:latin typeface="Calibri"/>
                <a:ea typeface="MS PGothic" pitchFamily="34" charset="-128"/>
                <a:cs typeface="Arial"/>
                <a:hlinkClick r:id="rId4"/>
              </a:rPr>
              <a:t>„</a:t>
            </a:r>
            <a:r>
              <a:rPr lang="en-US" kern="1200" dirty="0">
                <a:solidFill>
                  <a:prstClr val="black"/>
                </a:solidFill>
                <a:latin typeface="Calibri"/>
                <a:ea typeface="MS PGothic" pitchFamily="34" charset="-128"/>
                <a:cs typeface="Arial"/>
                <a:hlinkClick r:id="rId4"/>
              </a:rPr>
              <a:t>Key Competence Happiness – A New Theme in Adult Education and Consulting”</a:t>
            </a:r>
            <a:r>
              <a:rPr lang="en-US" kern="1200" dirty="0">
                <a:solidFill>
                  <a:prstClr val="black"/>
                </a:solidFill>
                <a:latin typeface="Calibri"/>
                <a:ea typeface="MS PGothic" pitchFamily="34" charset="-128"/>
                <a:cs typeface="Arial"/>
              </a:rPr>
              <a:t>,  Se</a:t>
            </a:r>
            <a:r>
              <a:rPr lang="en-US" kern="1200" dirty="0">
                <a:solidFill>
                  <a:prstClr val="black">
                    <a:lumMod val="95000"/>
                    <a:lumOff val="5000"/>
                  </a:prstClr>
                </a:solidFill>
                <a:latin typeface="Calibri"/>
                <a:ea typeface="MS PGothic" pitchFamily="34" charset="-128"/>
                <a:cs typeface="Arial"/>
              </a:rPr>
              <a:t>ptember 2010 (</a:t>
            </a:r>
            <a:r>
              <a:rPr lang="en-US" kern="1200" dirty="0">
                <a:solidFill>
                  <a:prstClr val="black">
                    <a:lumMod val="95000"/>
                    <a:lumOff val="5000"/>
                  </a:prstClr>
                </a:solidFill>
                <a:latin typeface="Calibri"/>
                <a:ea typeface="MS PGothic" pitchFamily="34" charset="-128"/>
                <a:cs typeface="Arial"/>
                <a:hlinkClick r:id="rId3"/>
              </a:rPr>
              <a:t>www.ruckriegel.org</a:t>
            </a:r>
            <a:r>
              <a:rPr lang="en-US" kern="1200" dirty="0">
                <a:solidFill>
                  <a:prstClr val="black">
                    <a:lumMod val="95000"/>
                    <a:lumOff val="5000"/>
                  </a:prstClr>
                </a:solidFill>
                <a:latin typeface="Calibri"/>
                <a:ea typeface="MS PGothic" pitchFamily="34" charset="-128"/>
                <a:cs typeface="Arial"/>
              </a:rPr>
              <a:t> – Contributions to Happiness Research).</a:t>
            </a:r>
            <a:endParaRPr lang="de-DE" i="1" kern="1200" dirty="0">
              <a:solidFill>
                <a:prstClr val="black">
                  <a:lumMod val="95000"/>
                  <a:lumOff val="5000"/>
                </a:prstClr>
              </a:solidFill>
              <a:latin typeface="Calibri"/>
              <a:ea typeface="MS PGothic" pitchFamily="34" charset="-128"/>
              <a:cs typeface="Arial"/>
            </a:endParaRPr>
          </a:p>
          <a:p>
            <a:pPr marL="342900" lvl="0" indent="-342900" defTabSz="457200" eaLnBrk="0" hangingPunct="0">
              <a:spcBef>
                <a:spcPct val="20000"/>
              </a:spcBef>
              <a:buClrTx/>
              <a:defRPr/>
            </a:pPr>
            <a:r>
              <a:rPr lang="de-DE" i="1" kern="1200" dirty="0">
                <a:solidFill>
                  <a:prstClr val="black">
                    <a:lumMod val="95000"/>
                    <a:lumOff val="5000"/>
                  </a:prstClr>
                </a:solidFill>
                <a:latin typeface="Calibri"/>
                <a:ea typeface="MS PGothic" pitchFamily="34" charset="-128"/>
                <a:cs typeface="Arial"/>
              </a:rPr>
              <a:t>C.R. Snyder, Shane J. Lopez</a:t>
            </a:r>
            <a:r>
              <a:rPr lang="de-DE" kern="1200" dirty="0">
                <a:solidFill>
                  <a:prstClr val="black">
                    <a:lumMod val="95000"/>
                    <a:lumOff val="5000"/>
                  </a:prstClr>
                </a:solidFill>
                <a:latin typeface="Calibri"/>
                <a:ea typeface="MS PGothic" pitchFamily="34" charset="-128"/>
                <a:cs typeface="Arial"/>
              </a:rPr>
              <a:t>, Positive </a:t>
            </a:r>
            <a:r>
              <a:rPr lang="de-DE" kern="1200" dirty="0" err="1">
                <a:solidFill>
                  <a:prstClr val="black">
                    <a:lumMod val="95000"/>
                    <a:lumOff val="5000"/>
                  </a:prstClr>
                </a:solidFill>
                <a:latin typeface="Calibri"/>
                <a:ea typeface="MS PGothic" pitchFamily="34" charset="-128"/>
                <a:cs typeface="Arial"/>
              </a:rPr>
              <a:t>Psychology</a:t>
            </a:r>
            <a:r>
              <a:rPr lang="de-DE" kern="1200" dirty="0">
                <a:solidFill>
                  <a:prstClr val="black">
                    <a:lumMod val="95000"/>
                    <a:lumOff val="5000"/>
                  </a:prstClr>
                </a:solidFill>
                <a:latin typeface="Calibri"/>
                <a:ea typeface="MS PGothic" pitchFamily="34" charset="-128"/>
                <a:cs typeface="Arial"/>
              </a:rPr>
              <a:t> – The Scientific </a:t>
            </a:r>
            <a:r>
              <a:rPr lang="de-DE" kern="1200" dirty="0" err="1">
                <a:solidFill>
                  <a:prstClr val="black">
                    <a:lumMod val="95000"/>
                    <a:lumOff val="5000"/>
                  </a:prstClr>
                </a:solidFill>
                <a:latin typeface="Calibri"/>
                <a:ea typeface="MS PGothic" pitchFamily="34" charset="-128"/>
                <a:cs typeface="Arial"/>
              </a:rPr>
              <a:t>and</a:t>
            </a:r>
            <a:r>
              <a:rPr lang="de-DE" kern="1200" dirty="0">
                <a:solidFill>
                  <a:prstClr val="black">
                    <a:lumMod val="95000"/>
                    <a:lumOff val="5000"/>
                  </a:prstClr>
                </a:solidFill>
                <a:latin typeface="Calibri"/>
                <a:ea typeface="MS PGothic" pitchFamily="34" charset="-128"/>
                <a:cs typeface="Arial"/>
              </a:rPr>
              <a:t> </a:t>
            </a:r>
            <a:r>
              <a:rPr lang="de-DE" kern="1200" dirty="0" err="1">
                <a:solidFill>
                  <a:prstClr val="black">
                    <a:lumMod val="95000"/>
                    <a:lumOff val="5000"/>
                  </a:prstClr>
                </a:solidFill>
                <a:latin typeface="Calibri"/>
                <a:ea typeface="MS PGothic" pitchFamily="34" charset="-128"/>
                <a:cs typeface="Arial"/>
              </a:rPr>
              <a:t>Practical</a:t>
            </a:r>
            <a:r>
              <a:rPr lang="de-DE" kern="1200" dirty="0">
                <a:solidFill>
                  <a:prstClr val="black">
                    <a:lumMod val="95000"/>
                    <a:lumOff val="5000"/>
                  </a:prstClr>
                </a:solidFill>
                <a:latin typeface="Calibri"/>
                <a:ea typeface="MS PGothic" pitchFamily="34" charset="-128"/>
                <a:cs typeface="Arial"/>
              </a:rPr>
              <a:t> Exploration </a:t>
            </a:r>
            <a:r>
              <a:rPr lang="de-DE" kern="1200" dirty="0" err="1">
                <a:solidFill>
                  <a:prstClr val="black">
                    <a:lumMod val="95000"/>
                    <a:lumOff val="5000"/>
                  </a:prstClr>
                </a:solidFill>
                <a:latin typeface="Calibri"/>
                <a:ea typeface="MS PGothic" pitchFamily="34" charset="-128"/>
                <a:cs typeface="Arial"/>
              </a:rPr>
              <a:t>of</a:t>
            </a:r>
            <a:r>
              <a:rPr lang="de-DE" kern="1200" dirty="0">
                <a:solidFill>
                  <a:prstClr val="black">
                    <a:lumMod val="95000"/>
                    <a:lumOff val="5000"/>
                  </a:prstClr>
                </a:solidFill>
                <a:latin typeface="Calibri"/>
                <a:ea typeface="MS PGothic" pitchFamily="34" charset="-128"/>
                <a:cs typeface="Arial"/>
              </a:rPr>
              <a:t> Human </a:t>
            </a:r>
            <a:r>
              <a:rPr lang="de-DE" kern="1200" dirty="0" err="1">
                <a:solidFill>
                  <a:prstClr val="black">
                    <a:lumMod val="95000"/>
                    <a:lumOff val="5000"/>
                  </a:prstClr>
                </a:solidFill>
                <a:latin typeface="Calibri"/>
                <a:ea typeface="MS PGothic" pitchFamily="34" charset="-128"/>
                <a:cs typeface="Arial"/>
              </a:rPr>
              <a:t>Strengths</a:t>
            </a:r>
            <a:r>
              <a:rPr lang="de-DE" kern="1200" dirty="0">
                <a:solidFill>
                  <a:prstClr val="black">
                    <a:lumMod val="95000"/>
                    <a:lumOff val="5000"/>
                  </a:prstClr>
                </a:solidFill>
                <a:latin typeface="Calibri"/>
                <a:ea typeface="MS PGothic" pitchFamily="34" charset="-128"/>
                <a:cs typeface="Arial"/>
              </a:rPr>
              <a:t>, SAGE </a:t>
            </a:r>
            <a:r>
              <a:rPr lang="de-DE" kern="1200" dirty="0">
                <a:solidFill>
                  <a:srgbClr val="22214F"/>
                </a:solidFill>
                <a:latin typeface="Calibri"/>
                <a:ea typeface="MS PGothic" pitchFamily="34" charset="-128"/>
                <a:cs typeface="Arial"/>
              </a:rPr>
              <a:t>Publications 2007</a:t>
            </a:r>
            <a:r>
              <a:rPr lang="de-DE" kern="1200" dirty="0" smtClean="0">
                <a:solidFill>
                  <a:srgbClr val="22214F"/>
                </a:solidFill>
                <a:latin typeface="Calibri"/>
                <a:ea typeface="MS PGothic" pitchFamily="34" charset="-128"/>
                <a:cs typeface="Arial"/>
              </a:rPr>
              <a:t>.</a:t>
            </a:r>
          </a:p>
          <a:p>
            <a:pPr marL="342900" lvl="0" indent="-342900" defTabSz="457200" eaLnBrk="0" hangingPunct="0">
              <a:spcBef>
                <a:spcPct val="20000"/>
              </a:spcBef>
              <a:buClrTx/>
              <a:defRPr/>
            </a:pPr>
            <a:r>
              <a:rPr lang="en-US" i="1" kern="1200" dirty="0">
                <a:latin typeface="Calibri"/>
                <a:ea typeface="MS PGothic" pitchFamily="34" charset="-128"/>
                <a:cs typeface="Arial"/>
              </a:rPr>
              <a:t>Gretchen </a:t>
            </a:r>
            <a:r>
              <a:rPr lang="en-US" i="1" kern="1200" dirty="0" err="1">
                <a:latin typeface="Calibri"/>
                <a:ea typeface="MS PGothic" pitchFamily="34" charset="-128"/>
                <a:cs typeface="Arial"/>
              </a:rPr>
              <a:t>Spreitzer</a:t>
            </a:r>
            <a:r>
              <a:rPr lang="en-US" i="1" kern="1200" dirty="0">
                <a:latin typeface="Calibri"/>
                <a:ea typeface="MS PGothic" pitchFamily="34" charset="-128"/>
                <a:cs typeface="Arial"/>
              </a:rPr>
              <a:t>, Christine </a:t>
            </a:r>
            <a:r>
              <a:rPr lang="en-US" i="1" kern="1200" dirty="0" err="1">
                <a:latin typeface="Calibri"/>
                <a:ea typeface="MS PGothic" pitchFamily="34" charset="-128"/>
                <a:cs typeface="Arial"/>
              </a:rPr>
              <a:t>Porath</a:t>
            </a:r>
            <a:r>
              <a:rPr lang="en-US" kern="1200" dirty="0">
                <a:latin typeface="Calibri"/>
                <a:ea typeface="MS PGothic" pitchFamily="34" charset="-128"/>
                <a:cs typeface="Arial"/>
              </a:rPr>
              <a:t>, Creating Sustainable Performance, in: Harvard Business Review, January-February 2012, p. 93-98</a:t>
            </a:r>
            <a:endParaRPr lang="de-DE" kern="1200" dirty="0">
              <a:latin typeface="Calibri"/>
              <a:ea typeface="MS PGothic" pitchFamily="34" charset="-128"/>
              <a:cs typeface="Arial"/>
            </a:endParaRPr>
          </a:p>
          <a:p>
            <a:pPr marL="342900" lvl="0" indent="-342900" defTabSz="457200" eaLnBrk="0" hangingPunct="0">
              <a:spcBef>
                <a:spcPct val="20000"/>
              </a:spcBef>
              <a:buClrTx/>
              <a:defRPr/>
            </a:pPr>
            <a:endParaRPr lang="de-DE" sz="2000" kern="1200" dirty="0">
              <a:solidFill>
                <a:srgbClr val="22214F"/>
              </a:solidFill>
              <a:ea typeface="MS PGothic" pitchFamily="34" charset="-128"/>
              <a:cs typeface="Arial"/>
            </a:endParaRPr>
          </a:p>
          <a:p>
            <a:endParaRPr lang="de-DE" dirty="0"/>
          </a:p>
        </p:txBody>
      </p:sp>
      <p:sp>
        <p:nvSpPr>
          <p:cNvPr id="4" name="Fußzeilenplatzhalter 3"/>
          <p:cNvSpPr>
            <a:spLocks noGrp="1"/>
          </p:cNvSpPr>
          <p:nvPr>
            <p:ph type="ftr" sz="quarter" idx="10"/>
          </p:nvPr>
        </p:nvSpPr>
        <p:spPr/>
        <p:txBody>
          <a:bodyPr/>
          <a:lstStyle/>
          <a:p>
            <a:pPr>
              <a:defRPr/>
            </a:pPr>
            <a:r>
              <a:rPr lang="de-DE" smtClean="0"/>
              <a:t>www.ohm-university.eu</a:t>
            </a:r>
            <a:endParaRPr lang="de-DE"/>
          </a:p>
        </p:txBody>
      </p:sp>
      <p:sp>
        <p:nvSpPr>
          <p:cNvPr id="5" name="Foliennummernplatzhalter 4"/>
          <p:cNvSpPr>
            <a:spLocks noGrp="1"/>
          </p:cNvSpPr>
          <p:nvPr>
            <p:ph type="sldNum" sz="quarter" idx="11"/>
          </p:nvPr>
        </p:nvSpPr>
        <p:spPr/>
        <p:txBody>
          <a:bodyPr/>
          <a:lstStyle/>
          <a:p>
            <a:pPr>
              <a:defRPr/>
            </a:pPr>
            <a:r>
              <a:rPr lang="en-GB" smtClean="0"/>
              <a:t>page </a:t>
            </a:r>
            <a:fld id="{1B681AAE-033D-4D4A-BDB1-8E336170884D}" type="slidenum">
              <a:rPr lang="en-GB" smtClean="0"/>
              <a:pPr>
                <a:defRPr/>
              </a:pPr>
              <a:t>81</a:t>
            </a:fld>
            <a:endParaRPr lang="en-GB"/>
          </a:p>
        </p:txBody>
      </p:sp>
    </p:spTree>
    <p:extLst>
      <p:ext uri="{BB962C8B-B14F-4D97-AF65-F5344CB8AC3E}">
        <p14:creationId xmlns:p14="http://schemas.microsoft.com/office/powerpoint/2010/main" xmlns="" val="358771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3" name="Foliennummernplatzhalter 2"/>
          <p:cNvSpPr>
            <a:spLocks noGrp="1"/>
          </p:cNvSpPr>
          <p:nvPr>
            <p:ph type="sldNum" sz="quarter" idx="11"/>
          </p:nvPr>
        </p:nvSpPr>
        <p:spPr/>
        <p:txBody>
          <a:bodyPr/>
          <a:lstStyle/>
          <a:p>
            <a:pPr>
              <a:defRPr/>
            </a:pPr>
            <a:r>
              <a:rPr lang="de-DE" smtClean="0">
                <a:solidFill>
                  <a:srgbClr val="000000"/>
                </a:solidFill>
              </a:rPr>
              <a:t>Seite </a:t>
            </a:r>
            <a:fld id="{D81305B1-5143-429A-88AF-93A111C16AB0}" type="slidenum">
              <a:rPr lang="de-DE" smtClean="0">
                <a:solidFill>
                  <a:srgbClr val="000000"/>
                </a:solidFill>
              </a:rPr>
              <a:pPr>
                <a:defRPr/>
              </a:pPr>
              <a:t>9</a:t>
            </a:fld>
            <a:endParaRPr lang="de-DE">
              <a:solidFill>
                <a:srgbClr val="000000"/>
              </a:solidFill>
            </a:endParaRPr>
          </a:p>
        </p:txBody>
      </p:sp>
      <p:pic>
        <p:nvPicPr>
          <p:cNvPr id="1026" name="Picture 2" descr="C:\Users\User\Pictures\ControlCenter3\Scan\HBM April 1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27784" y="1196752"/>
            <a:ext cx="3456384" cy="4931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0277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_englisch">
  <a:themeElements>
    <a:clrScheme name="Benutzerdefinier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6A0"/>
      </a:hlink>
      <a:folHlink>
        <a:srgbClr val="B2B2B2"/>
      </a:folHlink>
    </a:clrScheme>
    <a:fontScheme name="Folien_vorlage_Querforma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vorlage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vorlage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vorlage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vorlage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vorlage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vorlage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vorlage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Vorlage_englisch</Template>
  <TotalTime>0</TotalTime>
  <Words>3404</Words>
  <Application>Microsoft Office PowerPoint</Application>
  <PresentationFormat>Overheadfolien</PresentationFormat>
  <Paragraphs>511</Paragraphs>
  <Slides>81</Slides>
  <Notes>4</Notes>
  <HiddenSlides>0</HiddenSlides>
  <MMClips>0</MMClips>
  <ScaleCrop>false</ScaleCrop>
  <HeadingPairs>
    <vt:vector size="4" baseType="variant">
      <vt:variant>
        <vt:lpstr>Design</vt:lpstr>
      </vt:variant>
      <vt:variant>
        <vt:i4>7</vt:i4>
      </vt:variant>
      <vt:variant>
        <vt:lpstr>Folientitel</vt:lpstr>
      </vt:variant>
      <vt:variant>
        <vt:i4>81</vt:i4>
      </vt:variant>
    </vt:vector>
  </HeadingPairs>
  <TitlesOfParts>
    <vt:vector size="88" baseType="lpstr">
      <vt:lpstr>Vorlage_englisch</vt:lpstr>
      <vt:lpstr>Vorlage_deutschmitLogoFamiliengerechteHochschule</vt:lpstr>
      <vt:lpstr>1_Vorlage_deutschmitLogoFamiliengerechteHochschule</vt:lpstr>
      <vt:lpstr>2_Vorlage_deutschmitLogoFamiliengerechteHochschule</vt:lpstr>
      <vt:lpstr>3_Vorlage_deutschmitLogoFamiliengerechteHochschule</vt:lpstr>
      <vt:lpstr>5_Vorlage_deutschmitLogoFamiliengerechteHochschule</vt:lpstr>
      <vt:lpstr>4_Vorlage_deutschmitLogoFamiliengerechteHochschule</vt:lpstr>
      <vt:lpstr>   "What can we learn from  Happiness research? Consequences for policy, companies and each of us“  Speech given in Teheran/Iran at  Faculty of Management,  Shahid Beheshti University, 4.5.2013. Faculty of Management,  University of Teheran, 5.5.2013.   Faculty of Economics,  University of Teheran, 5.5.213.  Prof. Dr. Karlheinz Ruckriegel www.ruckriegel.org  </vt:lpstr>
      <vt:lpstr>Folie 2</vt:lpstr>
      <vt:lpstr>Folie 3</vt:lpstr>
      <vt:lpstr>Folie 4</vt:lpstr>
      <vt:lpstr>Folie 5</vt:lpstr>
      <vt:lpstr>Folie 6</vt:lpstr>
      <vt:lpstr>Folie 7</vt:lpstr>
      <vt:lpstr>Folie 8</vt:lpstr>
      <vt:lpstr>Folie 9</vt:lpstr>
      <vt:lpstr>Folie 10</vt:lpstr>
      <vt:lpstr> WHAT IS HAPPINESS? </vt:lpstr>
      <vt:lpstr>Folie 12</vt:lpstr>
      <vt:lpstr>Folie 13</vt:lpstr>
      <vt:lpstr>Folie 14</vt:lpstr>
      <vt:lpstr>Folie 15</vt:lpstr>
      <vt:lpstr>Folie 16</vt:lpstr>
      <vt:lpstr>EFFECTS OF HAPPINESS </vt:lpstr>
      <vt:lpstr>Folie 18</vt:lpstr>
      <vt:lpstr>HOW IS HAPPINESS MEASURED? </vt:lpstr>
      <vt:lpstr>Folie 20</vt:lpstr>
      <vt:lpstr>Folie 21</vt:lpstr>
      <vt:lpstr>Folie 22</vt:lpstr>
      <vt:lpstr>Folie 23</vt:lpstr>
      <vt:lpstr>Folie 24</vt:lpstr>
      <vt:lpstr>Folie 25</vt:lpstr>
      <vt:lpstr>Folie 26</vt:lpstr>
      <vt:lpstr>Folie 27</vt:lpstr>
      <vt:lpstr>IF YOU`RE SO RICH, WHY AREN`T YOU SO HAPPY? </vt:lpstr>
      <vt:lpstr>Folie 29</vt:lpstr>
      <vt:lpstr>Folie 30</vt:lpstr>
      <vt:lpstr>Folie 31</vt:lpstr>
      <vt:lpstr>Folie 32</vt:lpstr>
      <vt:lpstr>Folie 33</vt:lpstr>
      <vt:lpstr>Folie 34</vt:lpstr>
      <vt:lpstr>Folie 35</vt:lpstr>
      <vt:lpstr>Folie 36</vt:lpstr>
      <vt:lpstr>Folie 37</vt:lpstr>
      <vt:lpstr>Folie 38</vt:lpstr>
      <vt:lpstr>Factors Contributing to Happiness </vt:lpstr>
      <vt:lpstr>Folie 40</vt:lpstr>
      <vt:lpstr>Political consequences</vt:lpstr>
      <vt:lpstr>Folie 42</vt:lpstr>
      <vt:lpstr>Folie 43</vt:lpstr>
      <vt:lpstr>Folie 44</vt:lpstr>
      <vt:lpstr>Folie 45</vt:lpstr>
      <vt:lpstr>Folie 46</vt:lpstr>
      <vt:lpstr>Folie 47</vt:lpstr>
      <vt:lpstr>1972</vt:lpstr>
      <vt:lpstr>Folie 49</vt:lpstr>
      <vt:lpstr>WHAT CAN WE – EACH OF US - DO TO IMPROVE HAPPINESS?  WHAT CAN WE LEARN FROM POSITIVE PSYCHOLOGY? </vt:lpstr>
      <vt:lpstr>Folie 51</vt:lpstr>
      <vt:lpstr>Folie 52</vt:lpstr>
      <vt:lpstr>Folie 53</vt:lpstr>
      <vt:lpstr>Folie 54</vt:lpstr>
      <vt:lpstr>Folie 55</vt:lpstr>
      <vt:lpstr>Folie 56</vt:lpstr>
      <vt:lpstr>Happiness Research – Implications for companies</vt:lpstr>
      <vt:lpstr>Folie 58</vt:lpstr>
      <vt:lpstr>Folie 59</vt:lpstr>
      <vt:lpstr>Situation in Germany </vt:lpstr>
      <vt:lpstr>Folie 61</vt:lpstr>
      <vt:lpstr>Folie 62</vt:lpstr>
      <vt:lpstr>Folie 63</vt:lpstr>
      <vt:lpstr>Folie 64</vt:lpstr>
      <vt:lpstr>Folie 65</vt:lpstr>
      <vt:lpstr>Folie 66</vt:lpstr>
      <vt:lpstr>WHAT SHOULD (BETTER MUST!!!) COMPANIES DO?  or   How to get good managers  </vt:lpstr>
      <vt:lpstr>Folie 68</vt:lpstr>
      <vt:lpstr>Folie 69</vt:lpstr>
      <vt:lpstr>Folie 70</vt:lpstr>
      <vt:lpstr>Folie 71</vt:lpstr>
      <vt:lpstr>Folie 72</vt:lpstr>
      <vt:lpstr>Folie 73</vt:lpstr>
      <vt:lpstr>Folie 74</vt:lpstr>
      <vt:lpstr>Folie 75</vt:lpstr>
      <vt:lpstr>Folie 76</vt:lpstr>
      <vt:lpstr>Folie 77</vt:lpstr>
      <vt:lpstr>Folie 78</vt:lpstr>
      <vt:lpstr>Folie 79</vt:lpstr>
      <vt:lpstr>Folie 80</vt:lpstr>
      <vt:lpstr>Folie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 Simon Ohm University of Applied Sciences</dc:title>
  <dc:creator>lindstadtsi</dc:creator>
  <dc:description>Stand 12. März 2007</dc:description>
  <cp:lastModifiedBy>RG</cp:lastModifiedBy>
  <cp:revision>64</cp:revision>
  <cp:lastPrinted>2000-02-04T07:33:50Z</cp:lastPrinted>
  <dcterms:created xsi:type="dcterms:W3CDTF">2011-06-27T10:59:09Z</dcterms:created>
  <dcterms:modified xsi:type="dcterms:W3CDTF">2013-05-09T16:33:12Z</dcterms:modified>
</cp:coreProperties>
</file>