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3656-F910-4F67-A6FE-A5FFC0FC92D4}" type="datetimeFigureOut">
              <a:rPr lang="de-DE" smtClean="0"/>
              <a:pPr/>
              <a:t>23.12.2015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6B24-535B-477C-A50F-7B52DC2F5C1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3656-F910-4F67-A6FE-A5FFC0FC92D4}" type="datetimeFigureOut">
              <a:rPr lang="de-DE" smtClean="0"/>
              <a:pPr/>
              <a:t>23.12.2015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6B24-535B-477C-A50F-7B52DC2F5C1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3656-F910-4F67-A6FE-A5FFC0FC92D4}" type="datetimeFigureOut">
              <a:rPr lang="de-DE" smtClean="0"/>
              <a:pPr/>
              <a:t>23.12.2015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6B24-535B-477C-A50F-7B52DC2F5C14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0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3656-F910-4F67-A6FE-A5FFC0FC92D4}" type="datetimeFigureOut">
              <a:rPr lang="de-DE" smtClean="0"/>
              <a:pPr/>
              <a:t>23.12.2015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6B24-535B-477C-A50F-7B52DC2F5C1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35524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3152694"/>
            <a:ext cx="2876429" cy="53552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3056467"/>
            <a:ext cx="5544515" cy="63760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3065672"/>
            <a:ext cx="5467980" cy="58070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055631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043916"/>
            <a:ext cx="8723376" cy="9974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6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3656-F910-4F67-A6FE-A5FFC0FC92D4}" type="datetimeFigureOut">
              <a:rPr lang="de-DE" smtClean="0"/>
              <a:pPr/>
              <a:t>23.12.2015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6B24-535B-477C-A50F-7B52DC2F5C1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3656-F910-4F67-A6FE-A5FFC0FC92D4}" type="datetimeFigureOut">
              <a:rPr lang="de-DE" smtClean="0"/>
              <a:pPr/>
              <a:t>23.12.2015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6B24-535B-477C-A50F-7B52DC2F5C1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5717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3656-F910-4F67-A6FE-A5FFC0FC92D4}" type="datetimeFigureOut">
              <a:rPr lang="de-DE" smtClean="0"/>
              <a:pPr/>
              <a:t>23.12.2015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6B24-535B-477C-A50F-7B52DC2F5C1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3656-F910-4F67-A6FE-A5FFC0FC92D4}" type="datetimeFigureOut">
              <a:rPr lang="de-DE" smtClean="0"/>
              <a:pPr/>
              <a:t>23.12.2015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6B24-535B-477C-A50F-7B52DC2F5C1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74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3656-F910-4F67-A6FE-A5FFC0FC92D4}" type="datetimeFigureOut">
              <a:rPr lang="de-DE" smtClean="0"/>
              <a:pPr/>
              <a:t>23.12.2015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6B24-535B-477C-A50F-7B52DC2F5C1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3656-F910-4F67-A6FE-A5FFC0FC92D4}" type="datetimeFigureOut">
              <a:rPr lang="de-DE" smtClean="0"/>
              <a:pPr/>
              <a:t>23.12.2015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6B24-535B-477C-A50F-7B52DC2F5C1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0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3656-F910-4F67-A6FE-A5FFC0FC92D4}" type="datetimeFigureOut">
              <a:rPr lang="de-DE" smtClean="0"/>
              <a:pPr/>
              <a:t>23.12.2015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6B24-535B-477C-A50F-7B52DC2F5C1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D2A3656-F910-4F67-A6FE-A5FFC0FC92D4}" type="datetimeFigureOut">
              <a:rPr lang="de-DE" smtClean="0"/>
              <a:pPr/>
              <a:t>23.12.2015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4986B24-535B-477C-A50F-7B52DC2F5C1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23478"/>
            <a:ext cx="7851648" cy="843558"/>
          </a:xfrm>
        </p:spPr>
        <p:txBody>
          <a:bodyPr/>
          <a:lstStyle/>
          <a:p>
            <a:pPr algn="ctr"/>
            <a:r>
              <a:rPr lang="de-DE" b="1" dirty="0" smtClean="0">
                <a:cs typeface="Arial" pitchFamily="34" charset="0"/>
              </a:rPr>
              <a:t>Was ist Glück?</a:t>
            </a:r>
            <a:endParaRPr lang="de-DE" b="1" dirty="0">
              <a:cs typeface="Arial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528" y="1131590"/>
            <a:ext cx="8496944" cy="381642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de-DE" dirty="0">
                <a:solidFill>
                  <a:schemeClr val="tx2"/>
                </a:solidFill>
                <a:cs typeface="Arial" panose="020B0604020202020204" pitchFamily="34" charset="0"/>
              </a:rPr>
              <a:t>Die Glücksforschung beschäftigt sich mit Glück im Sinne des </a:t>
            </a:r>
            <a:r>
              <a:rPr lang="de-DE" dirty="0" smtClean="0">
                <a:solidFill>
                  <a:schemeClr val="tx2"/>
                </a:solidFill>
                <a:cs typeface="Arial" panose="020B0604020202020204" pitchFamily="34" charset="0"/>
              </a:rPr>
              <a:t>Glücklich-Seins</a:t>
            </a:r>
            <a:r>
              <a:rPr lang="de-DE" dirty="0">
                <a:solidFill>
                  <a:schemeClr val="tx2"/>
                </a:solidFill>
                <a:cs typeface="Arial" panose="020B0604020202020204" pitchFamily="34" charset="0"/>
              </a:rPr>
              <a:t>, also mit dem </a:t>
            </a:r>
            <a:r>
              <a:rPr lang="de-DE" dirty="0" smtClean="0">
                <a:solidFill>
                  <a:schemeClr val="tx2"/>
                </a:solidFill>
                <a:cs typeface="Arial" panose="020B0604020202020204" pitchFamily="34" charset="0"/>
              </a:rPr>
              <a:t>subjektiven Wohlbefinden </a:t>
            </a:r>
            <a:r>
              <a:rPr lang="de-DE" dirty="0">
                <a:solidFill>
                  <a:schemeClr val="tx2"/>
                </a:solidFill>
                <a:cs typeface="Arial" panose="020B0604020202020204" pitchFamily="34" charset="0"/>
              </a:rPr>
              <a:t>und nicht mit dem Glückhaben, also dem Zufallsglück (z. B. der Wahrscheinlichkeit </a:t>
            </a:r>
            <a:r>
              <a:rPr lang="de-DE" dirty="0" smtClean="0">
                <a:solidFill>
                  <a:schemeClr val="tx2"/>
                </a:solidFill>
                <a:cs typeface="Arial" panose="020B0604020202020204" pitchFamily="34" charset="0"/>
              </a:rPr>
              <a:t>eines Lottogewinns</a:t>
            </a:r>
            <a:r>
              <a:rPr lang="de-DE" dirty="0">
                <a:solidFill>
                  <a:schemeClr val="tx2"/>
                </a:solidFill>
                <a:cs typeface="Arial" panose="020B0604020202020204" pitchFamily="34" charset="0"/>
              </a:rPr>
              <a:t>).</a:t>
            </a:r>
          </a:p>
          <a:p>
            <a:pPr lvl="0" algn="l"/>
            <a:endParaRPr lang="de-DE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lvl="0" algn="l"/>
            <a:r>
              <a:rPr lang="de-DE" sz="26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„</a:t>
            </a:r>
            <a:r>
              <a:rPr lang="de-DE" sz="2600" b="1" dirty="0">
                <a:solidFill>
                  <a:schemeClr val="tx2"/>
                </a:solidFill>
                <a:cs typeface="Arial" panose="020B0604020202020204" pitchFamily="34" charset="0"/>
              </a:rPr>
              <a:t>Emotionales“ Wohlbefinden</a:t>
            </a:r>
            <a:r>
              <a:rPr lang="de-DE" sz="2600" dirty="0">
                <a:solidFill>
                  <a:schemeClr val="tx2"/>
                </a:solidFill>
                <a:cs typeface="Arial" panose="020B0604020202020204" pitchFamily="34" charset="0"/>
              </a:rPr>
              <a:t>: </a:t>
            </a:r>
            <a:r>
              <a:rPr lang="de-DE" dirty="0">
                <a:solidFill>
                  <a:schemeClr val="tx2"/>
                </a:solidFill>
                <a:cs typeface="Arial" panose="020B0604020202020204" pitchFamily="34" charset="0"/>
              </a:rPr>
              <a:t>Gefühlslage im Moment, wobei es im Wesentlichen auf das Verhältnis </a:t>
            </a:r>
            <a:r>
              <a:rPr lang="de-DE" dirty="0" smtClean="0">
                <a:solidFill>
                  <a:schemeClr val="tx2"/>
                </a:solidFill>
                <a:cs typeface="Arial" panose="020B0604020202020204" pitchFamily="34" charset="0"/>
              </a:rPr>
              <a:t>zwischen positiven </a:t>
            </a:r>
            <a:r>
              <a:rPr lang="de-DE" dirty="0">
                <a:solidFill>
                  <a:schemeClr val="tx2"/>
                </a:solidFill>
                <a:cs typeface="Arial" panose="020B0604020202020204" pitchFamily="34" charset="0"/>
              </a:rPr>
              <a:t>und negativen Gefühlen im Tagesdurchschnitt ankommt. Hier geht es um das </a:t>
            </a:r>
            <a:r>
              <a:rPr lang="de-DE" dirty="0" smtClean="0">
                <a:solidFill>
                  <a:schemeClr val="tx2"/>
                </a:solidFill>
                <a:cs typeface="Arial" panose="020B0604020202020204" pitchFamily="34" charset="0"/>
              </a:rPr>
              <a:t>Wohlbefinden, das </a:t>
            </a:r>
            <a:r>
              <a:rPr lang="de-DE" dirty="0">
                <a:solidFill>
                  <a:schemeClr val="tx2"/>
                </a:solidFill>
                <a:cs typeface="Arial" panose="020B0604020202020204" pitchFamily="34" charset="0"/>
              </a:rPr>
              <a:t>Menschen erleben, während sie ihr Leben </a:t>
            </a:r>
            <a:r>
              <a:rPr lang="de-DE" dirty="0" err="1">
                <a:solidFill>
                  <a:schemeClr val="tx2"/>
                </a:solidFill>
                <a:cs typeface="Arial" panose="020B0604020202020204" pitchFamily="34" charset="0"/>
              </a:rPr>
              <a:t>leben</a:t>
            </a:r>
            <a:r>
              <a:rPr lang="de-DE" dirty="0">
                <a:solidFill>
                  <a:schemeClr val="tx2"/>
                </a:solidFill>
                <a:cs typeface="Arial" panose="020B0604020202020204" pitchFamily="34" charset="0"/>
              </a:rPr>
              <a:t>.</a:t>
            </a:r>
          </a:p>
          <a:p>
            <a:pPr algn="l"/>
            <a:r>
              <a:rPr lang="de-DE" dirty="0">
                <a:solidFill>
                  <a:schemeClr val="tx2"/>
                </a:solidFill>
                <a:cs typeface="Arial" panose="020B0604020202020204" pitchFamily="34" charset="0"/>
              </a:rPr>
              <a:t> </a:t>
            </a:r>
          </a:p>
          <a:p>
            <a:pPr lvl="0" algn="l"/>
            <a:r>
              <a:rPr lang="de-DE" sz="2600" b="1" dirty="0">
                <a:solidFill>
                  <a:schemeClr val="tx2"/>
                </a:solidFill>
                <a:cs typeface="Arial" panose="020B0604020202020204" pitchFamily="34" charset="0"/>
              </a:rPr>
              <a:t>„Kognitives“ Wohlbefinden</a:t>
            </a:r>
            <a:r>
              <a:rPr lang="de-DE" sz="2600" dirty="0">
                <a:solidFill>
                  <a:schemeClr val="tx2"/>
                </a:solidFill>
                <a:cs typeface="Arial" panose="020B0604020202020204" pitchFamily="34" charset="0"/>
              </a:rPr>
              <a:t>: </a:t>
            </a:r>
            <a:r>
              <a:rPr lang="de-DE" dirty="0">
                <a:solidFill>
                  <a:schemeClr val="tx2"/>
                </a:solidFill>
                <a:cs typeface="Arial" panose="020B0604020202020204" pitchFamily="34" charset="0"/>
              </a:rPr>
              <a:t>Grad der „Zufriedenheit“ mit dem Leben (Bewertung). Hier findet </a:t>
            </a:r>
            <a:r>
              <a:rPr lang="de-DE" dirty="0" smtClean="0">
                <a:solidFill>
                  <a:schemeClr val="tx2"/>
                </a:solidFill>
                <a:cs typeface="Arial" panose="020B0604020202020204" pitchFamily="34" charset="0"/>
              </a:rPr>
              <a:t>eine Abwägung </a:t>
            </a:r>
            <a:r>
              <a:rPr lang="de-DE" dirty="0">
                <a:solidFill>
                  <a:schemeClr val="tx2"/>
                </a:solidFill>
                <a:cs typeface="Arial" panose="020B0604020202020204" pitchFamily="34" charset="0"/>
              </a:rPr>
              <a:t>zwischen dem, was man will (den Zielen, Erwartungen, Wünschen), und dem, was man hat, </a:t>
            </a:r>
            <a:r>
              <a:rPr lang="de-DE" dirty="0" smtClean="0">
                <a:solidFill>
                  <a:schemeClr val="tx2"/>
                </a:solidFill>
                <a:cs typeface="Arial" panose="020B0604020202020204" pitchFamily="34" charset="0"/>
              </a:rPr>
              <a:t>statt. Es </a:t>
            </a:r>
            <a:r>
              <a:rPr lang="de-DE" dirty="0">
                <a:solidFill>
                  <a:schemeClr val="tx2"/>
                </a:solidFill>
                <a:cs typeface="Arial" panose="020B0604020202020204" pitchFamily="34" charset="0"/>
              </a:rPr>
              <a:t>geht also um das Urteil, das Menschen fällen, wenn sie ihr Leben bewerten, wobei es hier entscheidend auf die Ziele ankommt, die Menschen für sich selbst setzen.</a:t>
            </a:r>
          </a:p>
          <a:p>
            <a:pPr algn="l"/>
            <a:r>
              <a:rPr lang="de-DE" dirty="0">
                <a:solidFill>
                  <a:schemeClr val="tx2"/>
                </a:solidFill>
                <a:cs typeface="Arial" panose="020B0604020202020204" pitchFamily="34" charset="0"/>
              </a:rPr>
              <a:t> </a:t>
            </a:r>
          </a:p>
          <a:p>
            <a:pPr algn="l"/>
            <a:r>
              <a:rPr lang="de-DE" dirty="0">
                <a:solidFill>
                  <a:schemeClr val="tx2"/>
                </a:solidFill>
                <a:cs typeface="Arial" panose="020B0604020202020204" pitchFamily="34" charset="0"/>
              </a:rPr>
              <a:t>Eine </a:t>
            </a:r>
            <a:r>
              <a:rPr lang="de-DE" b="1" dirty="0">
                <a:solidFill>
                  <a:schemeClr val="tx2"/>
                </a:solidFill>
                <a:cs typeface="Arial" panose="020B0604020202020204" pitchFamily="34" charset="0"/>
              </a:rPr>
              <a:t>glückliche Person</a:t>
            </a:r>
            <a:r>
              <a:rPr lang="de-DE" dirty="0">
                <a:solidFill>
                  <a:schemeClr val="tx2"/>
                </a:solidFill>
                <a:cs typeface="Arial" panose="020B0604020202020204" pitchFamily="34" charset="0"/>
              </a:rPr>
              <a:t> erfreut sich häufig (leicht) </a:t>
            </a:r>
            <a:r>
              <a:rPr lang="de-DE" b="1" dirty="0">
                <a:solidFill>
                  <a:schemeClr val="tx2"/>
                </a:solidFill>
                <a:cs typeface="Arial" panose="020B0604020202020204" pitchFamily="34" charset="0"/>
              </a:rPr>
              <a:t>positiver Gefühle</a:t>
            </a:r>
            <a:r>
              <a:rPr lang="de-DE" dirty="0">
                <a:solidFill>
                  <a:schemeClr val="tx2"/>
                </a:solidFill>
                <a:cs typeface="Arial" panose="020B0604020202020204" pitchFamily="34" charset="0"/>
              </a:rPr>
              <a:t> und erfährt seltener negative Gefühle im </a:t>
            </a:r>
            <a:r>
              <a:rPr lang="de-DE" b="1" dirty="0">
                <a:solidFill>
                  <a:schemeClr val="tx2"/>
                </a:solidFill>
                <a:cs typeface="Arial" panose="020B0604020202020204" pitchFamily="34" charset="0"/>
              </a:rPr>
              <a:t>Hier und Jetzt</a:t>
            </a:r>
            <a:r>
              <a:rPr lang="de-DE" dirty="0">
                <a:solidFill>
                  <a:schemeClr val="tx2"/>
                </a:solidFill>
                <a:cs typeface="Arial" panose="020B0604020202020204" pitchFamily="34" charset="0"/>
              </a:rPr>
              <a:t> und sieht einen </a:t>
            </a:r>
            <a:r>
              <a:rPr lang="de-DE" b="1" dirty="0">
                <a:solidFill>
                  <a:schemeClr val="tx2"/>
                </a:solidFill>
                <a:cs typeface="Arial" panose="020B0604020202020204" pitchFamily="34" charset="0"/>
              </a:rPr>
              <a:t>Sinn in ihrem Leben</a:t>
            </a:r>
            <a:r>
              <a:rPr lang="de-DE" dirty="0">
                <a:solidFill>
                  <a:schemeClr val="tx2"/>
                </a:solidFill>
                <a:cs typeface="Arial" panose="020B0604020202020204" pitchFamily="34" charset="0"/>
              </a:rPr>
              <a:t>, verfolgt also sinnvolle (Lebens-) Ziele.</a:t>
            </a:r>
          </a:p>
        </p:txBody>
      </p:sp>
    </p:spTree>
    <p:extLst>
      <p:ext uri="{BB962C8B-B14F-4D97-AF65-F5344CB8AC3E}">
        <p14:creationId xmlns:p14="http://schemas.microsoft.com/office/powerpoint/2010/main" xmlns="" val="24965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995686"/>
            <a:ext cx="8640960" cy="294097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de-DE" b="1" dirty="0"/>
              <a:t>Gelingende/liebevolle soziale Beziehungen </a:t>
            </a:r>
            <a:r>
              <a:rPr lang="de-DE" dirty="0"/>
              <a:t>(Partnerschaft, Familie, Freunde, Kollegen, Nachbarn, </a:t>
            </a:r>
            <a:r>
              <a:rPr lang="de-DE" dirty="0" smtClean="0"/>
              <a:t>…)</a:t>
            </a:r>
            <a:br>
              <a:rPr lang="de-DE" dirty="0" smtClean="0"/>
            </a:br>
            <a:endParaRPr lang="de-DE" dirty="0"/>
          </a:p>
          <a:p>
            <a:pPr lvl="0"/>
            <a:r>
              <a:rPr lang="de-DE" b="1" dirty="0"/>
              <a:t>Physische und psychische </a:t>
            </a:r>
            <a:r>
              <a:rPr lang="de-DE" b="1" dirty="0" smtClean="0"/>
              <a:t>Gesundheit</a:t>
            </a:r>
            <a:br>
              <a:rPr lang="de-DE" b="1" dirty="0" smtClean="0"/>
            </a:br>
            <a:endParaRPr lang="de-DE" dirty="0"/>
          </a:p>
          <a:p>
            <a:pPr lvl="0"/>
            <a:r>
              <a:rPr lang="de-DE" b="1" dirty="0"/>
              <a:t>Engagement und befriedigende Erwerbs- und/oder </a:t>
            </a:r>
            <a:r>
              <a:rPr lang="de-DE" b="1" dirty="0" smtClean="0"/>
              <a:t>Nichterwerbs-Arbeit</a:t>
            </a:r>
            <a:br>
              <a:rPr lang="de-DE" b="1" dirty="0" smtClean="0"/>
            </a:br>
            <a:endParaRPr lang="de-DE" dirty="0"/>
          </a:p>
          <a:p>
            <a:pPr lvl="0"/>
            <a:r>
              <a:rPr lang="de-DE" b="1" dirty="0"/>
              <a:t>Persönliche </a:t>
            </a:r>
            <a:r>
              <a:rPr lang="de-DE" b="1" dirty="0" smtClean="0"/>
              <a:t>Freiheit</a:t>
            </a:r>
            <a:br>
              <a:rPr lang="de-DE" b="1" dirty="0" smtClean="0"/>
            </a:br>
            <a:endParaRPr lang="de-DE" dirty="0"/>
          </a:p>
          <a:p>
            <a:pPr lvl="0"/>
            <a:r>
              <a:rPr lang="de-DE" b="1" dirty="0"/>
              <a:t>Innere Haltung </a:t>
            </a:r>
            <a:r>
              <a:rPr lang="de-DE" dirty="0"/>
              <a:t>(im Hinblick auf Lebensziele/Prioritäten, Dankbarkeit, Optimismus, Vermeidung von sozialen Vergleichen, Emotionsmanagement</a:t>
            </a:r>
            <a:r>
              <a:rPr lang="de-DE" dirty="0" smtClean="0"/>
              <a:t>, …) </a:t>
            </a:r>
            <a:r>
              <a:rPr lang="de-DE" dirty="0"/>
              <a:t>und</a:t>
            </a:r>
            <a:r>
              <a:rPr lang="de-DE" b="1" dirty="0"/>
              <a:t> Lebensphilosophie </a:t>
            </a:r>
            <a:r>
              <a:rPr lang="de-DE" dirty="0"/>
              <a:t>(Spiritualität, d. h. eine persönliche Suche nach dem Sinn des Lebens bzw. Religiosität</a:t>
            </a:r>
            <a:r>
              <a:rPr lang="de-DE" dirty="0" smtClean="0"/>
              <a:t>)</a:t>
            </a:r>
            <a:br>
              <a:rPr lang="de-DE" dirty="0" smtClean="0"/>
            </a:br>
            <a:endParaRPr lang="de-DE" dirty="0"/>
          </a:p>
          <a:p>
            <a:pPr lvl="0"/>
            <a:r>
              <a:rPr lang="de-DE" b="1" dirty="0"/>
              <a:t>Mittel zur Befriedigung der materiellen (Grund-</a:t>
            </a:r>
            <a:r>
              <a:rPr lang="de-DE" b="1" dirty="0" smtClean="0"/>
              <a:t>)Bedürfnisse </a:t>
            </a:r>
            <a:r>
              <a:rPr lang="de-DE" b="1" dirty="0"/>
              <a:t>und finanzielle Sicherheit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939546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Glücksfaktoren: </a:t>
            </a:r>
            <a:r>
              <a:rPr lang="de-DE" b="1" dirty="0" smtClean="0"/>
              <a:t>Quellen </a:t>
            </a:r>
            <a:r>
              <a:rPr lang="de-DE" b="1" dirty="0"/>
              <a:t>des subjektiven Wohlbefindens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80469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lenform">
  <a:themeElements>
    <a:clrScheme name="Wellen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ellen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apetus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102</Words>
  <Application>Microsoft Office PowerPoint</Application>
  <PresentationFormat>Bildschirmpräsentation (16:9)</PresentationFormat>
  <Paragraphs>15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Wellenform</vt:lpstr>
      <vt:lpstr>Was ist Glück?</vt:lpstr>
      <vt:lpstr>Glücksfaktoren: Quellen des subjektiven Wohlbefindens</vt:lpstr>
    </vt:vector>
  </TitlesOfParts>
  <Company>Bayerischer Rundfunk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Glück?</dc:title>
  <dc:creator>Schneider, Klaus</dc:creator>
  <cp:lastModifiedBy>Karlheinz</cp:lastModifiedBy>
  <cp:revision>3</cp:revision>
  <dcterms:created xsi:type="dcterms:W3CDTF">2015-12-14T12:04:27Z</dcterms:created>
  <dcterms:modified xsi:type="dcterms:W3CDTF">2015-12-23T11:34:22Z</dcterms:modified>
</cp:coreProperties>
</file>