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8"/>
  </p:notesMasterIdLst>
  <p:handoutMasterIdLst>
    <p:handoutMasterId r:id="rId69"/>
  </p:handoutMasterIdLst>
  <p:sldIdLst>
    <p:sldId id="263" r:id="rId2"/>
    <p:sldId id="721" r:id="rId3"/>
    <p:sldId id="722" r:id="rId4"/>
    <p:sldId id="644" r:id="rId5"/>
    <p:sldId id="716" r:id="rId6"/>
    <p:sldId id="668" r:id="rId7"/>
    <p:sldId id="842" r:id="rId8"/>
    <p:sldId id="843" r:id="rId9"/>
    <p:sldId id="772" r:id="rId10"/>
    <p:sldId id="773" r:id="rId11"/>
    <p:sldId id="844" r:id="rId12"/>
    <p:sldId id="846" r:id="rId13"/>
    <p:sldId id="845" r:id="rId14"/>
    <p:sldId id="667" r:id="rId15"/>
    <p:sldId id="288" r:id="rId16"/>
    <p:sldId id="289" r:id="rId17"/>
    <p:sldId id="290" r:id="rId18"/>
    <p:sldId id="829" r:id="rId19"/>
    <p:sldId id="831" r:id="rId20"/>
    <p:sldId id="599" r:id="rId21"/>
    <p:sldId id="598" r:id="rId22"/>
    <p:sldId id="306" r:id="rId23"/>
    <p:sldId id="303" r:id="rId24"/>
    <p:sldId id="767" r:id="rId25"/>
    <p:sldId id="315" r:id="rId26"/>
    <p:sldId id="830" r:id="rId27"/>
    <p:sldId id="765" r:id="rId28"/>
    <p:sldId id="404" r:id="rId29"/>
    <p:sldId id="764" r:id="rId30"/>
    <p:sldId id="620" r:id="rId31"/>
    <p:sldId id="474" r:id="rId32"/>
    <p:sldId id="763" r:id="rId33"/>
    <p:sldId id="783" r:id="rId34"/>
    <p:sldId id="357" r:id="rId35"/>
    <p:sldId id="361" r:id="rId36"/>
    <p:sldId id="779" r:id="rId37"/>
    <p:sldId id="627" r:id="rId38"/>
    <p:sldId id="733" r:id="rId39"/>
    <p:sldId id="739" r:id="rId40"/>
    <p:sldId id="740" r:id="rId41"/>
    <p:sldId id="742" r:id="rId42"/>
    <p:sldId id="769" r:id="rId43"/>
    <p:sldId id="754" r:id="rId44"/>
    <p:sldId id="748" r:id="rId45"/>
    <p:sldId id="628" r:id="rId46"/>
    <p:sldId id="750" r:id="rId47"/>
    <p:sldId id="770" r:id="rId48"/>
    <p:sldId id="751" r:id="rId49"/>
    <p:sldId id="785" r:id="rId50"/>
    <p:sldId id="630" r:id="rId51"/>
    <p:sldId id="631" r:id="rId52"/>
    <p:sldId id="784" r:id="rId53"/>
    <p:sldId id="635" r:id="rId54"/>
    <p:sldId id="634" r:id="rId55"/>
    <p:sldId id="636" r:id="rId56"/>
    <p:sldId id="380" r:id="rId57"/>
    <p:sldId id="381" r:id="rId58"/>
    <p:sldId id="452" r:id="rId59"/>
    <p:sldId id="382" r:id="rId60"/>
    <p:sldId id="379" r:id="rId61"/>
    <p:sldId id="455" r:id="rId62"/>
    <p:sldId id="453" r:id="rId63"/>
    <p:sldId id="383" r:id="rId64"/>
    <p:sldId id="454" r:id="rId65"/>
    <p:sldId id="384" r:id="rId66"/>
    <p:sldId id="543" r:id="rId67"/>
  </p:sldIdLst>
  <p:sldSz cx="9144000" cy="6858000" type="overhead"/>
  <p:notesSz cx="6884988" cy="10018713"/>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cki" initials="" lastIdx="1" clrIdx="0"/>
  <p:cmAuthor id="1" name="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8B"/>
    <a:srgbClr val="0933A0"/>
    <a:srgbClr val="2D009D"/>
    <a:srgbClr val="4D4D4D"/>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9" autoAdjust="0"/>
    <p:restoredTop sz="85714" autoAdjust="0"/>
  </p:normalViewPr>
  <p:slideViewPr>
    <p:cSldViewPr>
      <p:cViewPr>
        <p:scale>
          <a:sx n="60" d="100"/>
          <a:sy n="60" d="100"/>
        </p:scale>
        <p:origin x="-1338" y="-8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notesViewPr>
    <p:cSldViewPr>
      <p:cViewPr varScale="1">
        <p:scale>
          <a:sx n="83" d="100"/>
          <a:sy n="83" d="100"/>
        </p:scale>
        <p:origin x="-420" y="-90"/>
      </p:cViewPr>
      <p:guideLst>
        <p:guide orient="horz" pos="3156"/>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344488" y="9109075"/>
            <a:ext cx="2982912" cy="501650"/>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lvl1pPr algn="r" eaLnBrk="0" hangingPunct="0">
              <a:defRPr sz="1200"/>
            </a:lvl1pPr>
          </a:lstStyle>
          <a:p>
            <a:pPr>
              <a:defRPr/>
            </a:pPr>
            <a:endParaRPr lang="de-DE"/>
          </a:p>
        </p:txBody>
      </p:sp>
      <p:sp>
        <p:nvSpPr>
          <p:cNvPr id="4101" name="Rectangle 5"/>
          <p:cNvSpPr>
            <a:spLocks noGrp="1" noChangeArrowheads="1"/>
          </p:cNvSpPr>
          <p:nvPr>
            <p:ph type="sldNum" sz="quarter" idx="3"/>
          </p:nvPr>
        </p:nvSpPr>
        <p:spPr bwMode="auto">
          <a:xfrm>
            <a:off x="5091113" y="9109075"/>
            <a:ext cx="1301750" cy="501650"/>
          </a:xfrm>
          <a:prstGeom prst="rect">
            <a:avLst/>
          </a:prstGeom>
          <a:noFill/>
          <a:ln w="9525">
            <a:noFill/>
            <a:miter lim="800000"/>
            <a:headEnd/>
            <a:tailEnd/>
          </a:ln>
          <a:effectLst/>
        </p:spPr>
        <p:txBody>
          <a:bodyPr vert="horz" wrap="square" lIns="93215" tIns="46608" rIns="93215" bIns="46608" numCol="1" anchor="b" anchorCtr="0" compatLnSpc="1">
            <a:prstTxWarp prst="textNoShape">
              <a:avLst/>
            </a:prstTxWarp>
          </a:bodyPr>
          <a:lstStyle>
            <a:lvl1pPr algn="r" eaLnBrk="0" hangingPunct="0">
              <a:defRPr/>
            </a:lvl1pPr>
          </a:lstStyle>
          <a:p>
            <a:pPr>
              <a:defRPr/>
            </a:pPr>
            <a:r>
              <a:rPr lang="de-DE"/>
              <a:t>Seite </a:t>
            </a:r>
            <a:fld id="{B2384245-7A22-4DCE-9D74-2528974CBBC4}" type="slidenum">
              <a:rPr lang="de-DE"/>
              <a:pPr>
                <a:defRPr/>
              </a:pPr>
              <a:t>‹Nr.›</a:t>
            </a:fld>
            <a:endParaRPr lang="de-DE" sz="1200"/>
          </a:p>
        </p:txBody>
      </p:sp>
      <p:sp>
        <p:nvSpPr>
          <p:cNvPr id="4103" name="Rectangle 7"/>
          <p:cNvSpPr>
            <a:spLocks noGrp="1" noChangeArrowheads="1"/>
          </p:cNvSpPr>
          <p:nvPr>
            <p:ph type="hdr" sz="quarter"/>
          </p:nvPr>
        </p:nvSpPr>
        <p:spPr bwMode="auto">
          <a:xfrm>
            <a:off x="492125" y="836613"/>
            <a:ext cx="29495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pic>
        <p:nvPicPr>
          <p:cNvPr id="9221" name="Picture 9" descr="Ohm-Hochschule_Okt07"/>
          <p:cNvPicPr>
            <a:picLocks noChangeAspect="1" noChangeArrowheads="1"/>
          </p:cNvPicPr>
          <p:nvPr/>
        </p:nvPicPr>
        <p:blipFill>
          <a:blip r:embed="rId2"/>
          <a:srcRect/>
          <a:stretch>
            <a:fillRect/>
          </a:stretch>
        </p:blipFill>
        <p:spPr bwMode="auto">
          <a:xfrm>
            <a:off x="4548188" y="628650"/>
            <a:ext cx="1844675" cy="352425"/>
          </a:xfrm>
          <a:prstGeom prst="rect">
            <a:avLst/>
          </a:prstGeom>
          <a:noFill/>
          <a:ln w="9525">
            <a:noFill/>
            <a:miter lim="800000"/>
            <a:headEnd/>
            <a:tailEnd/>
          </a:ln>
        </p:spPr>
      </p:pic>
    </p:spTree>
    <p:extLst>
      <p:ext uri="{BB962C8B-B14F-4D97-AF65-F5344CB8AC3E}">
        <p14:creationId xmlns:p14="http://schemas.microsoft.com/office/powerpoint/2010/main" val="21915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25513" y="544513"/>
            <a:ext cx="43592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lvl1pPr>
          </a:lstStyle>
          <a:p>
            <a:pPr>
              <a:defRPr/>
            </a:pPr>
            <a:r>
              <a:rPr lang="en-US"/>
              <a:t>Georg-Simon-Ohm-Hochschule Nürnberg</a:t>
            </a:r>
            <a:endParaRPr lang="en-US">
              <a:latin typeface="Times New Roman" pitchFamily="18" charset="0"/>
            </a:endParaRPr>
          </a:p>
        </p:txBody>
      </p:sp>
      <p:sp>
        <p:nvSpPr>
          <p:cNvPr id="2051" name="Rectangle 3"/>
          <p:cNvSpPr>
            <a:spLocks noGrp="1" noChangeArrowheads="1"/>
          </p:cNvSpPr>
          <p:nvPr>
            <p:ph type="dt" idx="1"/>
          </p:nvPr>
        </p:nvSpPr>
        <p:spPr bwMode="auto">
          <a:xfrm>
            <a:off x="862013" y="9415463"/>
            <a:ext cx="2371725" cy="500062"/>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lvl1pPr eaLnBrk="0" hangingPunct="0">
              <a:defRPr/>
            </a:lvl1pPr>
          </a:lstStyle>
          <a:p>
            <a:pPr>
              <a:defRPr/>
            </a:pPr>
            <a:endParaRPr lang="en-US"/>
          </a:p>
        </p:txBody>
      </p:sp>
      <p:sp>
        <p:nvSpPr>
          <p:cNvPr id="8196" name="Rectangle 4"/>
          <p:cNvSpPr>
            <a:spLocks noGrp="1" noRot="1" noChangeAspect="1" noChangeArrowheads="1"/>
          </p:cNvSpPr>
          <p:nvPr>
            <p:ph type="sldImg" idx="2"/>
          </p:nvPr>
        </p:nvSpPr>
        <p:spPr bwMode="auto">
          <a:xfrm>
            <a:off x="938213" y="750888"/>
            <a:ext cx="5010150" cy="3757612"/>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9163" y="4759325"/>
            <a:ext cx="5046662" cy="4508500"/>
          </a:xfrm>
          <a:prstGeom prst="rect">
            <a:avLst/>
          </a:prstGeom>
          <a:noFill/>
          <a:ln w="9525">
            <a:noFill/>
            <a:miter lim="800000"/>
            <a:headEnd/>
            <a:tailEnd/>
          </a:ln>
          <a:effectLst/>
        </p:spPr>
        <p:txBody>
          <a:bodyPr vert="horz" wrap="square" lIns="93215" tIns="46608" rIns="93215" bIns="46608" numCol="1" anchor="t" anchorCtr="0" compatLnSpc="1">
            <a:prstTxWarp prst="textNoShape">
              <a:avLst/>
            </a:prstTxWarp>
          </a:bodyPr>
          <a:lstStyle/>
          <a:p>
            <a:pPr lvl="0"/>
            <a:r>
              <a:rPr lang="en-US" noProof="0" smtClean="0"/>
              <a:t>Hier klicken, um Master-Textformat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055" name="Rectangle 7"/>
          <p:cNvSpPr>
            <a:spLocks noGrp="1" noChangeArrowheads="1"/>
          </p:cNvSpPr>
          <p:nvPr>
            <p:ph type="sldNum" sz="quarter" idx="5"/>
          </p:nvPr>
        </p:nvSpPr>
        <p:spPr bwMode="auto">
          <a:xfrm>
            <a:off x="4475163" y="9475788"/>
            <a:ext cx="1530350" cy="501650"/>
          </a:xfrm>
          <a:prstGeom prst="rect">
            <a:avLst/>
          </a:prstGeom>
          <a:noFill/>
          <a:ln w="9525">
            <a:noFill/>
            <a:miter lim="800000"/>
            <a:headEnd/>
            <a:tailEnd/>
          </a:ln>
          <a:effectLst/>
        </p:spPr>
        <p:txBody>
          <a:bodyPr vert="horz" wrap="square" lIns="93215" tIns="46608" rIns="93215" bIns="46608" numCol="1" anchor="b" anchorCtr="0" compatLnSpc="1">
            <a:prstTxWarp prst="textNoShape">
              <a:avLst/>
            </a:prstTxWarp>
          </a:bodyPr>
          <a:lstStyle>
            <a:lvl1pPr algn="r" eaLnBrk="0" hangingPunct="0">
              <a:defRPr/>
            </a:lvl1pPr>
          </a:lstStyle>
          <a:p>
            <a:pPr>
              <a:defRPr/>
            </a:pPr>
            <a:r>
              <a:rPr lang="en-US"/>
              <a:t>Folie </a:t>
            </a:r>
            <a:fld id="{2243C43B-763E-4A8C-9EDD-8863B1612D76}" type="slidenum">
              <a:rPr lang="en-US"/>
              <a:pPr>
                <a:defRPr/>
              </a:pPr>
              <a:t>‹Nr.›</a:t>
            </a:fld>
            <a:endParaRPr lang="en-US" sz="1200">
              <a:latin typeface="Times New Roman" pitchFamily="18" charset="0"/>
            </a:endParaRPr>
          </a:p>
        </p:txBody>
      </p:sp>
    </p:spTree>
    <p:extLst>
      <p:ext uri="{BB962C8B-B14F-4D97-AF65-F5344CB8AC3E}">
        <p14:creationId xmlns:p14="http://schemas.microsoft.com/office/powerpoint/2010/main" val="348098099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lienbildplatzhalter 1"/>
          <p:cNvSpPr>
            <a:spLocks noGrp="1" noRot="1" noChangeAspect="1"/>
          </p:cNvSpPr>
          <p:nvPr>
            <p:ph type="sldImg"/>
          </p:nvPr>
        </p:nvSpPr>
        <p:spPr>
          <a:ln/>
        </p:spPr>
      </p:sp>
      <p:sp>
        <p:nvSpPr>
          <p:cNvPr id="11266" name="Notizenplatzhalter 2"/>
          <p:cNvSpPr>
            <a:spLocks noGrp="1"/>
          </p:cNvSpPr>
          <p:nvPr>
            <p:ph type="body" idx="1"/>
          </p:nvPr>
        </p:nvSpPr>
        <p:spPr>
          <a:noFill/>
          <a:ln/>
        </p:spPr>
        <p:txBody>
          <a:bodyPr/>
          <a:lstStyle/>
          <a:p>
            <a:endParaRPr lang="de-DE" smtClean="0"/>
          </a:p>
        </p:txBody>
      </p:sp>
      <p:sp>
        <p:nvSpPr>
          <p:cNvPr id="11267"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1268" name="Foliennummernplatzhalter 4"/>
          <p:cNvSpPr>
            <a:spLocks noGrp="1"/>
          </p:cNvSpPr>
          <p:nvPr>
            <p:ph type="sldNum" sz="quarter" idx="5"/>
          </p:nvPr>
        </p:nvSpPr>
        <p:spPr>
          <a:noFill/>
        </p:spPr>
        <p:txBody>
          <a:bodyPr/>
          <a:lstStyle/>
          <a:p>
            <a:r>
              <a:rPr lang="en-US" smtClean="0"/>
              <a:t>Folie </a:t>
            </a:r>
            <a:fld id="{A598FCCC-A82E-480E-B8FB-A56C81008916}" type="slidenum">
              <a:rPr lang="en-US" smtClean="0"/>
              <a:pPr/>
              <a:t>1</a:t>
            </a:fld>
            <a:endParaRPr lang="en-US" sz="12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a:ln/>
        </p:spPr>
      </p:sp>
      <p:sp>
        <p:nvSpPr>
          <p:cNvPr id="49154" name="Notizenplatzhalter 2"/>
          <p:cNvSpPr>
            <a:spLocks noGrp="1"/>
          </p:cNvSpPr>
          <p:nvPr>
            <p:ph type="body" idx="1"/>
          </p:nvPr>
        </p:nvSpPr>
        <p:spPr>
          <a:noFill/>
          <a:ln/>
        </p:spPr>
        <p:txBody>
          <a:bodyPr/>
          <a:lstStyle/>
          <a:p>
            <a:r>
              <a:rPr lang="de-DE" dirty="0" smtClean="0"/>
              <a:t>Auch bei uns war die Entwicklung in den letzten 60 Jahren dieselbe. Von Mitte der 50er Jahre bis 2009 stieg das inflationsbereinigte BIP pro Kopf zwar von gut 8 Tsd. Euro auf 30 Tsd. Euro, der Anteil derjenigen, die sich sehr glücklich bezeichneten, bewegte sich aber seither bei um die 30%. Den Wert für 2009 sieht das Allensbacher Institut als Ausreißer. Ansonsten müssten man folgern, dass wir in dem Jahr (2009), in dem es den seit den 50er Jahren den größten Wirtschaftseinbruch (etwa 5%) gegeben hat, am glücklichsten waren.      </a:t>
            </a:r>
          </a:p>
        </p:txBody>
      </p:sp>
      <p:sp>
        <p:nvSpPr>
          <p:cNvPr id="49155"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49156" name="Foliennummernplatzhalter 4"/>
          <p:cNvSpPr>
            <a:spLocks noGrp="1"/>
          </p:cNvSpPr>
          <p:nvPr>
            <p:ph type="sldNum" sz="quarter" idx="5"/>
          </p:nvPr>
        </p:nvSpPr>
        <p:spPr>
          <a:noFill/>
        </p:spPr>
        <p:txBody>
          <a:bodyPr/>
          <a:lstStyle/>
          <a:p>
            <a:r>
              <a:rPr lang="en-US" smtClean="0"/>
              <a:t>Folie </a:t>
            </a:r>
            <a:fld id="{6AF95A93-E965-4C4E-9FB0-FDE0335A2DF2}" type="slidenum">
              <a:rPr lang="en-US" smtClean="0"/>
              <a:pPr/>
              <a:t>29</a:t>
            </a:fld>
            <a:endParaRPr 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p:cNvSpPr>
          <p:nvPr>
            <p:ph type="sldImg"/>
          </p:nvPr>
        </p:nvSpPr>
        <p:spPr>
          <a:ln/>
        </p:spPr>
      </p:sp>
      <p:sp>
        <p:nvSpPr>
          <p:cNvPr id="60418" name="Notizenplatzhalter 2"/>
          <p:cNvSpPr>
            <a:spLocks noGrp="1"/>
          </p:cNvSpPr>
          <p:nvPr>
            <p:ph type="body" idx="1"/>
          </p:nvPr>
        </p:nvSpPr>
        <p:spPr>
          <a:noFill/>
          <a:ln/>
        </p:spPr>
        <p:txBody>
          <a:bodyPr/>
          <a:lstStyle/>
          <a:p>
            <a:r>
              <a:rPr lang="de-DE" dirty="0" smtClean="0"/>
              <a:t>Die Diskussion über den richtigen Indikator für die Wirtschaftspolitik wurde schon in den 70er Jahren des letzten Jahrhunderts geführt. Der Präsident der Europäischen Kommission war für einen Glücksindikator, für einen „</a:t>
            </a:r>
            <a:r>
              <a:rPr lang="de-DE" dirty="0" err="1" smtClean="0"/>
              <a:t>Gross</a:t>
            </a:r>
            <a:r>
              <a:rPr lang="de-DE" dirty="0" smtClean="0"/>
              <a:t> National </a:t>
            </a:r>
            <a:r>
              <a:rPr lang="de-DE" dirty="0" err="1" smtClean="0"/>
              <a:t>Happiness</a:t>
            </a:r>
            <a:r>
              <a:rPr lang="de-DE" dirty="0" smtClean="0"/>
              <a:t> Index“, der Generalsekretär der OECD  etwa  dagegen. Allerdings gab es ein kleines Land zwischen China und Indien im Himalaya, das seinen eigenen Weg zum Glück ging.   </a:t>
            </a:r>
          </a:p>
        </p:txBody>
      </p:sp>
      <p:sp>
        <p:nvSpPr>
          <p:cNvPr id="60419"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60420" name="Foliennummernplatzhalter 4"/>
          <p:cNvSpPr>
            <a:spLocks noGrp="1"/>
          </p:cNvSpPr>
          <p:nvPr>
            <p:ph type="sldNum" sz="quarter" idx="5"/>
          </p:nvPr>
        </p:nvSpPr>
        <p:spPr>
          <a:noFill/>
        </p:spPr>
        <p:txBody>
          <a:bodyPr/>
          <a:lstStyle/>
          <a:p>
            <a:r>
              <a:rPr lang="en-US" smtClean="0"/>
              <a:t>Folie </a:t>
            </a:r>
            <a:fld id="{F004ED1B-974A-494E-AE47-386FC1C5571B}" type="slidenum">
              <a:rPr lang="en-US" smtClean="0"/>
              <a:pPr/>
              <a:t>39</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p:cNvSpPr>
            <a:spLocks noGrp="1" noRot="1" noChangeAspect="1"/>
          </p:cNvSpPr>
          <p:nvPr>
            <p:ph type="sldImg"/>
          </p:nvPr>
        </p:nvSpPr>
        <p:spPr>
          <a:ln/>
        </p:spPr>
      </p:sp>
      <p:sp>
        <p:nvSpPr>
          <p:cNvPr id="64514" name="Notizenplatzhalter 2"/>
          <p:cNvSpPr>
            <a:spLocks noGrp="1"/>
          </p:cNvSpPr>
          <p:nvPr>
            <p:ph type="body" idx="1"/>
          </p:nvPr>
        </p:nvSpPr>
        <p:spPr>
          <a:noFill/>
          <a:ln/>
        </p:spPr>
        <p:txBody>
          <a:bodyPr/>
          <a:lstStyle/>
          <a:p>
            <a:r>
              <a:rPr lang="de-DE" dirty="0" smtClean="0"/>
              <a:t>Die Regierung in Bhutan orientiert sich an neun gleichwertigen Indikatoren. … Alle zwei Jahre führt das Institut </a:t>
            </a:r>
            <a:r>
              <a:rPr lang="de-DE" dirty="0" err="1" smtClean="0"/>
              <a:t>for</a:t>
            </a:r>
            <a:r>
              <a:rPr lang="de-DE" dirty="0" smtClean="0"/>
              <a:t> Bhutan Studies in </a:t>
            </a:r>
            <a:r>
              <a:rPr lang="de-DE" dirty="0" err="1" smtClean="0"/>
              <a:t>Thimpu</a:t>
            </a:r>
            <a:r>
              <a:rPr lang="de-DE" dirty="0" smtClean="0"/>
              <a:t> im großen Stil Befragungen der Bevölkerung durch, um herauszufinden, in welchen Bereichen für die Regierung Handlungsbedarf besteht. </a:t>
            </a:r>
          </a:p>
          <a:p>
            <a:endParaRPr lang="de-DE" dirty="0" smtClean="0"/>
          </a:p>
        </p:txBody>
      </p:sp>
      <p:sp>
        <p:nvSpPr>
          <p:cNvPr id="64515"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64516" name="Foliennummernplatzhalter 4"/>
          <p:cNvSpPr>
            <a:spLocks noGrp="1"/>
          </p:cNvSpPr>
          <p:nvPr>
            <p:ph type="sldNum" sz="quarter" idx="5"/>
          </p:nvPr>
        </p:nvSpPr>
        <p:spPr>
          <a:noFill/>
        </p:spPr>
        <p:txBody>
          <a:bodyPr/>
          <a:lstStyle/>
          <a:p>
            <a:r>
              <a:rPr lang="en-US" smtClean="0"/>
              <a:t>Folie </a:t>
            </a:r>
            <a:fld id="{5E87BFD9-C529-4281-A531-74B9809AFA77}" type="slidenum">
              <a:rPr lang="en-US" smtClean="0"/>
              <a:pPr/>
              <a:t>42</a:t>
            </a:fld>
            <a:endParaRPr 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p:cNvSpPr>
          <p:nvPr>
            <p:ph type="sldImg"/>
          </p:nvPr>
        </p:nvSpPr>
        <p:spPr>
          <a:ln/>
        </p:spPr>
      </p:sp>
      <p:sp>
        <p:nvSpPr>
          <p:cNvPr id="70658" name="Notizenplatzhalter 2"/>
          <p:cNvSpPr>
            <a:spLocks noGrp="1"/>
          </p:cNvSpPr>
          <p:nvPr>
            <p:ph type="body" idx="1"/>
          </p:nvPr>
        </p:nvSpPr>
        <p:spPr>
          <a:noFill/>
          <a:ln/>
        </p:spPr>
        <p:txBody>
          <a:bodyPr/>
          <a:lstStyle/>
          <a:p>
            <a:r>
              <a:rPr lang="de-DE" dirty="0" smtClean="0"/>
              <a:t>Die Ergebnisse der Gallup-Umfrage bei Arbeitnehmern in Deutschland zwingen zum Nachdenken:   Nur 13% sind stark engagiert, 66% machen lediglich Dienst nach Vorschrift und 21% wollen das Unternehmen verlassen. In den letzten 10 Jahren haben sich diese Werte sogar noch leicht verschlechtert. </a:t>
            </a:r>
          </a:p>
        </p:txBody>
      </p:sp>
      <p:sp>
        <p:nvSpPr>
          <p:cNvPr id="70659"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70660" name="Foliennummernplatzhalter 4"/>
          <p:cNvSpPr>
            <a:spLocks noGrp="1"/>
          </p:cNvSpPr>
          <p:nvPr>
            <p:ph type="sldNum" sz="quarter" idx="5"/>
          </p:nvPr>
        </p:nvSpPr>
        <p:spPr>
          <a:noFill/>
        </p:spPr>
        <p:txBody>
          <a:bodyPr/>
          <a:lstStyle/>
          <a:p>
            <a:r>
              <a:rPr lang="en-US" smtClean="0"/>
              <a:t>Folie </a:t>
            </a:r>
            <a:fld id="{887B1E4F-C002-4B9B-9B5C-7EADC2CC01B3}" type="slidenum">
              <a:rPr lang="en-US" smtClean="0"/>
              <a:pPr/>
              <a:t>47</a:t>
            </a:fld>
            <a:endParaRPr 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bildplatzhalter 1"/>
          <p:cNvSpPr>
            <a:spLocks noGrp="1" noRot="1" noChangeAspect="1"/>
          </p:cNvSpPr>
          <p:nvPr>
            <p:ph type="sldImg"/>
          </p:nvPr>
        </p:nvSpPr>
        <p:spPr>
          <a:ln/>
        </p:spPr>
      </p:sp>
      <p:sp>
        <p:nvSpPr>
          <p:cNvPr id="73730" name="Notizenplatzhalter 2"/>
          <p:cNvSpPr>
            <a:spLocks noGrp="1"/>
          </p:cNvSpPr>
          <p:nvPr>
            <p:ph type="body" idx="1"/>
          </p:nvPr>
        </p:nvSpPr>
        <p:spPr>
          <a:noFill/>
          <a:ln/>
        </p:spPr>
        <p:txBody>
          <a:bodyPr/>
          <a:lstStyle/>
          <a:p>
            <a:r>
              <a:rPr lang="de-DE" dirty="0" smtClean="0"/>
              <a:t>Nach den weltweiten Untersuchungen von Gallup geht es beim Führen immer auch um das Management der Zufriedenheit der Mitarbeiter. Aus Sicht der Unternehmen ist auch ganz klar warum: Der Grad der Zufriedenheit der </a:t>
            </a:r>
            <a:r>
              <a:rPr lang="de-DE" dirty="0" err="1" smtClean="0"/>
              <a:t>MitarbeiterInnen</a:t>
            </a:r>
            <a:r>
              <a:rPr lang="de-DE" dirty="0" smtClean="0"/>
              <a:t> hat unmittelbaren Einfluss auf das finanzielle Ergebnis/ den Gewinn der Unternehmen.      </a:t>
            </a:r>
          </a:p>
        </p:txBody>
      </p:sp>
      <p:sp>
        <p:nvSpPr>
          <p:cNvPr id="73731"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73732" name="Foliennummernplatzhalter 4"/>
          <p:cNvSpPr>
            <a:spLocks noGrp="1"/>
          </p:cNvSpPr>
          <p:nvPr>
            <p:ph type="sldNum" sz="quarter" idx="5"/>
          </p:nvPr>
        </p:nvSpPr>
        <p:spPr>
          <a:noFill/>
        </p:spPr>
        <p:txBody>
          <a:bodyPr/>
          <a:lstStyle/>
          <a:p>
            <a:r>
              <a:rPr lang="en-US" smtClean="0"/>
              <a:t>Folie </a:t>
            </a:r>
            <a:fld id="{A1034C81-ADA5-496F-ADA7-6F77EE8B9D05}" type="slidenum">
              <a:rPr lang="en-US" smtClean="0"/>
              <a:pPr/>
              <a:t>49</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a:ln/>
        </p:spPr>
      </p:sp>
      <p:sp>
        <p:nvSpPr>
          <p:cNvPr id="16386" name="Notizenplatzhalter 2"/>
          <p:cNvSpPr>
            <a:spLocks noGrp="1"/>
          </p:cNvSpPr>
          <p:nvPr>
            <p:ph type="body" idx="1"/>
          </p:nvPr>
        </p:nvSpPr>
        <p:spPr>
          <a:noFill/>
          <a:ln/>
        </p:spPr>
        <p:txBody>
          <a:bodyPr/>
          <a:lstStyle/>
          <a:p>
            <a:r>
              <a:rPr lang="de-DE" dirty="0" smtClean="0"/>
              <a:t>Die Kernbotschaft der </a:t>
            </a:r>
            <a:r>
              <a:rPr lang="de-DE" dirty="0" err="1" smtClean="0"/>
              <a:t>Stiglitz</a:t>
            </a:r>
            <a:r>
              <a:rPr lang="de-DE" dirty="0" smtClean="0"/>
              <a:t>-Kommission lautet: Die Zeit ist reif, um das Augenmerk von der Messung der ökonomischen Produktion auf die Messung der Wohlfahrt der Menschen und der Nachhaltigkeit zu lenken. </a:t>
            </a:r>
          </a:p>
        </p:txBody>
      </p:sp>
      <p:sp>
        <p:nvSpPr>
          <p:cNvPr id="16387"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6388" name="Foliennummernplatzhalter 4"/>
          <p:cNvSpPr>
            <a:spLocks noGrp="1"/>
          </p:cNvSpPr>
          <p:nvPr>
            <p:ph type="sldNum" sz="quarter" idx="5"/>
          </p:nvPr>
        </p:nvSpPr>
        <p:spPr>
          <a:noFill/>
        </p:spPr>
        <p:txBody>
          <a:bodyPr/>
          <a:lstStyle/>
          <a:p>
            <a:r>
              <a:rPr lang="en-US" smtClean="0"/>
              <a:t>Folie </a:t>
            </a:r>
            <a:fld id="{BDEF46F7-A06F-48DD-9F33-339C29AFCB14}" type="slidenum">
              <a:rPr lang="en-US" smtClean="0"/>
              <a:pPr/>
              <a:t>5</a:t>
            </a:fld>
            <a:endParaRPr 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a:ln/>
        </p:spPr>
      </p:sp>
      <p:sp>
        <p:nvSpPr>
          <p:cNvPr id="18434" name="Notizenplatzhalter 2"/>
          <p:cNvSpPr>
            <a:spLocks noGrp="1"/>
          </p:cNvSpPr>
          <p:nvPr>
            <p:ph type="body" idx="1"/>
          </p:nvPr>
        </p:nvSpPr>
        <p:spPr>
          <a:noFill/>
          <a:ln/>
        </p:spPr>
        <p:txBody>
          <a:bodyPr/>
          <a:lstStyle/>
          <a:p>
            <a:r>
              <a:rPr lang="de-DE" dirty="0" smtClean="0"/>
              <a:t>In den letzten 50 Jahren hat die OECD ein reiches Set von Empfehlungen für die Politik entwickelt, wie am besten das Wirtschaftswachstum unterstützt werden kann. Die Aufgabe, die sich jetzt stellt, ist, ein vergleichbar reiches Set an Empfehlungen zu entwickeln, wie die Politik gesellschaftlichen Fortschritt unterstützen kann – so die OECD. Es geht um eine besser Politik für ein besseres Leben.      </a:t>
            </a:r>
          </a:p>
        </p:txBody>
      </p:sp>
      <p:sp>
        <p:nvSpPr>
          <p:cNvPr id="18435"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18436" name="Foliennummernplatzhalter 4"/>
          <p:cNvSpPr>
            <a:spLocks noGrp="1"/>
          </p:cNvSpPr>
          <p:nvPr>
            <p:ph type="sldNum" sz="quarter" idx="5"/>
          </p:nvPr>
        </p:nvSpPr>
        <p:spPr>
          <a:noFill/>
        </p:spPr>
        <p:txBody>
          <a:bodyPr/>
          <a:lstStyle/>
          <a:p>
            <a:r>
              <a:rPr lang="en-US" smtClean="0"/>
              <a:t>Folie </a:t>
            </a:r>
            <a:fld id="{B87D81DF-2470-4791-B4AC-2A555CA1932A}" type="slidenum">
              <a:rPr lang="en-US" smtClean="0"/>
              <a:pPr/>
              <a:t>6</a:t>
            </a:fld>
            <a:endParaRPr 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a:ln/>
        </p:spPr>
      </p:sp>
      <p:sp>
        <p:nvSpPr>
          <p:cNvPr id="20482" name="Notizenplatzhalter 2"/>
          <p:cNvSpPr>
            <a:spLocks noGrp="1"/>
          </p:cNvSpPr>
          <p:nvPr>
            <p:ph type="body" idx="1"/>
          </p:nvPr>
        </p:nvSpPr>
        <p:spPr>
          <a:noFill/>
          <a:ln/>
        </p:spPr>
        <p:txBody>
          <a:bodyPr/>
          <a:lstStyle/>
          <a:p>
            <a:pPr marL="0" indent="0" algn="l">
              <a:buFont typeface="Monotype Sorts"/>
              <a:buNone/>
            </a:pPr>
            <a:r>
              <a:rPr lang="de-DE" dirty="0" smtClean="0"/>
              <a:t>Der Grund hierfür ist schlicht, dass das letztendliche Ziel eines jeden Glück und Zufriedenheit ist und das Ziel der Politik somit darin bestehen muss, die Voraussetzungen dafür zu schaffen, so die </a:t>
            </a:r>
            <a:r>
              <a:rPr lang="en-US" sz="1200" dirty="0" smtClean="0"/>
              <a:t>Gross National Happiness Commission (Bhutan).</a:t>
            </a:r>
            <a:endParaRPr lang="de-DE" sz="1200" dirty="0" smtClean="0"/>
          </a:p>
          <a:p>
            <a:pPr algn="l"/>
            <a:r>
              <a:rPr lang="de-DE" dirty="0" smtClean="0"/>
              <a:t>.  </a:t>
            </a:r>
          </a:p>
        </p:txBody>
      </p:sp>
      <p:sp>
        <p:nvSpPr>
          <p:cNvPr id="20483"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20484" name="Foliennummernplatzhalter 4"/>
          <p:cNvSpPr>
            <a:spLocks noGrp="1"/>
          </p:cNvSpPr>
          <p:nvPr>
            <p:ph type="sldNum" sz="quarter" idx="5"/>
          </p:nvPr>
        </p:nvSpPr>
        <p:spPr>
          <a:noFill/>
        </p:spPr>
        <p:txBody>
          <a:bodyPr/>
          <a:lstStyle/>
          <a:p>
            <a:r>
              <a:rPr lang="en-US" smtClean="0"/>
              <a:t>Folie </a:t>
            </a:r>
            <a:fld id="{42CBDCBA-5ACB-4D4A-A118-46469EE789D7}" type="slidenum">
              <a:rPr lang="en-US" smtClean="0"/>
              <a:pPr/>
              <a:t>7</a:t>
            </a:fld>
            <a:endParaRPr 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a:ln/>
        </p:spPr>
      </p:sp>
      <p:sp>
        <p:nvSpPr>
          <p:cNvPr id="22530" name="Notizenplatzhalter 2"/>
          <p:cNvSpPr>
            <a:spLocks noGrp="1"/>
          </p:cNvSpPr>
          <p:nvPr>
            <p:ph type="body" idx="1"/>
          </p:nvPr>
        </p:nvSpPr>
        <p:spPr>
          <a:noFill/>
          <a:ln/>
        </p:spPr>
        <p:txBody>
          <a:bodyPr/>
          <a:lstStyle/>
          <a:p>
            <a:r>
              <a:rPr lang="de-DE" dirty="0" smtClean="0"/>
              <a:t>Die Abstimmung über die </a:t>
            </a:r>
            <a:r>
              <a:rPr lang="de-DE" dirty="0" err="1" smtClean="0"/>
              <a:t>Beyond</a:t>
            </a:r>
            <a:r>
              <a:rPr lang="de-DE" dirty="0" smtClean="0"/>
              <a:t> GDP (Jenseits der BIP/Bruttoinlandsprodukts) Resolution zeigte eine breite Zustimmung zu dieser Arbeit der EU-Kommission . Es geht um einen Ergänzung des BIP um soziale und ökologische Indikatoren. … Diese Ergebnisse zeigen eine breite Zustimmung zu der Tatsache, dass menschliche Entwicklung und Glück/Zufriedenheit mehr ist, als wir in Geld messen können, so der zuständige EU-Kommissar.   </a:t>
            </a:r>
          </a:p>
        </p:txBody>
      </p:sp>
      <p:sp>
        <p:nvSpPr>
          <p:cNvPr id="22531"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22532" name="Foliennummernplatzhalter 4"/>
          <p:cNvSpPr>
            <a:spLocks noGrp="1"/>
          </p:cNvSpPr>
          <p:nvPr>
            <p:ph type="sldNum" sz="quarter" idx="5"/>
          </p:nvPr>
        </p:nvSpPr>
        <p:spPr>
          <a:noFill/>
        </p:spPr>
        <p:txBody>
          <a:bodyPr/>
          <a:lstStyle/>
          <a:p>
            <a:r>
              <a:rPr lang="en-US" smtClean="0"/>
              <a:t>Folie </a:t>
            </a:r>
            <a:fld id="{EB723853-DD92-47B0-9E36-65EFF68624DC}" type="slidenum">
              <a:rPr lang="en-US" smtClean="0"/>
              <a:pPr/>
              <a:t>8</a:t>
            </a:fld>
            <a:endParaRPr 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a:ln/>
        </p:spPr>
      </p:sp>
      <p:sp>
        <p:nvSpPr>
          <p:cNvPr id="24578" name="Notizenplatzhalter 2"/>
          <p:cNvSpPr>
            <a:spLocks noGrp="1"/>
          </p:cNvSpPr>
          <p:nvPr>
            <p:ph type="body" idx="1"/>
          </p:nvPr>
        </p:nvSpPr>
        <p:spPr>
          <a:noFill/>
          <a:ln/>
        </p:spPr>
        <p:txBody>
          <a:bodyPr/>
          <a:lstStyle/>
          <a:p>
            <a:endParaRPr lang="de-DE" smtClean="0"/>
          </a:p>
        </p:txBody>
      </p:sp>
      <p:sp>
        <p:nvSpPr>
          <p:cNvPr id="24579"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24580" name="Foliennummernplatzhalter 4"/>
          <p:cNvSpPr>
            <a:spLocks noGrp="1"/>
          </p:cNvSpPr>
          <p:nvPr>
            <p:ph type="sldNum" sz="quarter" idx="5"/>
          </p:nvPr>
        </p:nvSpPr>
        <p:spPr>
          <a:noFill/>
        </p:spPr>
        <p:txBody>
          <a:bodyPr/>
          <a:lstStyle/>
          <a:p>
            <a:r>
              <a:rPr lang="en-US" smtClean="0"/>
              <a:t>Folie </a:t>
            </a:r>
            <a:fld id="{538BCD8D-A375-4C4D-A090-1FDBF2AEAC9B}" type="slidenum">
              <a:rPr lang="en-US" smtClean="0"/>
              <a:pPr/>
              <a:t>9</a:t>
            </a:fld>
            <a:endParaRPr 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a:ln/>
        </p:spPr>
      </p:sp>
      <p:sp>
        <p:nvSpPr>
          <p:cNvPr id="40962" name="Notizenplatzhalter 2"/>
          <p:cNvSpPr>
            <a:spLocks noGrp="1"/>
          </p:cNvSpPr>
          <p:nvPr>
            <p:ph type="body" idx="1"/>
          </p:nvPr>
        </p:nvSpPr>
        <p:spPr>
          <a:noFill/>
          <a:ln/>
        </p:spPr>
        <p:txBody>
          <a:bodyPr/>
          <a:lstStyle/>
          <a:p>
            <a:r>
              <a:rPr lang="de-DE" dirty="0" smtClean="0"/>
              <a:t>Von 1990 bis 2006 ist die allgemeine Lebenszufriedenheit in den alten Bundesländern von über 7 auf der Skala von 0-10 auf etwas unter 7 gefallen. Die Werte für die neuen Bundesländer lagen stets darunter. Auch in den letzten Jahren hat sich daran nichts geändert. </a:t>
            </a:r>
          </a:p>
        </p:txBody>
      </p:sp>
      <p:sp>
        <p:nvSpPr>
          <p:cNvPr id="40963"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40964" name="Foliennummernplatzhalter 4"/>
          <p:cNvSpPr>
            <a:spLocks noGrp="1"/>
          </p:cNvSpPr>
          <p:nvPr>
            <p:ph type="sldNum" sz="quarter" idx="5"/>
          </p:nvPr>
        </p:nvSpPr>
        <p:spPr>
          <a:noFill/>
        </p:spPr>
        <p:txBody>
          <a:bodyPr/>
          <a:lstStyle/>
          <a:p>
            <a:r>
              <a:rPr lang="en-US" smtClean="0"/>
              <a:t>Folie </a:t>
            </a:r>
            <a:fld id="{421149AC-D50C-4123-91F5-8CE3D8EE3119}" type="slidenum">
              <a:rPr lang="en-US" smtClean="0"/>
              <a:pPr/>
              <a:t>24</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a:ln/>
        </p:spPr>
      </p:sp>
      <p:sp>
        <p:nvSpPr>
          <p:cNvPr id="45058" name="Notizenplatzhalter 2"/>
          <p:cNvSpPr>
            <a:spLocks noGrp="1"/>
          </p:cNvSpPr>
          <p:nvPr>
            <p:ph type="body" idx="1"/>
          </p:nvPr>
        </p:nvSpPr>
        <p:spPr>
          <a:noFill/>
          <a:ln/>
        </p:spPr>
        <p:txBody>
          <a:bodyPr/>
          <a:lstStyle/>
          <a:p>
            <a:r>
              <a:rPr lang="de-DE" dirty="0" smtClean="0"/>
              <a:t>Obwohl in den letzten 50 Jahren sich in den USA das inflationsbereinigte Einkommen pro Kopf mehr als verdreifacht hat,  hat sich der Anteil derjenigen an der Bevölkerung, die sich als sehr glücklich bezeichnet haben, nicht verändert. Er lag jeweils bei rund 30 %.     </a:t>
            </a:r>
          </a:p>
        </p:txBody>
      </p:sp>
      <p:sp>
        <p:nvSpPr>
          <p:cNvPr id="45059"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45060" name="Foliennummernplatzhalter 4"/>
          <p:cNvSpPr>
            <a:spLocks noGrp="1"/>
          </p:cNvSpPr>
          <p:nvPr>
            <p:ph type="sldNum" sz="quarter" idx="5"/>
          </p:nvPr>
        </p:nvSpPr>
        <p:spPr>
          <a:noFill/>
        </p:spPr>
        <p:txBody>
          <a:bodyPr/>
          <a:lstStyle/>
          <a:p>
            <a:r>
              <a:rPr lang="en-US" smtClean="0"/>
              <a:t>Folie </a:t>
            </a:r>
            <a:fld id="{4D717290-58C9-499B-BE73-A3BBF0E01166}" type="slidenum">
              <a:rPr lang="en-US" smtClean="0"/>
              <a:pPr/>
              <a:t>27</a:t>
            </a:fld>
            <a:endParaRPr 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lienbildplatzhalter 1"/>
          <p:cNvSpPr>
            <a:spLocks noGrp="1" noRot="1" noChangeAspect="1"/>
          </p:cNvSpPr>
          <p:nvPr>
            <p:ph type="sldImg"/>
          </p:nvPr>
        </p:nvSpPr>
        <p:spPr>
          <a:ln/>
        </p:spPr>
      </p:sp>
      <p:sp>
        <p:nvSpPr>
          <p:cNvPr id="47106" name="Notizenplatzhalter 2"/>
          <p:cNvSpPr>
            <a:spLocks noGrp="1"/>
          </p:cNvSpPr>
          <p:nvPr>
            <p:ph type="body" idx="1"/>
          </p:nvPr>
        </p:nvSpPr>
        <p:spPr>
          <a:noFill/>
          <a:ln/>
        </p:spPr>
        <p:txBody>
          <a:bodyPr/>
          <a:lstStyle/>
          <a:p>
            <a:r>
              <a:rPr lang="de-DE" dirty="0" smtClean="0"/>
              <a:t>Der US-Amerikanische Zentralbankchef Ben </a:t>
            </a:r>
            <a:r>
              <a:rPr lang="de-DE" dirty="0" err="1" smtClean="0"/>
              <a:t>Bernanke</a:t>
            </a:r>
            <a:r>
              <a:rPr lang="de-DE" dirty="0" smtClean="0"/>
              <a:t> hielt im Mai letzten Jahres an der University </a:t>
            </a:r>
            <a:r>
              <a:rPr lang="de-DE" dirty="0" err="1" smtClean="0"/>
              <a:t>of</a:t>
            </a:r>
            <a:r>
              <a:rPr lang="de-DE" dirty="0" smtClean="0"/>
              <a:t> South Carolina einen Vortrag, der sich mit der ökonomischen Glücksforschung beschäftigte. In diesem Zusammenhang sagte er: Zwar bezeichnen sich heutzutage die meisten US-Amerikaner als glücklich. Ihr Anteil an der Gesamtbevölkerung ist aber nicht höher als vor 40 Jahren.  </a:t>
            </a:r>
          </a:p>
        </p:txBody>
      </p:sp>
      <p:sp>
        <p:nvSpPr>
          <p:cNvPr id="47107" name="Kopfzeilenplatzhalter 3"/>
          <p:cNvSpPr>
            <a:spLocks noGrp="1"/>
          </p:cNvSpPr>
          <p:nvPr>
            <p:ph type="hdr" sz="quarter"/>
          </p:nvPr>
        </p:nvSpPr>
        <p:spPr>
          <a:noFill/>
        </p:spPr>
        <p:txBody>
          <a:bodyPr/>
          <a:lstStyle/>
          <a:p>
            <a:r>
              <a:rPr lang="en-US" smtClean="0"/>
              <a:t>Georg-Simon-Ohm-Hochschule Nürnberg</a:t>
            </a:r>
            <a:endParaRPr lang="en-US" smtClean="0">
              <a:latin typeface="Times New Roman" pitchFamily="18" charset="0"/>
            </a:endParaRPr>
          </a:p>
        </p:txBody>
      </p:sp>
      <p:sp>
        <p:nvSpPr>
          <p:cNvPr id="47108" name="Foliennummernplatzhalter 4"/>
          <p:cNvSpPr>
            <a:spLocks noGrp="1"/>
          </p:cNvSpPr>
          <p:nvPr>
            <p:ph type="sldNum" sz="quarter" idx="5"/>
          </p:nvPr>
        </p:nvSpPr>
        <p:spPr>
          <a:noFill/>
        </p:spPr>
        <p:txBody>
          <a:bodyPr/>
          <a:lstStyle/>
          <a:p>
            <a:r>
              <a:rPr lang="en-US" smtClean="0"/>
              <a:t>Folie </a:t>
            </a:r>
            <a:fld id="{B2896CB0-9564-48F3-8DBD-4F246CE83B77}" type="slidenum">
              <a:rPr lang="en-US" smtClean="0"/>
              <a:pPr/>
              <a:t>28</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5" name="Rectangle 4"/>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6" name="Rectangle 5"/>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7" name="Text Box 6"/>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pic>
        <p:nvPicPr>
          <p:cNvPr id="8" name="Picture 16" descr="Ohm-Hochschule_Okt07"/>
          <p:cNvPicPr>
            <a:picLocks noChangeAspect="1" noChangeArrowheads="1"/>
          </p:cNvPicPr>
          <p:nvPr/>
        </p:nvPicPr>
        <p:blipFill>
          <a:blip r:embed="rId2"/>
          <a:srcRect/>
          <a:stretch>
            <a:fillRect/>
          </a:stretch>
        </p:blipFill>
        <p:spPr bwMode="auto">
          <a:xfrm>
            <a:off x="6877050" y="441325"/>
            <a:ext cx="2044700" cy="395288"/>
          </a:xfrm>
          <a:prstGeom prst="rect">
            <a:avLst/>
          </a:prstGeom>
          <a:noFill/>
          <a:ln w="9525">
            <a:noFill/>
            <a:miter lim="800000"/>
            <a:headEnd/>
            <a:tailEnd/>
          </a:ln>
        </p:spPr>
      </p:pic>
      <p:pic>
        <p:nvPicPr>
          <p:cNvPr id="9" name="Picture 19" descr="audit_fgh_z_08_rgb_6"/>
          <p:cNvPicPr>
            <a:picLocks noChangeAspect="1" noChangeArrowheads="1"/>
          </p:cNvPicPr>
          <p:nvPr userDrawn="1"/>
        </p:nvPicPr>
        <p:blipFill>
          <a:blip r:embed="rId3"/>
          <a:srcRect/>
          <a:stretch>
            <a:fillRect/>
          </a:stretch>
        </p:blipFill>
        <p:spPr bwMode="auto">
          <a:xfrm>
            <a:off x="304800" y="144463"/>
            <a:ext cx="749300" cy="749300"/>
          </a:xfrm>
          <a:prstGeom prst="rect">
            <a:avLst/>
          </a:prstGeom>
          <a:noFill/>
          <a:ln w="9525">
            <a:noFill/>
            <a:miter lim="800000"/>
            <a:headEnd/>
            <a:tailEnd/>
          </a:ln>
        </p:spPr>
      </p:pic>
      <p:sp>
        <p:nvSpPr>
          <p:cNvPr id="26626" name="Rectangle 2"/>
          <p:cNvSpPr>
            <a:spLocks noGrp="1" noChangeArrowheads="1"/>
          </p:cNvSpPr>
          <p:nvPr>
            <p:ph type="subTitle" idx="1"/>
          </p:nvPr>
        </p:nvSpPr>
        <p:spPr>
          <a:xfrm>
            <a:off x="4572000" y="3886200"/>
            <a:ext cx="4032250" cy="1752600"/>
          </a:xfrm>
        </p:spPr>
        <p:txBody>
          <a:bodyPr/>
          <a:lstStyle>
            <a:lvl1pPr>
              <a:defRPr/>
            </a:lvl1pPr>
          </a:lstStyle>
          <a:p>
            <a:r>
              <a:rPr lang="de-DE" smtClean="0"/>
              <a:t>Formatvorlage des Untertitelmasters durch Klicken bearbeiten</a:t>
            </a:r>
            <a:endParaRPr lang="de-DE" dirty="0"/>
          </a:p>
        </p:txBody>
      </p:sp>
      <p:sp>
        <p:nvSpPr>
          <p:cNvPr id="26632" name="Rectangle 8"/>
          <p:cNvSpPr>
            <a:spLocks noGrp="1" noChangeArrowheads="1"/>
          </p:cNvSpPr>
          <p:nvPr>
            <p:ph type="ctrTitle"/>
          </p:nvPr>
        </p:nvSpPr>
        <p:spPr>
          <a:xfrm>
            <a:off x="4572000" y="2130425"/>
            <a:ext cx="4103688" cy="1470025"/>
          </a:xfrm>
        </p:spPr>
        <p:txBody>
          <a:bodyPr/>
          <a:lstStyle>
            <a:lvl1pPr>
              <a:defRPr sz="2800"/>
            </a:lvl1pPr>
          </a:lstStyle>
          <a:p>
            <a:r>
              <a:rPr lang="de-DE" smtClean="0"/>
              <a:t>Titelmasterformat durch Klicken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5" name="Foliennummernplatzhalter 4"/>
          <p:cNvSpPr>
            <a:spLocks noGrp="1"/>
          </p:cNvSpPr>
          <p:nvPr>
            <p:ph type="sldNum" sz="quarter" idx="11"/>
          </p:nvPr>
        </p:nvSpPr>
        <p:spPr/>
        <p:txBody>
          <a:bodyPr/>
          <a:lstStyle>
            <a:lvl1pPr>
              <a:defRPr/>
            </a:lvl1pPr>
          </a:lstStyle>
          <a:p>
            <a:pPr>
              <a:defRPr/>
            </a:pPr>
            <a:r>
              <a:rPr lang="de-DE"/>
              <a:t>Seite </a:t>
            </a:r>
            <a:fld id="{74E0D860-E293-4B81-9913-50AEF960078C}"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04800" y="1773238"/>
            <a:ext cx="4221163"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261585AB-E8A7-4D3F-9299-103997C3AE36}"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4" name="Foliennummernplatzhalter 3"/>
          <p:cNvSpPr>
            <a:spLocks noGrp="1"/>
          </p:cNvSpPr>
          <p:nvPr>
            <p:ph type="sldNum" sz="quarter" idx="11"/>
          </p:nvPr>
        </p:nvSpPr>
        <p:spPr/>
        <p:txBody>
          <a:bodyPr/>
          <a:lstStyle>
            <a:lvl1pPr>
              <a:defRPr/>
            </a:lvl1pPr>
          </a:lstStyle>
          <a:p>
            <a:pPr>
              <a:defRPr/>
            </a:pPr>
            <a:r>
              <a:rPr lang="de-DE"/>
              <a:t>Seite </a:t>
            </a:r>
            <a:fld id="{C1585002-2887-41A6-9764-70EA19CDA605}"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3" name="Foliennummernplatzhalter 2"/>
          <p:cNvSpPr>
            <a:spLocks noGrp="1"/>
          </p:cNvSpPr>
          <p:nvPr>
            <p:ph type="sldNum" sz="quarter" idx="11"/>
          </p:nvPr>
        </p:nvSpPr>
        <p:spPr/>
        <p:txBody>
          <a:bodyPr/>
          <a:lstStyle>
            <a:lvl1pPr>
              <a:defRPr/>
            </a:lvl1pPr>
          </a:lstStyle>
          <a:p>
            <a:pPr>
              <a:defRPr/>
            </a:pPr>
            <a:r>
              <a:rPr lang="de-DE"/>
              <a:t>Seite </a:t>
            </a:r>
            <a:fld id="{3002BE8B-8655-479B-BD89-231A57B6C5E4}"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4800" y="1125538"/>
            <a:ext cx="8594725" cy="574675"/>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304800" y="1773238"/>
            <a:ext cx="4221163" cy="4319587"/>
          </a:xfrm>
        </p:spPr>
        <p:txBody>
          <a:bodyPr/>
          <a:lstStyle/>
          <a:p>
            <a:pPr lvl="0"/>
            <a:r>
              <a:rPr lang="de-DE" noProof="0" smtClean="0"/>
              <a:t>ClipArt durch Klicken auf Symbol hinzufügen</a:t>
            </a:r>
            <a:endParaRPr lang="de-DE" noProof="0" dirty="0" smtClean="0"/>
          </a:p>
        </p:txBody>
      </p:sp>
      <p:sp>
        <p:nvSpPr>
          <p:cNvPr id="4" name="Textplatzhalter 3"/>
          <p:cNvSpPr>
            <a:spLocks noGrp="1"/>
          </p:cNvSpPr>
          <p:nvPr>
            <p:ph type="body" sz="half" idx="2"/>
          </p:nvPr>
        </p:nvSpPr>
        <p:spPr>
          <a:xfrm>
            <a:off x="4678363" y="1773238"/>
            <a:ext cx="4221162" cy="4319587"/>
          </a:xfrm>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0"/>
          </p:nvPr>
        </p:nvSpPr>
        <p:spPr/>
        <p:txBody>
          <a:bodyPr/>
          <a:lstStyle>
            <a:lvl1pPr>
              <a:defRPr>
                <a:solidFill>
                  <a:schemeClr val="tx1"/>
                </a:solidFill>
              </a:defRPr>
            </a:lvl1pPr>
          </a:lstStyle>
          <a:p>
            <a:pPr>
              <a:defRPr/>
            </a:pPr>
            <a:r>
              <a:rPr lang="de-DE"/>
              <a:t>Georg-Simon-Ohm-Hochschule Nürnberg</a:t>
            </a:r>
          </a:p>
          <a:p>
            <a:pPr>
              <a:defRPr/>
            </a:pPr>
            <a:r>
              <a:rPr lang="de-DE"/>
              <a:t>www.ohm-hochschule.de</a:t>
            </a:r>
          </a:p>
        </p:txBody>
      </p:sp>
      <p:sp>
        <p:nvSpPr>
          <p:cNvPr id="6" name="Foliennummernplatzhalter 5"/>
          <p:cNvSpPr>
            <a:spLocks noGrp="1"/>
          </p:cNvSpPr>
          <p:nvPr>
            <p:ph type="sldNum" sz="quarter" idx="11"/>
          </p:nvPr>
        </p:nvSpPr>
        <p:spPr/>
        <p:txBody>
          <a:bodyPr/>
          <a:lstStyle>
            <a:lvl1pPr>
              <a:defRPr/>
            </a:lvl1pPr>
          </a:lstStyle>
          <a:p>
            <a:pPr>
              <a:defRPr/>
            </a:pPr>
            <a:r>
              <a:rPr lang="de-DE"/>
              <a:t>Seite </a:t>
            </a:r>
            <a:fld id="{79B6C962-B2C1-427C-9A4A-BD640FD70BF0}"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773238"/>
            <a:ext cx="8594725" cy="431958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2" name="Text Box 8"/>
          <p:cNvSpPr txBox="1">
            <a:spLocks noChangeArrowheads="1"/>
          </p:cNvSpPr>
          <p:nvPr/>
        </p:nvSpPr>
        <p:spPr bwMode="auto">
          <a:xfrm>
            <a:off x="9509125" y="574675"/>
            <a:ext cx="169863" cy="457200"/>
          </a:xfrm>
          <a:prstGeom prst="rect">
            <a:avLst/>
          </a:prstGeom>
          <a:noFill/>
          <a:ln w="9525">
            <a:noFill/>
            <a:miter lim="800000"/>
            <a:headEnd/>
            <a:tailEnd/>
          </a:ln>
          <a:effectLst/>
        </p:spPr>
        <p:txBody>
          <a:bodyPr wrap="none">
            <a:spAutoFit/>
          </a:bodyPr>
          <a:lstStyle/>
          <a:p>
            <a:pPr eaLnBrk="0" hangingPunct="0">
              <a:defRPr/>
            </a:pPr>
            <a:endParaRPr lang="de-DE" sz="2400">
              <a:latin typeface="Times New Roman" pitchFamily="18" charset="0"/>
            </a:endParaRPr>
          </a:p>
        </p:txBody>
      </p:sp>
      <p:sp>
        <p:nvSpPr>
          <p:cNvPr id="1113" name="Rectangle 89"/>
          <p:cNvSpPr>
            <a:spLocks noChangeArrowheads="1"/>
          </p:cNvSpPr>
          <p:nvPr/>
        </p:nvSpPr>
        <p:spPr bwMode="auto">
          <a:xfrm>
            <a:off x="304800" y="981075"/>
            <a:ext cx="8634413" cy="57150"/>
          </a:xfrm>
          <a:prstGeom prst="rect">
            <a:avLst/>
          </a:prstGeom>
          <a:solidFill>
            <a:srgbClr val="777777"/>
          </a:solidFill>
          <a:ln w="9525">
            <a:noFill/>
            <a:miter lim="800000"/>
            <a:headEnd/>
            <a:tailEnd/>
          </a:ln>
        </p:spPr>
        <p:txBody>
          <a:bodyPr/>
          <a:lstStyle/>
          <a:p>
            <a:pPr eaLnBrk="0" hangingPunct="0">
              <a:defRPr/>
            </a:pPr>
            <a:endParaRPr lang="de-DE"/>
          </a:p>
        </p:txBody>
      </p:sp>
      <p:sp>
        <p:nvSpPr>
          <p:cNvPr id="1281" name="Rectangle 257"/>
          <p:cNvSpPr>
            <a:spLocks noChangeArrowheads="1"/>
          </p:cNvSpPr>
          <p:nvPr/>
        </p:nvSpPr>
        <p:spPr bwMode="auto">
          <a:xfrm>
            <a:off x="304800" y="6237288"/>
            <a:ext cx="8634413" cy="25400"/>
          </a:xfrm>
          <a:prstGeom prst="rect">
            <a:avLst/>
          </a:prstGeom>
          <a:solidFill>
            <a:srgbClr val="777777"/>
          </a:solidFill>
          <a:ln w="9525">
            <a:noFill/>
            <a:miter lim="800000"/>
            <a:headEnd/>
            <a:tailEnd/>
          </a:ln>
        </p:spPr>
        <p:txBody>
          <a:bodyPr/>
          <a:lstStyle/>
          <a:p>
            <a:pPr eaLnBrk="0" hangingPunct="0">
              <a:defRPr/>
            </a:pPr>
            <a:endParaRPr lang="de-DE" sz="500"/>
          </a:p>
        </p:txBody>
      </p:sp>
      <p:sp>
        <p:nvSpPr>
          <p:cNvPr id="1289" name="Text Box 265"/>
          <p:cNvSpPr txBox="1">
            <a:spLocks noChangeArrowheads="1"/>
          </p:cNvSpPr>
          <p:nvPr/>
        </p:nvSpPr>
        <p:spPr bwMode="auto">
          <a:xfrm>
            <a:off x="3276600" y="4800600"/>
            <a:ext cx="184150" cy="214313"/>
          </a:xfrm>
          <a:prstGeom prst="rect">
            <a:avLst/>
          </a:prstGeom>
          <a:noFill/>
          <a:ln w="9525">
            <a:noFill/>
            <a:miter lim="800000"/>
            <a:headEnd/>
            <a:tailEnd/>
          </a:ln>
          <a:effectLst/>
        </p:spPr>
        <p:txBody>
          <a:bodyPr>
            <a:spAutoFit/>
          </a:bodyPr>
          <a:lstStyle/>
          <a:p>
            <a:pPr eaLnBrk="0" hangingPunct="0">
              <a:spcBef>
                <a:spcPct val="50000"/>
              </a:spcBef>
              <a:defRPr/>
            </a:pPr>
            <a:endParaRPr lang="de-DE"/>
          </a:p>
        </p:txBody>
      </p:sp>
      <p:sp>
        <p:nvSpPr>
          <p:cNvPr id="1031" name="Rectangle 286"/>
          <p:cNvSpPr>
            <a:spLocks noGrp="1" noChangeArrowheads="1"/>
          </p:cNvSpPr>
          <p:nvPr>
            <p:ph type="title"/>
          </p:nvPr>
        </p:nvSpPr>
        <p:spPr bwMode="auto">
          <a:xfrm>
            <a:off x="304800" y="1125538"/>
            <a:ext cx="8594725" cy="574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311" name="Rectangle 287"/>
          <p:cNvSpPr>
            <a:spLocks noGrp="1" noChangeArrowheads="1"/>
          </p:cNvSpPr>
          <p:nvPr>
            <p:ph type="ftr" sz="quarter" idx="3"/>
          </p:nvPr>
        </p:nvSpPr>
        <p:spPr bwMode="auto">
          <a:xfrm>
            <a:off x="323850" y="6381750"/>
            <a:ext cx="717867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000">
                <a:solidFill>
                  <a:srgbClr val="33338B"/>
                </a:solidFill>
              </a:defRPr>
            </a:lvl1pPr>
          </a:lstStyle>
          <a:p>
            <a:pPr>
              <a:defRPr/>
            </a:pPr>
            <a:r>
              <a:rPr lang="de-DE"/>
              <a:t>Georg-Simon-Ohm-Hochschule Nürnberg</a:t>
            </a:r>
          </a:p>
          <a:p>
            <a:pPr>
              <a:defRPr/>
            </a:pPr>
            <a:r>
              <a:rPr lang="de-DE"/>
              <a:t>www.ohm-hochschule.de</a:t>
            </a:r>
          </a:p>
        </p:txBody>
      </p:sp>
      <p:sp>
        <p:nvSpPr>
          <p:cNvPr id="1312" name="Rectangle 288"/>
          <p:cNvSpPr>
            <a:spLocks noGrp="1" noChangeArrowheads="1"/>
          </p:cNvSpPr>
          <p:nvPr>
            <p:ph type="sldNum" sz="quarter" idx="4"/>
          </p:nvPr>
        </p:nvSpPr>
        <p:spPr bwMode="auto">
          <a:xfrm>
            <a:off x="8174038" y="6381750"/>
            <a:ext cx="7191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pPr>
              <a:defRPr/>
            </a:pPr>
            <a:r>
              <a:rPr lang="de-DE"/>
              <a:t>Seite </a:t>
            </a:r>
            <a:fld id="{4364CD30-21EE-4D99-8929-82355C20E3D5}" type="slidenum">
              <a:rPr lang="de-DE"/>
              <a:pPr>
                <a:defRPr/>
              </a:pPr>
              <a:t>‹Nr.›</a:t>
            </a:fld>
            <a:endParaRPr lang="de-DE"/>
          </a:p>
        </p:txBody>
      </p:sp>
      <p:pic>
        <p:nvPicPr>
          <p:cNvPr id="1034" name="Picture 292" descr="Ohm-Hochschule_Okt07"/>
          <p:cNvPicPr>
            <a:picLocks noChangeAspect="1" noChangeArrowheads="1"/>
          </p:cNvPicPr>
          <p:nvPr/>
        </p:nvPicPr>
        <p:blipFill>
          <a:blip r:embed="rId8"/>
          <a:srcRect/>
          <a:stretch>
            <a:fillRect/>
          </a:stretch>
        </p:blipFill>
        <p:spPr bwMode="auto">
          <a:xfrm>
            <a:off x="6877050" y="441325"/>
            <a:ext cx="2044700" cy="395288"/>
          </a:xfrm>
          <a:prstGeom prst="rect">
            <a:avLst/>
          </a:prstGeom>
          <a:noFill/>
          <a:ln w="9525">
            <a:noFill/>
            <a:miter lim="800000"/>
            <a:headEnd/>
            <a:tailEnd/>
          </a:ln>
        </p:spPr>
      </p:pic>
      <p:sp>
        <p:nvSpPr>
          <p:cNvPr id="1317" name="Line 293"/>
          <p:cNvSpPr>
            <a:spLocks noChangeShapeType="1"/>
          </p:cNvSpPr>
          <p:nvPr/>
        </p:nvSpPr>
        <p:spPr bwMode="auto">
          <a:xfrm>
            <a:off x="3492500" y="765175"/>
            <a:ext cx="4319588" cy="0"/>
          </a:xfrm>
          <a:prstGeom prst="line">
            <a:avLst/>
          </a:prstGeom>
          <a:noFill/>
          <a:ln w="9525">
            <a:noFill/>
            <a:round/>
            <a:headEnd/>
            <a:tailEnd/>
          </a:ln>
          <a:effectLst/>
        </p:spPr>
        <p:txBody>
          <a:bodyPr/>
          <a:lstStyle/>
          <a:p>
            <a:pPr eaLnBrk="0" hangingPunct="0">
              <a:defRPr/>
            </a:pPr>
            <a:endParaRPr lang="de-DE"/>
          </a:p>
        </p:txBody>
      </p:sp>
      <p:sp>
        <p:nvSpPr>
          <p:cNvPr id="1318" name="Line 294"/>
          <p:cNvSpPr>
            <a:spLocks noChangeShapeType="1"/>
          </p:cNvSpPr>
          <p:nvPr/>
        </p:nvSpPr>
        <p:spPr bwMode="auto">
          <a:xfrm flipH="1">
            <a:off x="3059113" y="836613"/>
            <a:ext cx="4176712" cy="0"/>
          </a:xfrm>
          <a:prstGeom prst="line">
            <a:avLst/>
          </a:prstGeom>
          <a:noFill/>
          <a:ln w="9525">
            <a:noFill/>
            <a:round/>
            <a:headEnd/>
            <a:tailEnd/>
          </a:ln>
          <a:effectLst/>
        </p:spPr>
        <p:txBody>
          <a:bodyPr/>
          <a:lstStyle/>
          <a:p>
            <a:pPr eaLnBrk="0" hangingPunct="0">
              <a:defRPr/>
            </a:pPr>
            <a:endParaRPr lang="de-DE"/>
          </a:p>
        </p:txBody>
      </p:sp>
      <p:pic>
        <p:nvPicPr>
          <p:cNvPr id="1037" name="Picture 19" descr="audit_fgh_z_08_rgb_6"/>
          <p:cNvPicPr>
            <a:picLocks noChangeAspect="1" noChangeArrowheads="1"/>
          </p:cNvPicPr>
          <p:nvPr/>
        </p:nvPicPr>
        <p:blipFill>
          <a:blip r:embed="rId9"/>
          <a:srcRect/>
          <a:stretch>
            <a:fillRect/>
          </a:stretch>
        </p:blipFill>
        <p:spPr bwMode="auto">
          <a:xfrm>
            <a:off x="304800" y="144463"/>
            <a:ext cx="749300"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dt="0"/>
  <p:txStyles>
    <p:titleStyle>
      <a:lvl1pPr algn="l" rtl="0" eaLnBrk="0" fontAlgn="base" hangingPunct="0">
        <a:spcBef>
          <a:spcPct val="0"/>
        </a:spcBef>
        <a:spcAft>
          <a:spcPct val="0"/>
        </a:spcAft>
        <a:defRPr sz="2400" b="1">
          <a:solidFill>
            <a:srgbClr val="33338B"/>
          </a:solidFill>
          <a:latin typeface="+mj-lt"/>
          <a:ea typeface="+mj-ea"/>
          <a:cs typeface="+mj-cs"/>
        </a:defRPr>
      </a:lvl1pPr>
      <a:lvl2pPr algn="l" rtl="0" eaLnBrk="0" fontAlgn="base" hangingPunct="0">
        <a:spcBef>
          <a:spcPct val="0"/>
        </a:spcBef>
        <a:spcAft>
          <a:spcPct val="0"/>
        </a:spcAft>
        <a:defRPr sz="2400" b="1">
          <a:solidFill>
            <a:srgbClr val="33338B"/>
          </a:solidFill>
          <a:latin typeface="Arial" charset="0"/>
        </a:defRPr>
      </a:lvl2pPr>
      <a:lvl3pPr algn="l" rtl="0" eaLnBrk="0" fontAlgn="base" hangingPunct="0">
        <a:spcBef>
          <a:spcPct val="0"/>
        </a:spcBef>
        <a:spcAft>
          <a:spcPct val="0"/>
        </a:spcAft>
        <a:defRPr sz="2400" b="1">
          <a:solidFill>
            <a:srgbClr val="33338B"/>
          </a:solidFill>
          <a:latin typeface="Arial" charset="0"/>
        </a:defRPr>
      </a:lvl3pPr>
      <a:lvl4pPr algn="l" rtl="0" eaLnBrk="0" fontAlgn="base" hangingPunct="0">
        <a:spcBef>
          <a:spcPct val="0"/>
        </a:spcBef>
        <a:spcAft>
          <a:spcPct val="0"/>
        </a:spcAft>
        <a:defRPr sz="2400" b="1">
          <a:solidFill>
            <a:srgbClr val="33338B"/>
          </a:solidFill>
          <a:latin typeface="Arial" charset="0"/>
        </a:defRPr>
      </a:lvl4pPr>
      <a:lvl5pPr algn="l" rtl="0" eaLnBrk="0" fontAlgn="base" hangingPunct="0">
        <a:spcBef>
          <a:spcPct val="0"/>
        </a:spcBef>
        <a:spcAft>
          <a:spcPct val="0"/>
        </a:spcAft>
        <a:defRPr sz="2400" b="1">
          <a:solidFill>
            <a:srgbClr val="33338B"/>
          </a:solidFill>
          <a:latin typeface="Arial" charset="0"/>
        </a:defRPr>
      </a:lvl5pPr>
      <a:lvl6pPr marL="457200" algn="l" rtl="0" eaLnBrk="1" fontAlgn="base" hangingPunct="1">
        <a:spcBef>
          <a:spcPct val="0"/>
        </a:spcBef>
        <a:spcAft>
          <a:spcPct val="0"/>
        </a:spcAft>
        <a:defRPr sz="2400" b="1">
          <a:solidFill>
            <a:srgbClr val="33338B"/>
          </a:solidFill>
          <a:latin typeface="Arial" charset="0"/>
        </a:defRPr>
      </a:lvl6pPr>
      <a:lvl7pPr marL="914400" algn="l" rtl="0" eaLnBrk="1" fontAlgn="base" hangingPunct="1">
        <a:spcBef>
          <a:spcPct val="0"/>
        </a:spcBef>
        <a:spcAft>
          <a:spcPct val="0"/>
        </a:spcAft>
        <a:defRPr sz="2400" b="1">
          <a:solidFill>
            <a:srgbClr val="33338B"/>
          </a:solidFill>
          <a:latin typeface="Arial" charset="0"/>
        </a:defRPr>
      </a:lvl7pPr>
      <a:lvl8pPr marL="1371600" algn="l" rtl="0" eaLnBrk="1" fontAlgn="base" hangingPunct="1">
        <a:spcBef>
          <a:spcPct val="0"/>
        </a:spcBef>
        <a:spcAft>
          <a:spcPct val="0"/>
        </a:spcAft>
        <a:defRPr sz="2400" b="1">
          <a:solidFill>
            <a:srgbClr val="33338B"/>
          </a:solidFill>
          <a:latin typeface="Arial" charset="0"/>
        </a:defRPr>
      </a:lvl8pPr>
      <a:lvl9pPr marL="1828800" algn="l" rtl="0" eaLnBrk="1" fontAlgn="base" hangingPunct="1">
        <a:spcBef>
          <a:spcPct val="0"/>
        </a:spcBef>
        <a:spcAft>
          <a:spcPct val="0"/>
        </a:spcAft>
        <a:defRPr sz="2400" b="1">
          <a:solidFill>
            <a:srgbClr val="33338B"/>
          </a:solidFill>
          <a:latin typeface="Arial" charset="0"/>
        </a:defRPr>
      </a:lvl9pPr>
    </p:titleStyle>
    <p:bodyStyle>
      <a:lvl1pPr marL="342900" indent="-342900" algn="l" rtl="0" eaLnBrk="0" fontAlgn="base" hangingPunct="0">
        <a:spcBef>
          <a:spcPct val="50000"/>
        </a:spcBef>
        <a:spcAft>
          <a:spcPct val="0"/>
        </a:spcAft>
        <a:buClr>
          <a:srgbClr val="0933A0"/>
        </a:buClr>
        <a:buFont typeface="Monotype Sorts"/>
        <a:buChar char="•"/>
        <a:defRPr sz="3200">
          <a:solidFill>
            <a:schemeClr val="tx1"/>
          </a:solidFill>
          <a:latin typeface="+mn-lt"/>
          <a:ea typeface="+mn-ea"/>
          <a:cs typeface="+mn-cs"/>
        </a:defRPr>
      </a:lvl1pPr>
      <a:lvl2pPr marL="742950" indent="-285750" algn="l" rtl="0" eaLnBrk="0" fontAlgn="base" hangingPunct="0">
        <a:spcBef>
          <a:spcPct val="50000"/>
        </a:spcBef>
        <a:spcAft>
          <a:spcPct val="0"/>
        </a:spcAft>
        <a:buClr>
          <a:srgbClr val="0933A0"/>
        </a:buClr>
        <a:buFont typeface="Monotype Sorts"/>
        <a:buChar char="n"/>
        <a:defRPr sz="2800">
          <a:solidFill>
            <a:schemeClr val="tx1"/>
          </a:solidFill>
          <a:latin typeface="+mn-lt"/>
        </a:defRPr>
      </a:lvl2pPr>
      <a:lvl3pPr marL="1143000" indent="-228600" algn="l" rtl="0" eaLnBrk="0" fontAlgn="base" hangingPunct="0">
        <a:spcBef>
          <a:spcPct val="50000"/>
        </a:spcBef>
        <a:spcAft>
          <a:spcPct val="0"/>
        </a:spcAft>
        <a:buClr>
          <a:srgbClr val="0933A0"/>
        </a:buClr>
        <a:buFont typeface="Monotype Sorts"/>
        <a:buChar char="n"/>
        <a:defRPr sz="2400">
          <a:solidFill>
            <a:schemeClr val="tx1"/>
          </a:solidFill>
          <a:latin typeface="+mn-lt"/>
        </a:defRPr>
      </a:lvl3pPr>
      <a:lvl4pPr marL="16002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4pPr>
      <a:lvl5pPr marL="2057400" indent="-228600" algn="l" rtl="0" eaLnBrk="0" fontAlgn="base" hangingPunct="0">
        <a:spcBef>
          <a:spcPct val="50000"/>
        </a:spcBef>
        <a:spcAft>
          <a:spcPct val="0"/>
        </a:spcAft>
        <a:buClr>
          <a:srgbClr val="0933A0"/>
        </a:buClr>
        <a:buFont typeface="Monotype Sorts"/>
        <a:buChar char="n"/>
        <a:defRPr sz="2000">
          <a:solidFill>
            <a:schemeClr val="tx1"/>
          </a:solidFill>
          <a:latin typeface="+mn-lt"/>
        </a:defRPr>
      </a:lvl5pPr>
      <a:lvl6pPr marL="25146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6pPr>
      <a:lvl7pPr marL="29718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7pPr>
      <a:lvl8pPr marL="34290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8pPr>
      <a:lvl9pPr marL="3886200" indent="-228600" algn="l" rtl="0" eaLnBrk="1" fontAlgn="base" hangingPunct="1">
        <a:spcBef>
          <a:spcPct val="50000"/>
        </a:spcBef>
        <a:spcAft>
          <a:spcPct val="0"/>
        </a:spcAft>
        <a:buClr>
          <a:srgbClr val="0933A0"/>
        </a:buClr>
        <a:buFont typeface="Monotype Sorts" pitchFamily="2"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468313" y="1196975"/>
            <a:ext cx="7786687" cy="4032250"/>
          </a:xfrm>
        </p:spPr>
        <p:txBody>
          <a:bodyPr/>
          <a:lstStyle/>
          <a:p>
            <a:pPr algn="ctr" eaLnBrk="1" hangingPunct="1"/>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Das Glücks-BIP </a:t>
            </a:r>
            <a:br>
              <a:rPr lang="de-DE" smtClean="0"/>
            </a:br>
            <a:r>
              <a:rPr lang="de-DE" smtClean="0"/>
              <a:t/>
            </a:r>
            <a:br>
              <a:rPr lang="de-DE" smtClean="0"/>
            </a:br>
            <a:r>
              <a:rPr lang="de-DE" sz="2400" smtClean="0"/>
              <a:t>Mehr-Wert schaffen</a:t>
            </a:r>
            <a:br>
              <a:rPr lang="de-DE" sz="2400" smtClean="0"/>
            </a:br>
            <a:r>
              <a:rPr lang="de-DE" sz="2400" smtClean="0"/>
              <a:t>Wertorientierung in der Wirtschaft 2011</a:t>
            </a:r>
            <a:br>
              <a:rPr lang="de-DE" sz="2400" smtClean="0"/>
            </a:br>
            <a:r>
              <a:rPr lang="de-DE" sz="2400" smtClean="0"/>
              <a:t>Veranstaltung der Hanns Seidel Stiftung in Kooperation mit der Vereinigung der Bayerischen Wirtschaft  e.V. (vbw) </a:t>
            </a:r>
            <a:br>
              <a:rPr lang="de-DE" sz="2400" smtClean="0"/>
            </a:br>
            <a:r>
              <a:rPr lang="de-DE" sz="2400" smtClean="0"/>
              <a:t>Kurzvortrag am 3.8.2011 in Nürnberg</a:t>
            </a:r>
            <a:br>
              <a:rPr lang="de-DE" sz="2400" smtClean="0"/>
            </a:br>
            <a:r>
              <a:rPr lang="de-DE" sz="2400" smtClean="0"/>
              <a:t/>
            </a:r>
            <a:br>
              <a:rPr lang="de-DE" sz="2400" smtClean="0"/>
            </a:br>
            <a:r>
              <a:rPr lang="de-DE" sz="2000" smtClean="0"/>
              <a:t> </a:t>
            </a:r>
            <a:r>
              <a:rPr lang="de-DE" sz="1800" smtClean="0"/>
              <a:t/>
            </a:r>
            <a:br>
              <a:rPr lang="de-DE" sz="1800" smtClean="0"/>
            </a:br>
            <a:r>
              <a:rPr lang="de-DE" sz="1800" smtClean="0"/>
              <a:t> </a:t>
            </a:r>
            <a:r>
              <a:rPr lang="de-DE" smtClean="0"/>
              <a:t/>
            </a:r>
            <a:br>
              <a:rPr lang="de-DE" smtClean="0"/>
            </a:br>
            <a:r>
              <a:rPr lang="de-DE" smtClean="0"/>
              <a:t> </a:t>
            </a:r>
            <a:br>
              <a:rPr lang="de-DE" smtClean="0"/>
            </a:br>
            <a:r>
              <a:rPr lang="de-DE" smtClean="0"/>
              <a:t/>
            </a:r>
            <a:br>
              <a:rPr lang="de-DE" smtClean="0"/>
            </a:br>
            <a:r>
              <a:rPr lang="de-DE" sz="2400" smtClean="0"/>
              <a:t/>
            </a:r>
            <a:br>
              <a:rPr lang="de-DE" sz="2400" smtClean="0"/>
            </a:br>
            <a:r>
              <a:rPr lang="de-DE" smtClean="0"/>
              <a:t/>
            </a:r>
            <a:br>
              <a:rPr lang="de-DE" smtClean="0"/>
            </a:br>
            <a:r>
              <a:rPr lang="de-DE" smtClean="0"/>
              <a:t/>
            </a:r>
            <a:br>
              <a:rPr lang="de-DE" smtClean="0"/>
            </a:br>
            <a:r>
              <a:rPr lang="de-DE" smtClean="0"/>
              <a:t>   </a:t>
            </a:r>
          </a:p>
        </p:txBody>
      </p:sp>
      <p:sp>
        <p:nvSpPr>
          <p:cNvPr id="10242" name="Rectangle 3"/>
          <p:cNvSpPr>
            <a:spLocks noGrp="1" noChangeArrowheads="1"/>
          </p:cNvSpPr>
          <p:nvPr>
            <p:ph type="subTitle" idx="1"/>
          </p:nvPr>
        </p:nvSpPr>
        <p:spPr>
          <a:xfrm>
            <a:off x="611188" y="5229225"/>
            <a:ext cx="8321675" cy="842963"/>
          </a:xfrm>
        </p:spPr>
        <p:txBody>
          <a:bodyPr/>
          <a:lstStyle/>
          <a:p>
            <a:pPr marL="0" indent="0" algn="ctr" eaLnBrk="1" hangingPunct="1">
              <a:buFont typeface="Monotype Sorts"/>
              <a:buNone/>
            </a:pPr>
            <a:r>
              <a:rPr lang="de-DE" sz="2400" b="1" smtClean="0"/>
              <a:t>Prof. Dr. Karlheinz Ruckriegel</a:t>
            </a:r>
          </a:p>
          <a:p>
            <a:pPr marL="0" indent="0" algn="ctr" eaLnBrk="1" hangingPunct="1">
              <a:buFont typeface="Monotype Sorts"/>
              <a:buNone/>
            </a:pPr>
            <a:r>
              <a:rPr lang="de-DE" sz="2400" b="1" smtClean="0"/>
              <a:t>(www.ruckriegel.org)</a:t>
            </a:r>
          </a:p>
          <a:p>
            <a:pPr marL="0" indent="0" algn="ctr" eaLnBrk="1" hangingPunct="1">
              <a:buFont typeface="Monotype Sorts"/>
              <a:buNone/>
            </a:pPr>
            <a:endParaRPr lang="de-DE" sz="24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endParaRPr lang="de-DE" smtClean="0"/>
          </a:p>
        </p:txBody>
      </p:sp>
      <p:sp>
        <p:nvSpPr>
          <p:cNvPr id="25602" name="Inhaltsplatzhalter 2"/>
          <p:cNvSpPr>
            <a:spLocks noGrp="1"/>
          </p:cNvSpPr>
          <p:nvPr>
            <p:ph idx="1"/>
          </p:nvPr>
        </p:nvSpPr>
        <p:spPr/>
        <p:txBody>
          <a:bodyPr/>
          <a:lstStyle/>
          <a:p>
            <a:pPr marL="0" indent="0" algn="ctr" eaLnBrk="1" hangingPunct="1">
              <a:buFont typeface="Monotype Sorts"/>
              <a:buNone/>
            </a:pPr>
            <a:endParaRPr lang="de-DE" sz="1800" smtClean="0"/>
          </a:p>
          <a:p>
            <a:pPr marL="0" indent="0" algn="ctr" eaLnBrk="1" hangingPunct="1">
              <a:buFont typeface="Monotype Sorts"/>
              <a:buNone/>
            </a:pPr>
            <a:endParaRPr lang="de-DE" sz="1800" smtClean="0"/>
          </a:p>
          <a:p>
            <a:pPr marL="0" indent="0" algn="ctr" eaLnBrk="1" hangingPunct="1">
              <a:buFont typeface="Monotype Sorts"/>
              <a:buNone/>
            </a:pPr>
            <a:r>
              <a:rPr lang="de-DE" sz="1800" smtClean="0"/>
              <a:t>„</a:t>
            </a:r>
            <a:r>
              <a:rPr lang="de-DE" sz="2400" smtClean="0"/>
              <a:t>Das Maß der Dinge ist der Mensch.“</a:t>
            </a:r>
          </a:p>
          <a:p>
            <a:pPr marL="0" indent="0" algn="ctr" eaLnBrk="1" hangingPunct="1">
              <a:buFont typeface="Monotype Sorts"/>
              <a:buNone/>
            </a:pPr>
            <a:r>
              <a:rPr lang="de-DE" sz="2400" smtClean="0"/>
              <a:t>(in der Konzeption der Sozialen Marktwirtschaft)</a:t>
            </a:r>
          </a:p>
          <a:p>
            <a:pPr marL="0" indent="0" algn="ctr" eaLnBrk="1" hangingPunct="1">
              <a:buFont typeface="Monotype Sorts"/>
              <a:buNone/>
            </a:pPr>
            <a:r>
              <a:rPr lang="de-DE" sz="2400" smtClean="0"/>
              <a:t>Wilhelm Röpke</a:t>
            </a:r>
          </a:p>
          <a:p>
            <a:pPr marL="0" indent="0" algn="ctr" eaLnBrk="1" hangingPunct="1">
              <a:buFont typeface="Monotype Sorts"/>
              <a:buNone/>
            </a:pPr>
            <a:endParaRPr lang="de-DE" sz="2400" smtClean="0"/>
          </a:p>
        </p:txBody>
      </p:sp>
      <p:sp>
        <p:nvSpPr>
          <p:cNvPr id="25603"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5604" name="Foliennummernplatzhalter 4"/>
          <p:cNvSpPr>
            <a:spLocks noGrp="1"/>
          </p:cNvSpPr>
          <p:nvPr>
            <p:ph type="sldNum" sz="quarter" idx="11"/>
          </p:nvPr>
        </p:nvSpPr>
        <p:spPr>
          <a:noFill/>
        </p:spPr>
        <p:txBody>
          <a:bodyPr/>
          <a:lstStyle/>
          <a:p>
            <a:r>
              <a:rPr lang="de-DE" smtClean="0"/>
              <a:t>Seite </a:t>
            </a:r>
            <a:fld id="{2DC9A8E0-FA78-4FCC-A266-7697CBF92BF2}" type="slidenum">
              <a:rPr lang="de-DE" smtClean="0"/>
              <a:pPr/>
              <a:t>10</a:t>
            </a:fld>
            <a:endParaRPr lang="de-D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nhaltsplatzhalter 2"/>
          <p:cNvSpPr>
            <a:spLocks noGrp="1"/>
          </p:cNvSpPr>
          <p:nvPr>
            <p:ph idx="1"/>
          </p:nvPr>
        </p:nvSpPr>
        <p:spPr>
          <a:xfrm>
            <a:off x="304800" y="1125538"/>
            <a:ext cx="8594725" cy="5111750"/>
          </a:xfrm>
        </p:spPr>
        <p:txBody>
          <a:bodyPr/>
          <a:lstStyle/>
          <a:p>
            <a:pPr marL="0" indent="0" algn="ctr">
              <a:buFont typeface="Monotype Sorts"/>
              <a:buNone/>
            </a:pPr>
            <a:endParaRPr lang="de-DE" sz="2400" smtClean="0"/>
          </a:p>
          <a:p>
            <a:pPr marL="0" indent="0" algn="ctr">
              <a:buFont typeface="Monotype Sorts"/>
              <a:buNone/>
            </a:pPr>
            <a:endParaRPr lang="de-DE" sz="2400" smtClean="0"/>
          </a:p>
          <a:p>
            <a:pPr marL="0" indent="0" algn="ctr">
              <a:buFont typeface="Monotype Sorts"/>
              <a:buNone/>
            </a:pPr>
            <a:r>
              <a:rPr lang="de-DE" sz="2400" smtClean="0"/>
              <a:t>Was heißt dies für das </a:t>
            </a:r>
            <a:r>
              <a:rPr lang="de-DE" sz="2400" b="1" smtClean="0"/>
              <a:t>Handeln der Unternehmen</a:t>
            </a:r>
            <a:r>
              <a:rPr lang="de-DE" sz="2400" smtClean="0"/>
              <a:t>?</a:t>
            </a:r>
          </a:p>
          <a:p>
            <a:pPr marL="0" indent="0">
              <a:buFont typeface="Monotype Sorts"/>
              <a:buNone/>
            </a:pPr>
            <a:r>
              <a:rPr lang="de-DE" sz="2400" smtClean="0"/>
              <a:t>„In der heutigen Situation kann das Leitbild des </a:t>
            </a:r>
            <a:r>
              <a:rPr lang="de-DE" sz="2400" b="1" smtClean="0"/>
              <a:t>ehrbaren Kaufmanns</a:t>
            </a:r>
            <a:r>
              <a:rPr lang="de-DE" sz="2400" smtClean="0"/>
              <a:t> dringend notwendige Orientierung bilden.“</a:t>
            </a:r>
          </a:p>
          <a:p>
            <a:pPr marL="0" indent="0" algn="ctr">
              <a:buFont typeface="Monotype Sorts"/>
              <a:buNone/>
            </a:pPr>
            <a:r>
              <a:rPr lang="de-DE" sz="2400" smtClean="0"/>
              <a:t>Dirk von Vopelius,                                                                  Präsident der IHK Nürnberg für Mittelfranken, 2010</a:t>
            </a:r>
          </a:p>
          <a:p>
            <a:pPr marL="0" indent="0">
              <a:buFont typeface="Monotype Sorts"/>
              <a:buNone/>
            </a:pPr>
            <a:endParaRPr lang="de-DE" smtClean="0"/>
          </a:p>
          <a:p>
            <a:pPr marL="0" indent="0">
              <a:buFont typeface="Monotype Sorts"/>
              <a:buNone/>
            </a:pPr>
            <a:r>
              <a:rPr lang="de-DE" smtClean="0"/>
              <a:t> </a:t>
            </a:r>
          </a:p>
        </p:txBody>
      </p:sp>
      <p:sp>
        <p:nvSpPr>
          <p:cNvPr id="2662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6627" name="Foliennummernplatzhalter 4"/>
          <p:cNvSpPr>
            <a:spLocks noGrp="1"/>
          </p:cNvSpPr>
          <p:nvPr>
            <p:ph type="sldNum" sz="quarter" idx="11"/>
          </p:nvPr>
        </p:nvSpPr>
        <p:spPr>
          <a:noFill/>
        </p:spPr>
        <p:txBody>
          <a:bodyPr/>
          <a:lstStyle/>
          <a:p>
            <a:r>
              <a:rPr lang="de-DE" smtClean="0"/>
              <a:t>Seite </a:t>
            </a:r>
            <a:fld id="{F36BE303-4F60-4F35-894E-4179154D2ABF}" type="slidenum">
              <a:rPr lang="de-DE" smtClean="0"/>
              <a:pPr/>
              <a:t>11</a:t>
            </a:fld>
            <a:endParaRPr lang="de-DE"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nhaltsplatzhalter 2"/>
          <p:cNvSpPr>
            <a:spLocks noGrp="1"/>
          </p:cNvSpPr>
          <p:nvPr>
            <p:ph idx="1"/>
          </p:nvPr>
        </p:nvSpPr>
        <p:spPr>
          <a:xfrm>
            <a:off x="304800" y="1052513"/>
            <a:ext cx="8594725" cy="5040312"/>
          </a:xfrm>
        </p:spPr>
        <p:txBody>
          <a:bodyPr/>
          <a:lstStyle/>
          <a:p>
            <a:pPr marL="0" indent="0" algn="ctr">
              <a:buFont typeface="Monotype Sorts"/>
              <a:buNone/>
            </a:pPr>
            <a:r>
              <a:rPr lang="de-DE" sz="2400" smtClean="0"/>
              <a:t>Es geht um </a:t>
            </a:r>
          </a:p>
          <a:p>
            <a:pPr marL="0" indent="0" algn="ctr">
              <a:buFont typeface="Monotype Sorts"/>
              <a:buNone/>
            </a:pPr>
            <a:r>
              <a:rPr lang="de-DE" sz="2400" smtClean="0"/>
              <a:t>„</a:t>
            </a:r>
            <a:r>
              <a:rPr lang="de-DE" sz="2400" b="1" smtClean="0"/>
              <a:t>Verlässlichkeit</a:t>
            </a:r>
            <a:r>
              <a:rPr lang="de-DE" sz="2400" smtClean="0"/>
              <a:t>, </a:t>
            </a:r>
            <a:r>
              <a:rPr lang="de-DE" sz="2400" b="1" smtClean="0"/>
              <a:t>Integrität</a:t>
            </a:r>
            <a:r>
              <a:rPr lang="de-DE" sz="2400" smtClean="0"/>
              <a:t>, </a:t>
            </a:r>
            <a:r>
              <a:rPr lang="de-DE" sz="2400" b="1" smtClean="0"/>
              <a:t>Aufrichtigkeit</a:t>
            </a:r>
            <a:r>
              <a:rPr lang="de-DE" sz="2400" smtClean="0"/>
              <a:t>, </a:t>
            </a:r>
            <a:r>
              <a:rPr lang="de-DE" sz="2400" b="1" smtClean="0"/>
              <a:t>Anstand</a:t>
            </a:r>
            <a:r>
              <a:rPr lang="de-DE" sz="2400" smtClean="0"/>
              <a:t> und </a:t>
            </a:r>
            <a:r>
              <a:rPr lang="de-DE" sz="2400" b="1" smtClean="0"/>
              <a:t>Fairness</a:t>
            </a:r>
            <a:r>
              <a:rPr lang="de-DE" sz="2400" smtClean="0"/>
              <a:t> als Grundlage wirtschaftlichen Handelns“,</a:t>
            </a:r>
          </a:p>
          <a:p>
            <a:pPr marL="0" indent="0" algn="ctr">
              <a:buFont typeface="Monotype Sorts"/>
              <a:buNone/>
            </a:pPr>
            <a:r>
              <a:rPr lang="de-DE" sz="2400" smtClean="0"/>
              <a:t> so die Publikation „Der ehrbare Kaufmann“ der IHK Nürnberg für Mittelfranken, die anlässlich ihres 450-jährigen Bestehens im Juli 2010 erschienen ist.  </a:t>
            </a:r>
          </a:p>
          <a:p>
            <a:pPr marL="0" indent="0" algn="ctr">
              <a:buFont typeface="Monotype Sorts"/>
              <a:buNone/>
            </a:pPr>
            <a:endParaRPr lang="de-DE" sz="2400" smtClean="0"/>
          </a:p>
          <a:p>
            <a:pPr marL="0" indent="0" algn="ctr">
              <a:buFont typeface="Monotype Sorts"/>
              <a:buNone/>
            </a:pPr>
            <a:r>
              <a:rPr lang="de-DE" sz="2400" smtClean="0"/>
              <a:t>Es geht damit letztlich um </a:t>
            </a:r>
          </a:p>
          <a:p>
            <a:pPr marL="0" indent="0" algn="ctr">
              <a:buFont typeface="Monotype Sorts"/>
              <a:buNone/>
            </a:pPr>
            <a:r>
              <a:rPr lang="de-DE" sz="2400" b="1" smtClean="0"/>
              <a:t>Vertrauen</a:t>
            </a:r>
            <a:r>
              <a:rPr lang="de-DE" sz="2400" smtClean="0"/>
              <a:t> und </a:t>
            </a:r>
            <a:r>
              <a:rPr lang="de-DE" sz="2400" b="1" smtClean="0"/>
              <a:t>Kooperationsfähigkei</a:t>
            </a:r>
            <a:r>
              <a:rPr lang="de-DE" sz="2400" smtClean="0"/>
              <a:t>t als </a:t>
            </a:r>
            <a:r>
              <a:rPr lang="de-DE" sz="2400" b="1" smtClean="0"/>
              <a:t>Voraussetzung</a:t>
            </a:r>
            <a:r>
              <a:rPr lang="de-DE" sz="2400" smtClean="0"/>
              <a:t> (effizienten) </a:t>
            </a:r>
            <a:r>
              <a:rPr lang="de-DE" sz="2400" b="1" smtClean="0"/>
              <a:t>wirtschaftlichen Handelns</a:t>
            </a:r>
            <a:r>
              <a:rPr lang="de-DE" sz="2400" smtClean="0"/>
              <a:t>.   </a:t>
            </a:r>
          </a:p>
          <a:p>
            <a:pPr marL="0" indent="0" algn="ctr">
              <a:buFont typeface="Monotype Sorts"/>
              <a:buNone/>
            </a:pPr>
            <a:r>
              <a:rPr lang="de-DE" sz="2400" smtClean="0"/>
              <a:t> </a:t>
            </a:r>
          </a:p>
          <a:p>
            <a:pPr marL="0" indent="0">
              <a:buFont typeface="Monotype Sorts"/>
              <a:buNone/>
            </a:pPr>
            <a:endParaRPr lang="de-DE" smtClean="0"/>
          </a:p>
        </p:txBody>
      </p:sp>
      <p:sp>
        <p:nvSpPr>
          <p:cNvPr id="2765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7651" name="Foliennummernplatzhalter 4"/>
          <p:cNvSpPr>
            <a:spLocks noGrp="1"/>
          </p:cNvSpPr>
          <p:nvPr>
            <p:ph type="sldNum" sz="quarter" idx="11"/>
          </p:nvPr>
        </p:nvSpPr>
        <p:spPr>
          <a:noFill/>
        </p:spPr>
        <p:txBody>
          <a:bodyPr/>
          <a:lstStyle/>
          <a:p>
            <a:r>
              <a:rPr lang="de-DE" smtClean="0"/>
              <a:t>Seite </a:t>
            </a:r>
            <a:fld id="{70AE570B-6BD7-4CF3-95D8-CC7342206052}" type="slidenum">
              <a:rPr lang="de-DE" smtClean="0"/>
              <a:pPr/>
              <a:t>12</a:t>
            </a:fld>
            <a:endParaRPr lang="de-DE"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052513"/>
            <a:ext cx="8594725" cy="5256212"/>
          </a:xfrm>
        </p:spPr>
        <p:txBody>
          <a:bodyPr/>
          <a:lstStyle/>
          <a:p>
            <a:pPr marL="0" indent="0">
              <a:buFont typeface="Monotype Sorts"/>
              <a:buNone/>
              <a:defRPr/>
            </a:pPr>
            <a:r>
              <a:rPr lang="de-DE" sz="2200" dirty="0" smtClean="0"/>
              <a:t>Was heißt dies </a:t>
            </a:r>
            <a:r>
              <a:rPr lang="de-DE" sz="2200" b="1" dirty="0" smtClean="0"/>
              <a:t>für uns </a:t>
            </a:r>
            <a:r>
              <a:rPr lang="de-DE" sz="2200" dirty="0" smtClean="0"/>
              <a:t>(Fakultät Betriebswirtschaft der Georg-Simon-Ohm Hochschule Nürnberg?)</a:t>
            </a:r>
          </a:p>
          <a:p>
            <a:pPr marL="514350" indent="-514350">
              <a:buFont typeface="Monotype Sorts"/>
              <a:buAutoNum type="arabicPeriod"/>
              <a:defRPr/>
            </a:pPr>
            <a:r>
              <a:rPr lang="de-DE" sz="2200" b="1" dirty="0" smtClean="0"/>
              <a:t>Erstsemester-Einführungstage </a:t>
            </a:r>
            <a:r>
              <a:rPr lang="de-DE" sz="2200" dirty="0" smtClean="0"/>
              <a:t>im Oktober 2011 stehen unter dem Motto des „ehrbaren Kaufmanns“ (u.a. Vortrag Dirk von </a:t>
            </a:r>
            <a:r>
              <a:rPr lang="de-DE" sz="2200" dirty="0" err="1" smtClean="0"/>
              <a:t>Vopelius</a:t>
            </a:r>
            <a:r>
              <a:rPr lang="de-DE" sz="2200" dirty="0" smtClean="0"/>
              <a:t>)</a:t>
            </a:r>
          </a:p>
          <a:p>
            <a:pPr marL="514350" indent="-514350">
              <a:buFont typeface="Monotype Sorts"/>
              <a:buAutoNum type="arabicPeriod"/>
              <a:defRPr/>
            </a:pPr>
            <a:r>
              <a:rPr lang="de-DE" sz="2200" dirty="0" smtClean="0"/>
              <a:t>Training der </a:t>
            </a:r>
            <a:r>
              <a:rPr lang="de-DE" sz="2200" b="1" dirty="0" smtClean="0"/>
              <a:t>Sozialen Kompetenz </a:t>
            </a:r>
            <a:r>
              <a:rPr lang="de-DE" sz="2200" dirty="0" smtClean="0"/>
              <a:t>in Kleingruppen  wird Teil des Pflichtprogramms bereits im ersten Semester.  </a:t>
            </a:r>
          </a:p>
          <a:p>
            <a:pPr marL="514350" indent="-514350">
              <a:buFont typeface="Monotype Sorts"/>
              <a:buAutoNum type="arabicPeriod"/>
              <a:defRPr/>
            </a:pPr>
            <a:r>
              <a:rPr lang="de-DE" sz="2200" dirty="0" smtClean="0"/>
              <a:t>Lehrveranstaltungen zu Fragen der </a:t>
            </a:r>
            <a:r>
              <a:rPr lang="de-DE" sz="2200" b="1" dirty="0" smtClean="0"/>
              <a:t>ökologischen</a:t>
            </a:r>
            <a:r>
              <a:rPr lang="de-DE" sz="2200" dirty="0" smtClean="0"/>
              <a:t>, </a:t>
            </a:r>
            <a:r>
              <a:rPr lang="de-DE" sz="2200" b="1" dirty="0" smtClean="0"/>
              <a:t>sozialen</a:t>
            </a:r>
            <a:r>
              <a:rPr lang="de-DE" sz="2200" dirty="0" smtClean="0"/>
              <a:t> und </a:t>
            </a:r>
            <a:r>
              <a:rPr lang="de-DE" sz="2200" b="1" dirty="0" smtClean="0"/>
              <a:t>wirtschaftlichen Nachhaltigkeit </a:t>
            </a:r>
            <a:r>
              <a:rPr lang="de-DE" sz="2200" dirty="0" smtClean="0"/>
              <a:t>sind Bestandteil der Pflichtprogramms im Bachelor und im Master.</a:t>
            </a:r>
          </a:p>
          <a:p>
            <a:pPr marL="514350" indent="-514350">
              <a:buFont typeface="Monotype Sorts"/>
              <a:buAutoNum type="arabicPeriod"/>
              <a:defRPr/>
            </a:pPr>
            <a:r>
              <a:rPr lang="de-DE" sz="2200" b="1" dirty="0" smtClean="0"/>
              <a:t>Soziale Kompetenz </a:t>
            </a:r>
            <a:r>
              <a:rPr lang="de-DE" sz="2200" dirty="0" smtClean="0"/>
              <a:t>und </a:t>
            </a:r>
            <a:r>
              <a:rPr lang="de-DE" sz="2200" b="1" dirty="0" smtClean="0"/>
              <a:t>Wirtschaftsethik </a:t>
            </a:r>
            <a:r>
              <a:rPr lang="de-DE" sz="2200" dirty="0" smtClean="0"/>
              <a:t>sind von jeher Fächer im </a:t>
            </a:r>
            <a:r>
              <a:rPr lang="de-DE" sz="2200" b="1" dirty="0" smtClean="0"/>
              <a:t>MBA-Programm</a:t>
            </a:r>
            <a:r>
              <a:rPr lang="de-DE" sz="2200" dirty="0" smtClean="0"/>
              <a:t> des </a:t>
            </a:r>
            <a:r>
              <a:rPr lang="de-DE" sz="2200" b="1" dirty="0" smtClean="0"/>
              <a:t>Georg-Simon-Management Instituts</a:t>
            </a:r>
            <a:r>
              <a:rPr lang="de-DE" sz="2200" dirty="0" smtClean="0"/>
              <a:t> der Fakultät Betriebswirtschaft.      </a:t>
            </a:r>
          </a:p>
          <a:p>
            <a:pPr marL="0" indent="0">
              <a:buFont typeface="Monotype Sorts"/>
              <a:buNone/>
              <a:defRPr/>
            </a:pPr>
            <a:r>
              <a:rPr lang="de-DE" sz="2400" dirty="0" smtClean="0"/>
              <a:t> </a:t>
            </a:r>
            <a:endParaRPr lang="de-DE" sz="2400" dirty="0"/>
          </a:p>
        </p:txBody>
      </p:sp>
      <p:sp>
        <p:nvSpPr>
          <p:cNvPr id="28674" name="Fußzeilenplatzhalter 3"/>
          <p:cNvSpPr>
            <a:spLocks noGrp="1"/>
          </p:cNvSpPr>
          <p:nvPr>
            <p:ph type="ftr" sz="quarter" idx="10"/>
          </p:nvPr>
        </p:nvSpPr>
        <p:spPr>
          <a:xfrm>
            <a:off x="395288" y="6381750"/>
            <a:ext cx="7178675" cy="360363"/>
          </a:xfrm>
          <a:noFill/>
        </p:spPr>
        <p:txBody>
          <a:bodyPr/>
          <a:lstStyle/>
          <a:p>
            <a:r>
              <a:rPr lang="de-DE" smtClean="0"/>
              <a:t>Georg-Simon-Ohm-Hocthschule Nürnberg</a:t>
            </a:r>
          </a:p>
          <a:p>
            <a:r>
              <a:rPr lang="de-DE" smtClean="0"/>
              <a:t>www.ohm-hochschule.de</a:t>
            </a:r>
          </a:p>
        </p:txBody>
      </p:sp>
      <p:sp>
        <p:nvSpPr>
          <p:cNvPr id="28675" name="Foliennummernplatzhalter 4"/>
          <p:cNvSpPr>
            <a:spLocks noGrp="1"/>
          </p:cNvSpPr>
          <p:nvPr>
            <p:ph type="sldNum" sz="quarter" idx="11"/>
          </p:nvPr>
        </p:nvSpPr>
        <p:spPr>
          <a:noFill/>
        </p:spPr>
        <p:txBody>
          <a:bodyPr/>
          <a:lstStyle/>
          <a:p>
            <a:r>
              <a:rPr lang="de-DE" smtClean="0"/>
              <a:t>Seite </a:t>
            </a:r>
            <a:fld id="{601A1902-8A33-44A2-82BB-9824F92A7F88}" type="slidenum">
              <a:rPr lang="de-DE" smtClean="0"/>
              <a:pPr/>
              <a:t>13</a:t>
            </a:fld>
            <a:endParaRPr lang="de-DE"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2"/>
          <p:cNvSpPr>
            <a:spLocks noGrp="1"/>
          </p:cNvSpPr>
          <p:nvPr>
            <p:ph idx="1"/>
          </p:nvPr>
        </p:nvSpPr>
        <p:spPr>
          <a:xfrm>
            <a:off x="250825" y="981075"/>
            <a:ext cx="8594725" cy="5327650"/>
          </a:xfrm>
        </p:spPr>
        <p:txBody>
          <a:bodyPr/>
          <a:lstStyle/>
          <a:p>
            <a:pPr marL="0" indent="0" algn="ctr" eaLnBrk="1" hangingPunct="1">
              <a:buFont typeface="Monotype Sorts"/>
              <a:buNone/>
            </a:pPr>
            <a:endParaRPr lang="de-DE" sz="2200" smtClean="0"/>
          </a:p>
          <a:p>
            <a:pPr marL="0" indent="0" algn="ctr" eaLnBrk="1" hangingPunct="1">
              <a:buFont typeface="Monotype Sorts"/>
              <a:buNone/>
            </a:pPr>
            <a:r>
              <a:rPr lang="de-DE" sz="2200" b="1" smtClean="0"/>
              <a:t>Fragen: </a:t>
            </a:r>
          </a:p>
          <a:p>
            <a:pPr marL="0" indent="0" algn="ctr" eaLnBrk="1" hangingPunct="1">
              <a:buFont typeface="Monotype Sorts"/>
              <a:buNone/>
            </a:pPr>
            <a:endParaRPr lang="de-DE" sz="2200" smtClean="0"/>
          </a:p>
          <a:p>
            <a:pPr marL="0" indent="0" eaLnBrk="1" hangingPunct="1">
              <a:buFont typeface="Monotype Sorts"/>
              <a:buNone/>
            </a:pPr>
            <a:r>
              <a:rPr lang="de-DE" sz="2200" smtClean="0"/>
              <a:t>1.   </a:t>
            </a:r>
            <a:r>
              <a:rPr lang="de-DE" sz="2200" b="1" smtClean="0"/>
              <a:t>Was </a:t>
            </a:r>
            <a:r>
              <a:rPr lang="de-DE" sz="2200" smtClean="0"/>
              <a:t>ist</a:t>
            </a:r>
            <a:r>
              <a:rPr lang="de-DE" sz="2200" b="1" smtClean="0"/>
              <a:t> </a:t>
            </a:r>
            <a:r>
              <a:rPr lang="de-DE" sz="2200" smtClean="0"/>
              <a:t>(eigentlich</a:t>
            </a:r>
            <a:r>
              <a:rPr lang="de-DE" sz="2200" b="1" smtClean="0"/>
              <a:t>) Glück/ Zufriedenheit </a:t>
            </a:r>
            <a:r>
              <a:rPr lang="de-DE" sz="2200" smtClean="0"/>
              <a:t>? </a:t>
            </a:r>
          </a:p>
          <a:p>
            <a:pPr marL="0" indent="0" eaLnBrk="1" hangingPunct="1">
              <a:buFont typeface="Monotype Sorts"/>
              <a:buNone/>
            </a:pPr>
            <a:endParaRPr lang="de-DE" sz="2200" b="1" smtClean="0"/>
          </a:p>
          <a:p>
            <a:pPr marL="0" indent="0" eaLnBrk="1" hangingPunct="1">
              <a:buFont typeface="Monotype Sorts"/>
              <a:buNone/>
            </a:pPr>
            <a:r>
              <a:rPr lang="de-DE" sz="2200" smtClean="0"/>
              <a:t>2.   </a:t>
            </a:r>
            <a:r>
              <a:rPr lang="de-DE" sz="2200" b="1" smtClean="0"/>
              <a:t>Wie</a:t>
            </a:r>
            <a:r>
              <a:rPr lang="de-DE" sz="2200" smtClean="0"/>
              <a:t> ist der </a:t>
            </a:r>
            <a:r>
              <a:rPr lang="de-DE" sz="2200" b="1" smtClean="0"/>
              <a:t>Zusammenhang</a:t>
            </a:r>
            <a:r>
              <a:rPr lang="de-DE" sz="2200" smtClean="0"/>
              <a:t> zwischen </a:t>
            </a:r>
            <a:r>
              <a:rPr lang="de-DE" sz="2200" b="1" smtClean="0"/>
              <a:t>Glück/ Zufriedenheit</a:t>
            </a:r>
            <a:r>
              <a:rPr lang="de-DE" sz="2200" smtClean="0"/>
              <a:t> und </a:t>
            </a:r>
            <a:r>
              <a:rPr lang="de-DE" sz="2200" b="1" smtClean="0"/>
              <a:t>Wirtschaftswachstum </a:t>
            </a:r>
            <a:r>
              <a:rPr lang="de-DE" sz="2200" smtClean="0"/>
              <a:t>?</a:t>
            </a:r>
          </a:p>
          <a:p>
            <a:pPr marL="0" indent="0" eaLnBrk="1" hangingPunct="1">
              <a:buFont typeface="Monotype Sorts"/>
              <a:buNone/>
            </a:pPr>
            <a:endParaRPr lang="de-DE" sz="2200" smtClean="0"/>
          </a:p>
          <a:p>
            <a:pPr marL="0" indent="0" eaLnBrk="1" hangingPunct="1">
              <a:buFont typeface="Monotype Sorts"/>
              <a:buNone/>
            </a:pPr>
            <a:r>
              <a:rPr lang="de-DE" sz="2200" smtClean="0"/>
              <a:t>3.   </a:t>
            </a:r>
            <a:r>
              <a:rPr lang="de-DE" sz="2200" b="1" smtClean="0"/>
              <a:t>Welche Schlüsse </a:t>
            </a:r>
            <a:r>
              <a:rPr lang="de-DE" sz="2200" smtClean="0"/>
              <a:t> sind aus den Ergebnissen der Glücksforschung </a:t>
            </a:r>
            <a:r>
              <a:rPr lang="de-DE" sz="2200" b="1" smtClean="0"/>
              <a:t>für Politik und Unternehmen </a:t>
            </a:r>
            <a:r>
              <a:rPr lang="de-DE" sz="2200" smtClean="0"/>
              <a:t>zu ziehen ? </a:t>
            </a:r>
          </a:p>
          <a:p>
            <a:pPr marL="0" indent="0" eaLnBrk="1" hangingPunct="1">
              <a:buFont typeface="Monotype Sorts"/>
              <a:buNone/>
            </a:pPr>
            <a:r>
              <a:rPr lang="de-DE" sz="2200" smtClean="0"/>
              <a:t>   </a:t>
            </a:r>
          </a:p>
        </p:txBody>
      </p:sp>
      <p:sp>
        <p:nvSpPr>
          <p:cNvPr id="2969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9699" name="Foliennummernplatzhalter 4"/>
          <p:cNvSpPr>
            <a:spLocks noGrp="1"/>
          </p:cNvSpPr>
          <p:nvPr>
            <p:ph type="sldNum" sz="quarter" idx="11"/>
          </p:nvPr>
        </p:nvSpPr>
        <p:spPr>
          <a:noFill/>
        </p:spPr>
        <p:txBody>
          <a:bodyPr/>
          <a:lstStyle/>
          <a:p>
            <a:r>
              <a:rPr lang="de-DE" smtClean="0"/>
              <a:t>Seite </a:t>
            </a:r>
            <a:fld id="{BF75D3F9-BF5D-4144-AAAE-183DA535E2AB}" type="slidenum">
              <a:rPr lang="de-DE" smtClean="0"/>
              <a:pPr/>
              <a:t>14</a:t>
            </a:fld>
            <a:endParaRPr lang="de-DE"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304800" y="1125538"/>
            <a:ext cx="8594725" cy="5018087"/>
          </a:xfrm>
        </p:spPr>
        <p:txBody>
          <a:bodyPr/>
          <a:lstStyle/>
          <a:p>
            <a:pPr algn="ctr" eaLnBrk="1" hangingPunct="1"/>
            <a:r>
              <a:rPr lang="de-DE" smtClean="0"/>
              <a:t>1. Was ist (eigentlich) Glück/ Zufriedenheit ?</a:t>
            </a:r>
          </a:p>
        </p:txBody>
      </p:sp>
      <p:sp>
        <p:nvSpPr>
          <p:cNvPr id="30722"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0723" name="Foliennummernplatzhalter 3"/>
          <p:cNvSpPr>
            <a:spLocks noGrp="1"/>
          </p:cNvSpPr>
          <p:nvPr>
            <p:ph type="sldNum" sz="quarter" idx="11"/>
          </p:nvPr>
        </p:nvSpPr>
        <p:spPr>
          <a:noFill/>
        </p:spPr>
        <p:txBody>
          <a:bodyPr/>
          <a:lstStyle/>
          <a:p>
            <a:r>
              <a:rPr lang="de-DE" smtClean="0"/>
              <a:t>Seite </a:t>
            </a:r>
            <a:fld id="{A0EBB21B-753F-4031-872A-298B0E336EDF}" type="slidenum">
              <a:rPr lang="de-DE" smtClean="0"/>
              <a:pPr/>
              <a:t>15</a:t>
            </a:fld>
            <a:endParaRPr 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Inhaltsplatzhalter 2"/>
          <p:cNvSpPr>
            <a:spLocks noGrp="1"/>
          </p:cNvSpPr>
          <p:nvPr>
            <p:ph idx="1"/>
          </p:nvPr>
        </p:nvSpPr>
        <p:spPr>
          <a:xfrm>
            <a:off x="304800" y="1143000"/>
            <a:ext cx="8594725" cy="4949825"/>
          </a:xfrm>
        </p:spPr>
        <p:txBody>
          <a:bodyPr/>
          <a:lstStyle/>
          <a:p>
            <a:pPr marL="0" indent="0" algn="ctr" eaLnBrk="1" hangingPunct="1">
              <a:buFontTx/>
              <a:buNone/>
            </a:pPr>
            <a:endParaRPr lang="de-DE" sz="2400" smtClean="0"/>
          </a:p>
          <a:p>
            <a:pPr marL="0" indent="0" algn="ctr" eaLnBrk="1" hangingPunct="1">
              <a:buFontTx/>
              <a:buNone/>
            </a:pPr>
            <a:r>
              <a:rPr lang="de-DE" sz="2400" smtClean="0"/>
              <a:t>Die </a:t>
            </a:r>
            <a:r>
              <a:rPr lang="de-DE" sz="2400" b="1" smtClean="0"/>
              <a:t>Glücksforschung</a:t>
            </a:r>
            <a:r>
              <a:rPr lang="de-DE" sz="2400" smtClean="0"/>
              <a:t> beschäftigt sich mit dem </a:t>
            </a:r>
          </a:p>
          <a:p>
            <a:pPr marL="0" indent="0" algn="ctr" eaLnBrk="1" hangingPunct="1">
              <a:buFontTx/>
              <a:buNone/>
            </a:pPr>
            <a:endParaRPr lang="de-DE" sz="2400" b="1" smtClean="0"/>
          </a:p>
          <a:p>
            <a:pPr marL="0" indent="0" algn="ctr" eaLnBrk="1" hangingPunct="1">
              <a:buFontTx/>
              <a:buNone/>
            </a:pPr>
            <a:r>
              <a:rPr lang="de-DE" sz="2400" b="1" smtClean="0"/>
              <a:t>Wohlbefinden </a:t>
            </a:r>
            <a:r>
              <a:rPr lang="de-DE" sz="2400" smtClean="0"/>
              <a:t>(„s</a:t>
            </a:r>
            <a:r>
              <a:rPr lang="de-DE" sz="2400" b="1" smtClean="0"/>
              <a:t>ubjective well-being“ </a:t>
            </a:r>
            <a:r>
              <a:rPr lang="de-DE" sz="2400" smtClean="0"/>
              <a:t>im Englischen)</a:t>
            </a:r>
          </a:p>
          <a:p>
            <a:pPr marL="0" indent="0" algn="ctr" eaLnBrk="1" hangingPunct="1">
              <a:buFontTx/>
              <a:buNone/>
            </a:pPr>
            <a:endParaRPr lang="de-DE" sz="2400" smtClean="0"/>
          </a:p>
          <a:p>
            <a:pPr marL="0" indent="0" algn="ctr" eaLnBrk="1" hangingPunct="1">
              <a:buFontTx/>
              <a:buNone/>
            </a:pPr>
            <a:r>
              <a:rPr lang="de-DE" sz="2400" b="1" smtClean="0"/>
              <a:t>nicht</a:t>
            </a:r>
            <a:r>
              <a:rPr lang="de-DE" sz="2400" smtClean="0"/>
              <a:t> aber mit dem </a:t>
            </a:r>
          </a:p>
          <a:p>
            <a:pPr marL="0" indent="0" algn="ctr" eaLnBrk="1" hangingPunct="1">
              <a:buFontTx/>
              <a:buNone/>
            </a:pPr>
            <a:r>
              <a:rPr lang="de-DE" sz="2400" b="1" smtClean="0"/>
              <a:t>Zufallsglück</a:t>
            </a:r>
            <a:r>
              <a:rPr lang="de-DE" sz="2400" smtClean="0"/>
              <a:t>, also dem </a:t>
            </a:r>
            <a:r>
              <a:rPr lang="de-DE" sz="2400" b="1" smtClean="0"/>
              <a:t>Glück haben</a:t>
            </a:r>
          </a:p>
          <a:p>
            <a:pPr marL="0" indent="0" algn="ctr" eaLnBrk="1" hangingPunct="1">
              <a:buFontTx/>
              <a:buNone/>
            </a:pPr>
            <a:r>
              <a:rPr lang="de-DE" sz="2400" smtClean="0"/>
              <a:t>(„</a:t>
            </a:r>
            <a:r>
              <a:rPr lang="de-DE" sz="2400" b="1" smtClean="0"/>
              <a:t>luck</a:t>
            </a:r>
            <a:r>
              <a:rPr lang="de-DE" sz="2400" smtClean="0"/>
              <a:t>“ im Englischen) </a:t>
            </a:r>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p:txBody>
      </p:sp>
      <p:sp>
        <p:nvSpPr>
          <p:cNvPr id="3174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1747" name="Foliennummernplatzhalter 4"/>
          <p:cNvSpPr>
            <a:spLocks noGrp="1"/>
          </p:cNvSpPr>
          <p:nvPr>
            <p:ph type="sldNum" sz="quarter" idx="11"/>
          </p:nvPr>
        </p:nvSpPr>
        <p:spPr>
          <a:noFill/>
        </p:spPr>
        <p:txBody>
          <a:bodyPr/>
          <a:lstStyle/>
          <a:p>
            <a:r>
              <a:rPr lang="de-DE" smtClean="0"/>
              <a:t>Seite </a:t>
            </a:r>
            <a:fld id="{B6141A02-DB75-41B4-AC44-7AD8365456B2}" type="slidenum">
              <a:rPr lang="de-DE" smtClean="0"/>
              <a:pPr/>
              <a:t>16</a:t>
            </a:fld>
            <a:endParaRPr lang="de-DE"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nhaltsplatzhalter 2"/>
          <p:cNvSpPr>
            <a:spLocks noGrp="1"/>
          </p:cNvSpPr>
          <p:nvPr>
            <p:ph idx="1"/>
          </p:nvPr>
        </p:nvSpPr>
        <p:spPr>
          <a:xfrm>
            <a:off x="304800" y="1071563"/>
            <a:ext cx="8594725" cy="5021262"/>
          </a:xfrm>
        </p:spPr>
        <p:txBody>
          <a:bodyPr/>
          <a:lstStyle/>
          <a:p>
            <a:pPr marL="0" indent="0" algn="ctr" eaLnBrk="1" hangingPunct="1">
              <a:buFont typeface="Monotype Sorts"/>
              <a:buNone/>
            </a:pPr>
            <a:r>
              <a:rPr lang="de-DE" sz="2400" smtClean="0"/>
              <a:t>Zwei </a:t>
            </a:r>
            <a:r>
              <a:rPr lang="de-DE" sz="2400" b="1" smtClean="0"/>
              <a:t>Arten</a:t>
            </a:r>
            <a:r>
              <a:rPr lang="de-DE" sz="2400" smtClean="0"/>
              <a:t> von </a:t>
            </a:r>
            <a:r>
              <a:rPr lang="de-DE" sz="2400" b="1" smtClean="0"/>
              <a:t>Wohlbefinden (subjective well-being) </a:t>
            </a:r>
          </a:p>
          <a:p>
            <a:pPr marL="0" indent="0" algn="ctr" eaLnBrk="1" hangingPunct="1">
              <a:buFont typeface="Monotype Sorts"/>
              <a:buNone/>
            </a:pPr>
            <a:endParaRPr lang="de-DE" sz="2400" smtClean="0"/>
          </a:p>
          <a:p>
            <a:pPr marL="0" indent="0" eaLnBrk="1" hangingPunct="1">
              <a:buFont typeface="Wingdings" pitchFamily="2" charset="2"/>
              <a:buChar char="Ø"/>
            </a:pPr>
            <a:r>
              <a:rPr lang="de-DE" sz="2400" smtClean="0"/>
              <a:t>„</a:t>
            </a:r>
            <a:r>
              <a:rPr lang="de-DE" sz="2400" b="1" smtClean="0"/>
              <a:t>Emotionales</a:t>
            </a:r>
            <a:r>
              <a:rPr lang="de-DE" sz="2400" smtClean="0"/>
              <a:t>“ Wohlbefinden (</a:t>
            </a:r>
            <a:r>
              <a:rPr lang="de-DE" sz="2400" b="1" smtClean="0"/>
              <a:t>Glück</a:t>
            </a:r>
            <a:r>
              <a:rPr lang="de-DE" sz="2400" smtClean="0"/>
              <a:t> oder „</a:t>
            </a:r>
            <a:r>
              <a:rPr lang="de-DE" sz="2400" b="1" smtClean="0"/>
              <a:t>happiness</a:t>
            </a:r>
            <a:r>
              <a:rPr lang="de-DE" sz="2400" smtClean="0"/>
              <a:t>“ im Englischen):   Gefühlslage im </a:t>
            </a:r>
            <a:r>
              <a:rPr lang="de-DE" sz="2400" b="1" smtClean="0"/>
              <a:t>Moment</a:t>
            </a:r>
            <a:r>
              <a:rPr lang="de-DE" sz="2400" smtClean="0"/>
              <a:t>, wobei es im Wesentlichen auf das Verhältnis zwischen positiven und negativen Gefühlen im Tagesdurchschnitt ankommt (3:1). </a:t>
            </a:r>
          </a:p>
          <a:p>
            <a:pPr marL="0" indent="0" eaLnBrk="1" hangingPunct="1">
              <a:buFont typeface="Wingdings" pitchFamily="2" charset="2"/>
              <a:buChar char="Ø"/>
            </a:pPr>
            <a:r>
              <a:rPr lang="de-DE" sz="2400" smtClean="0"/>
              <a:t>„</a:t>
            </a:r>
            <a:r>
              <a:rPr lang="de-DE" sz="2400" b="1" smtClean="0"/>
              <a:t>Kognitives</a:t>
            </a:r>
            <a:r>
              <a:rPr lang="de-DE" sz="2400" smtClean="0"/>
              <a:t>“ Wohlbefinden (</a:t>
            </a:r>
            <a:r>
              <a:rPr lang="de-DE" sz="2400" b="1" smtClean="0"/>
              <a:t>Zufriedenheit</a:t>
            </a:r>
            <a:r>
              <a:rPr lang="de-DE" sz="2400" smtClean="0"/>
              <a:t> oder „</a:t>
            </a:r>
            <a:r>
              <a:rPr lang="de-DE" sz="2400" b="1" smtClean="0"/>
              <a:t>satisfaction</a:t>
            </a:r>
            <a:r>
              <a:rPr lang="de-DE" sz="2400" smtClean="0"/>
              <a:t>“</a:t>
            </a:r>
            <a:r>
              <a:rPr lang="de-DE" sz="2400" b="1" smtClean="0"/>
              <a:t> </a:t>
            </a:r>
            <a:r>
              <a:rPr lang="de-DE" sz="2400" smtClean="0"/>
              <a:t>im Englischen):   Grad der </a:t>
            </a:r>
            <a:r>
              <a:rPr lang="de-DE" sz="2400" b="1" smtClean="0"/>
              <a:t>Zufriedenheit </a:t>
            </a:r>
            <a:r>
              <a:rPr lang="de-DE" sz="2400" smtClean="0"/>
              <a:t>mit </a:t>
            </a:r>
            <a:r>
              <a:rPr lang="de-DE" sz="2400" b="1" smtClean="0"/>
              <a:t>dem Leben</a:t>
            </a:r>
            <a:r>
              <a:rPr lang="de-DE" sz="2400" smtClean="0"/>
              <a:t>. Hier findet eine Abwägung zwischen dem was man will (den </a:t>
            </a:r>
            <a:r>
              <a:rPr lang="de-DE" sz="2400" b="1" smtClean="0"/>
              <a:t>Erwartungen</a:t>
            </a:r>
            <a:r>
              <a:rPr lang="de-DE" sz="2400" smtClean="0"/>
              <a:t>) und dem was man hat statt. </a:t>
            </a:r>
          </a:p>
          <a:p>
            <a:pPr marL="0" indent="0" eaLnBrk="1" hangingPunct="1">
              <a:buFont typeface="Monotype Sorts"/>
              <a:buNone/>
            </a:pPr>
            <a:endParaRPr lang="de-DE" sz="1800" smtClean="0"/>
          </a:p>
        </p:txBody>
      </p:sp>
      <p:sp>
        <p:nvSpPr>
          <p:cNvPr id="3277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2771" name="Foliennummernplatzhalter 4"/>
          <p:cNvSpPr>
            <a:spLocks noGrp="1"/>
          </p:cNvSpPr>
          <p:nvPr>
            <p:ph type="sldNum" sz="quarter" idx="11"/>
          </p:nvPr>
        </p:nvSpPr>
        <p:spPr>
          <a:noFill/>
        </p:spPr>
        <p:txBody>
          <a:bodyPr/>
          <a:lstStyle/>
          <a:p>
            <a:r>
              <a:rPr lang="de-DE" smtClean="0"/>
              <a:t>Seite </a:t>
            </a:r>
            <a:fld id="{06F33343-1676-4968-B683-3E89E6EAFF93}" type="slidenum">
              <a:rPr lang="de-DE" smtClean="0"/>
              <a:pPr/>
              <a:t>17</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304800" y="1125538"/>
            <a:ext cx="8594725" cy="5089525"/>
          </a:xfrm>
        </p:spPr>
        <p:txBody>
          <a:bodyPr/>
          <a:lstStyle/>
          <a:p>
            <a:pPr algn="ctr" eaLnBrk="1" hangingPunct="1"/>
            <a:r>
              <a:rPr lang="de-DE" smtClean="0">
                <a:solidFill>
                  <a:schemeClr val="tx1"/>
                </a:solidFill>
              </a:rPr>
              <a:t>Was bringt uns „Glücklichsein“ (Wohlbefinden) ?</a:t>
            </a:r>
            <a:br>
              <a:rPr lang="de-DE" smtClean="0">
                <a:solidFill>
                  <a:schemeClr val="tx1"/>
                </a:solidFill>
              </a:rPr>
            </a:br>
            <a:endParaRPr lang="de-DE" smtClean="0">
              <a:solidFill>
                <a:schemeClr val="tx1"/>
              </a:solidFill>
            </a:endParaRPr>
          </a:p>
        </p:txBody>
      </p:sp>
      <p:sp>
        <p:nvSpPr>
          <p:cNvPr id="33794"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3795" name="Foliennummernplatzhalter 3"/>
          <p:cNvSpPr>
            <a:spLocks noGrp="1"/>
          </p:cNvSpPr>
          <p:nvPr>
            <p:ph type="sldNum" sz="quarter" idx="11"/>
          </p:nvPr>
        </p:nvSpPr>
        <p:spPr>
          <a:noFill/>
        </p:spPr>
        <p:txBody>
          <a:bodyPr/>
          <a:lstStyle/>
          <a:p>
            <a:r>
              <a:rPr lang="de-DE" smtClean="0"/>
              <a:t>Seite </a:t>
            </a:r>
            <a:fld id="{BDA8F088-EEF0-4569-A348-38DC76023DA2}" type="slidenum">
              <a:rPr lang="de-DE" smtClean="0"/>
              <a:pPr/>
              <a:t>18</a:t>
            </a:fld>
            <a:endParaRPr lang="de-D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nhaltsplatzhalter 2"/>
          <p:cNvSpPr>
            <a:spLocks noGrp="1"/>
          </p:cNvSpPr>
          <p:nvPr>
            <p:ph idx="1"/>
          </p:nvPr>
        </p:nvSpPr>
        <p:spPr>
          <a:xfrm>
            <a:off x="304800" y="1071563"/>
            <a:ext cx="8594725" cy="5021262"/>
          </a:xfrm>
        </p:spPr>
        <p:txBody>
          <a:bodyPr/>
          <a:lstStyle/>
          <a:p>
            <a:pPr marL="0" indent="0" eaLnBrk="1" hangingPunct="1">
              <a:lnSpc>
                <a:spcPct val="90000"/>
              </a:lnSpc>
              <a:buFont typeface="Wingdings" pitchFamily="2" charset="2"/>
              <a:buChar char="Ø"/>
            </a:pPr>
            <a:endParaRPr lang="de-DE" sz="2400" smtClean="0"/>
          </a:p>
          <a:p>
            <a:pPr marL="0" indent="0" eaLnBrk="1" hangingPunct="1">
              <a:lnSpc>
                <a:spcPct val="90000"/>
              </a:lnSpc>
              <a:buFont typeface="Wingdings" pitchFamily="2" charset="2"/>
              <a:buChar char="Ø"/>
            </a:pPr>
            <a:r>
              <a:rPr lang="de-DE" sz="2400" smtClean="0"/>
              <a:t> Wer etwas dafür tut, glücklicher zu werden</a:t>
            </a:r>
            <a:r>
              <a:rPr lang="de-DE" sz="2400" b="1" smtClean="0"/>
              <a:t>, fühlt </a:t>
            </a:r>
            <a:r>
              <a:rPr lang="de-DE" sz="2400" smtClean="0"/>
              <a:t>sich nicht nur </a:t>
            </a:r>
            <a:r>
              <a:rPr lang="de-DE" sz="2400" b="1" smtClean="0"/>
              <a:t>subjektiv besser</a:t>
            </a:r>
            <a:r>
              <a:rPr lang="de-DE" sz="2400" smtClean="0"/>
              <a:t>, </a:t>
            </a:r>
          </a:p>
          <a:p>
            <a:pPr marL="0" indent="0" eaLnBrk="1" hangingPunct="1">
              <a:lnSpc>
                <a:spcPct val="90000"/>
              </a:lnSpc>
              <a:buFont typeface="Wingdings" pitchFamily="2" charset="2"/>
              <a:buChar char="Ø"/>
            </a:pPr>
            <a:r>
              <a:rPr lang="de-DE" sz="2400" smtClean="0"/>
              <a:t>sondern hat auch </a:t>
            </a:r>
            <a:r>
              <a:rPr lang="de-DE" sz="2400" b="1" smtClean="0"/>
              <a:t>mehr Energie</a:t>
            </a:r>
            <a:r>
              <a:rPr lang="de-DE" sz="2400" smtClean="0"/>
              <a:t>,</a:t>
            </a:r>
          </a:p>
          <a:p>
            <a:pPr marL="0" indent="0" eaLnBrk="1" hangingPunct="1">
              <a:lnSpc>
                <a:spcPct val="90000"/>
              </a:lnSpc>
              <a:buFont typeface="Wingdings" pitchFamily="2" charset="2"/>
              <a:buChar char="Ø"/>
            </a:pPr>
            <a:r>
              <a:rPr lang="de-DE" sz="2400" smtClean="0"/>
              <a:t> ist </a:t>
            </a:r>
            <a:r>
              <a:rPr lang="de-DE" sz="2400" b="1" smtClean="0"/>
              <a:t>kreativer,</a:t>
            </a:r>
            <a:r>
              <a:rPr lang="de-DE" sz="2400" smtClean="0"/>
              <a:t> </a:t>
            </a:r>
          </a:p>
          <a:p>
            <a:pPr marL="0" indent="0" eaLnBrk="1" hangingPunct="1">
              <a:lnSpc>
                <a:spcPct val="90000"/>
              </a:lnSpc>
              <a:buFont typeface="Wingdings" pitchFamily="2" charset="2"/>
              <a:buChar char="Ø"/>
            </a:pPr>
            <a:r>
              <a:rPr lang="de-DE" sz="2400" smtClean="0"/>
              <a:t> stärkt sein </a:t>
            </a:r>
            <a:r>
              <a:rPr lang="de-DE" sz="2400" b="1" smtClean="0"/>
              <a:t>Immunsystem</a:t>
            </a:r>
            <a:r>
              <a:rPr lang="de-DE" sz="2400" smtClean="0"/>
              <a:t>,</a:t>
            </a:r>
          </a:p>
          <a:p>
            <a:pPr marL="0" indent="0" eaLnBrk="1" hangingPunct="1">
              <a:lnSpc>
                <a:spcPct val="90000"/>
              </a:lnSpc>
              <a:buFont typeface="Wingdings" pitchFamily="2" charset="2"/>
              <a:buChar char="Ø"/>
            </a:pPr>
            <a:r>
              <a:rPr lang="de-DE" sz="2400" smtClean="0"/>
              <a:t> </a:t>
            </a:r>
            <a:r>
              <a:rPr lang="de-DE" sz="2400" b="1" smtClean="0"/>
              <a:t>festig</a:t>
            </a:r>
            <a:r>
              <a:rPr lang="de-DE" sz="2400" smtClean="0"/>
              <a:t>t seine </a:t>
            </a:r>
            <a:r>
              <a:rPr lang="de-DE" sz="2400" b="1" smtClean="0"/>
              <a:t>Beziehungen</a:t>
            </a:r>
            <a:r>
              <a:rPr lang="de-DE" sz="2400" smtClean="0"/>
              <a:t>, </a:t>
            </a:r>
          </a:p>
          <a:p>
            <a:pPr marL="0" indent="0" eaLnBrk="1" hangingPunct="1">
              <a:lnSpc>
                <a:spcPct val="90000"/>
              </a:lnSpc>
              <a:buFont typeface="Wingdings" pitchFamily="2" charset="2"/>
              <a:buChar char="Ø"/>
            </a:pPr>
            <a:r>
              <a:rPr lang="de-DE" sz="2400" b="1" smtClean="0"/>
              <a:t> arbeitet produktiver </a:t>
            </a:r>
            <a:r>
              <a:rPr lang="de-DE" sz="2400" smtClean="0"/>
              <a:t>und</a:t>
            </a:r>
          </a:p>
          <a:p>
            <a:pPr marL="0" indent="0" eaLnBrk="1" hangingPunct="1">
              <a:lnSpc>
                <a:spcPct val="90000"/>
              </a:lnSpc>
              <a:buFont typeface="Wingdings" pitchFamily="2" charset="2"/>
              <a:buChar char="Ø"/>
            </a:pPr>
            <a:r>
              <a:rPr lang="de-DE" sz="2400" smtClean="0"/>
              <a:t> erhöht seine </a:t>
            </a:r>
            <a:r>
              <a:rPr lang="de-DE" sz="2400" b="1" smtClean="0"/>
              <a:t>Lebenserwartung</a:t>
            </a:r>
            <a:r>
              <a:rPr lang="de-DE" sz="2400" smtClean="0"/>
              <a:t>. </a:t>
            </a:r>
          </a:p>
          <a:p>
            <a:pPr marL="0" indent="0" algn="ctr" eaLnBrk="1" hangingPunct="1">
              <a:lnSpc>
                <a:spcPct val="90000"/>
              </a:lnSpc>
              <a:buFont typeface="Monotype Sorts"/>
              <a:buNone/>
            </a:pPr>
            <a:r>
              <a:rPr lang="de-DE" sz="2400" smtClean="0"/>
              <a:t>Sonja Lyubomirsky, Glücklich sein, 2008</a:t>
            </a:r>
          </a:p>
        </p:txBody>
      </p:sp>
      <p:sp>
        <p:nvSpPr>
          <p:cNvPr id="3481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4819" name="Foliennummernplatzhalter 4"/>
          <p:cNvSpPr>
            <a:spLocks noGrp="1"/>
          </p:cNvSpPr>
          <p:nvPr>
            <p:ph type="sldNum" sz="quarter" idx="11"/>
          </p:nvPr>
        </p:nvSpPr>
        <p:spPr>
          <a:noFill/>
        </p:spPr>
        <p:txBody>
          <a:bodyPr/>
          <a:lstStyle/>
          <a:p>
            <a:r>
              <a:rPr lang="de-DE" smtClean="0"/>
              <a:t>Seite </a:t>
            </a:r>
            <a:fld id="{2BD9B138-BF1A-435D-9AFC-5C7099F2219B}" type="slidenum">
              <a:rPr lang="de-DE" smtClean="0"/>
              <a:pPr/>
              <a:t>19</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5538"/>
            <a:ext cx="8594725" cy="4967287"/>
          </a:xfrm>
        </p:spPr>
        <p:txBody>
          <a:bodyPr/>
          <a:lstStyle/>
          <a:p>
            <a:pPr marL="0" indent="0" algn="ctr" eaLnBrk="1" hangingPunct="1">
              <a:buFont typeface="Monotype Sorts"/>
              <a:buNone/>
            </a:pPr>
            <a:endParaRPr lang="de-DE" sz="2400" smtClean="0"/>
          </a:p>
          <a:p>
            <a:pPr marL="0" indent="0" algn="ctr" eaLnBrk="1" hangingPunct="1">
              <a:buFont typeface="Monotype Sorts"/>
              <a:buNone/>
            </a:pPr>
            <a:r>
              <a:rPr lang="de-DE" sz="2400" smtClean="0"/>
              <a:t>… Ich beginne mit einem erstaunlichen Zitat von </a:t>
            </a:r>
            <a:r>
              <a:rPr lang="de-DE" sz="2400" b="1" smtClean="0"/>
              <a:t>Ludwig Erhard</a:t>
            </a:r>
            <a:r>
              <a:rPr lang="de-DE" sz="2400" smtClean="0"/>
              <a:t>, der geschrieben hat, "dass der </a:t>
            </a:r>
            <a:r>
              <a:rPr lang="de-DE" sz="2400" b="1" smtClean="0"/>
              <a:t>Wohlstand </a:t>
            </a:r>
            <a:r>
              <a:rPr lang="de-DE" sz="2400" smtClean="0"/>
              <a:t>wohl eine </a:t>
            </a:r>
            <a:r>
              <a:rPr lang="de-DE" sz="2400" b="1" smtClean="0"/>
              <a:t>Grundlage,</a:t>
            </a:r>
            <a:r>
              <a:rPr lang="de-DE" sz="2400" smtClean="0"/>
              <a:t> nicht aber das </a:t>
            </a:r>
            <a:r>
              <a:rPr lang="de-DE" sz="2400" b="1" smtClean="0"/>
              <a:t>Leitbild </a:t>
            </a:r>
            <a:r>
              <a:rPr lang="de-DE" sz="2400" smtClean="0"/>
              <a:t>unserer </a:t>
            </a:r>
            <a:r>
              <a:rPr lang="de-DE" sz="2400" b="1" smtClean="0"/>
              <a:t>Lebensgestaltung </a:t>
            </a:r>
            <a:r>
              <a:rPr lang="de-DE" sz="2400" smtClean="0"/>
              <a:t>schlechthin ist.“</a:t>
            </a:r>
          </a:p>
          <a:p>
            <a:pPr marL="0" indent="0" eaLnBrk="1" hangingPunct="1">
              <a:buFont typeface="Monotype Sorts"/>
              <a:buNone/>
            </a:pPr>
            <a:endParaRPr lang="de-DE" sz="1800" smtClean="0"/>
          </a:p>
          <a:p>
            <a:pPr marL="0" indent="0" algn="ctr" eaLnBrk="1" hangingPunct="1">
              <a:buFont typeface="Monotype Sorts"/>
              <a:buNone/>
            </a:pPr>
            <a:r>
              <a:rPr lang="de-DE" sz="2400" b="1" smtClean="0"/>
              <a:t>Bundeskanzlerin Angela Merkel </a:t>
            </a:r>
          </a:p>
          <a:p>
            <a:pPr marL="0" indent="0" algn="ctr" eaLnBrk="1" hangingPunct="1">
              <a:buFont typeface="Monotype Sorts"/>
              <a:buNone/>
            </a:pPr>
            <a:r>
              <a:rPr lang="de-DE" sz="2400" smtClean="0"/>
              <a:t>Rede anlässlich der 11. Jahreskonferenz des Rates für Nachhaltige Entwicklung der Bundesregierung (RNE) am 20.6.2011</a:t>
            </a:r>
            <a:r>
              <a:rPr lang="de-DE" sz="2400" smtClean="0">
                <a:solidFill>
                  <a:srgbClr val="FF0000"/>
                </a:solidFill>
              </a:rPr>
              <a:t> </a:t>
            </a:r>
            <a:r>
              <a:rPr lang="de-DE" sz="2400" smtClean="0"/>
              <a:t>in Berlin   </a:t>
            </a:r>
          </a:p>
        </p:txBody>
      </p:sp>
      <p:sp>
        <p:nvSpPr>
          <p:cNvPr id="1229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2291" name="Foliennummernplatzhalter 4"/>
          <p:cNvSpPr>
            <a:spLocks noGrp="1"/>
          </p:cNvSpPr>
          <p:nvPr>
            <p:ph type="sldNum" sz="quarter" idx="11"/>
          </p:nvPr>
        </p:nvSpPr>
        <p:spPr>
          <a:noFill/>
        </p:spPr>
        <p:txBody>
          <a:bodyPr/>
          <a:lstStyle/>
          <a:p>
            <a:r>
              <a:rPr lang="de-DE" smtClean="0"/>
              <a:t>Seite </a:t>
            </a:r>
            <a:fld id="{5C8BBEF4-E81E-408B-A7E9-297A3A9D7B02}" type="slidenum">
              <a:rPr lang="de-DE" smtClean="0"/>
              <a:pPr/>
              <a:t>2</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nhaltsplatzhalter 2"/>
          <p:cNvSpPr>
            <a:spLocks noGrp="1"/>
          </p:cNvSpPr>
          <p:nvPr>
            <p:ph idx="1"/>
          </p:nvPr>
        </p:nvSpPr>
        <p:spPr>
          <a:xfrm>
            <a:off x="304800" y="1196975"/>
            <a:ext cx="8594725" cy="4895850"/>
          </a:xfrm>
        </p:spPr>
        <p:txBody>
          <a:bodyPr/>
          <a:lstStyle/>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algn="ctr" eaLnBrk="1" hangingPunct="1">
              <a:buFont typeface="Monotype Sorts"/>
              <a:buNone/>
            </a:pPr>
            <a:endParaRPr lang="de-DE" sz="1800" smtClean="0"/>
          </a:p>
          <a:p>
            <a:pPr marL="0" indent="0" algn="ctr" eaLnBrk="1" hangingPunct="1">
              <a:buFont typeface="Monotype Sorts"/>
              <a:buNone/>
            </a:pPr>
            <a:r>
              <a:rPr lang="de-DE" sz="2400" b="1" smtClean="0"/>
              <a:t>Was sind die Quellen des Wohlbefindens </a:t>
            </a:r>
          </a:p>
          <a:p>
            <a:pPr marL="0" indent="0" algn="ctr" eaLnBrk="1" hangingPunct="1">
              <a:buFont typeface="Monotype Sorts"/>
              <a:buNone/>
            </a:pPr>
            <a:r>
              <a:rPr lang="de-DE" sz="2400" b="1" smtClean="0"/>
              <a:t>(sog. Glücksfaktoren) </a:t>
            </a:r>
          </a:p>
        </p:txBody>
      </p:sp>
      <p:sp>
        <p:nvSpPr>
          <p:cNvPr id="3584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5843" name="Foliennummernplatzhalter 4"/>
          <p:cNvSpPr>
            <a:spLocks noGrp="1"/>
          </p:cNvSpPr>
          <p:nvPr>
            <p:ph type="sldNum" sz="quarter" idx="11"/>
          </p:nvPr>
        </p:nvSpPr>
        <p:spPr>
          <a:noFill/>
        </p:spPr>
        <p:txBody>
          <a:bodyPr/>
          <a:lstStyle/>
          <a:p>
            <a:r>
              <a:rPr lang="de-DE" smtClean="0"/>
              <a:t>Seite </a:t>
            </a:r>
            <a:fld id="{28EEF847-0E86-4AF1-88B2-0A102CD72606}" type="slidenum">
              <a:rPr lang="de-DE" smtClean="0"/>
              <a:pPr/>
              <a:t>20</a:t>
            </a:fld>
            <a:endParaRPr lang="de-DE"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Inhaltsplatzhalter 2"/>
          <p:cNvSpPr>
            <a:spLocks noGrp="1"/>
          </p:cNvSpPr>
          <p:nvPr>
            <p:ph idx="1"/>
          </p:nvPr>
        </p:nvSpPr>
        <p:spPr>
          <a:xfrm>
            <a:off x="285750" y="928688"/>
            <a:ext cx="8594725" cy="5286375"/>
          </a:xfrm>
        </p:spPr>
        <p:txBody>
          <a:bodyPr/>
          <a:lstStyle/>
          <a:p>
            <a:pPr marL="0" indent="0" eaLnBrk="1" hangingPunct="1">
              <a:buFont typeface="Wingdings" pitchFamily="2" charset="2"/>
              <a:buChar char="Ø"/>
            </a:pPr>
            <a:endParaRPr lang="de-DE" sz="2000" smtClean="0"/>
          </a:p>
          <a:p>
            <a:pPr marL="0" indent="0" eaLnBrk="1" hangingPunct="1">
              <a:buFont typeface="Wingdings" pitchFamily="2" charset="2"/>
              <a:buChar char="Ø"/>
            </a:pPr>
            <a:r>
              <a:rPr lang="de-DE" sz="2000" smtClean="0"/>
              <a:t>Gelingende / liebevolle </a:t>
            </a:r>
            <a:r>
              <a:rPr lang="de-DE" sz="2000" b="1" smtClean="0"/>
              <a:t>soziale Beziehungen </a:t>
            </a:r>
            <a:r>
              <a:rPr lang="de-DE" sz="2000" smtClean="0"/>
              <a:t>(Partnerschaft, Familie, Freunde, Nachbarschaft, Kollegen …)</a:t>
            </a:r>
          </a:p>
          <a:p>
            <a:pPr marL="0" indent="0" eaLnBrk="1" hangingPunct="1">
              <a:buFont typeface="Wingdings" pitchFamily="2" charset="2"/>
              <a:buChar char="Ø"/>
            </a:pPr>
            <a:r>
              <a:rPr lang="de-DE" sz="2000" smtClean="0">
                <a:solidFill>
                  <a:srgbClr val="FF0000"/>
                </a:solidFill>
              </a:rPr>
              <a:t> </a:t>
            </a:r>
            <a:r>
              <a:rPr lang="de-DE" sz="2000" smtClean="0"/>
              <a:t>Physische und psychische </a:t>
            </a:r>
            <a:r>
              <a:rPr lang="de-DE" sz="2000" b="1" smtClean="0"/>
              <a:t>Gesundheit</a:t>
            </a:r>
            <a:endParaRPr lang="de-DE" sz="2000" smtClean="0"/>
          </a:p>
          <a:p>
            <a:pPr marL="0" indent="0" eaLnBrk="1" hangingPunct="1">
              <a:buFont typeface="Wingdings" pitchFamily="2" charset="2"/>
              <a:buChar char="Ø"/>
            </a:pPr>
            <a:r>
              <a:rPr lang="de-DE" sz="2000" smtClean="0"/>
              <a:t>Engagement und befriedigende </a:t>
            </a:r>
            <a:r>
              <a:rPr lang="de-DE" sz="2000" b="1" smtClean="0"/>
              <a:t>Erwerbs- und/oder Nichterwerbs-Arbeit</a:t>
            </a:r>
            <a:r>
              <a:rPr lang="de-DE" sz="2000" smtClean="0"/>
              <a:t> </a:t>
            </a:r>
          </a:p>
          <a:p>
            <a:pPr marL="0" indent="0" eaLnBrk="1" hangingPunct="1">
              <a:buFont typeface="Wingdings" pitchFamily="2" charset="2"/>
              <a:buChar char="Ø"/>
            </a:pPr>
            <a:r>
              <a:rPr lang="de-DE" sz="2000" b="1" smtClean="0"/>
              <a:t>Persönliche Freiheit</a:t>
            </a:r>
            <a:endParaRPr lang="de-DE" sz="2000" smtClean="0"/>
          </a:p>
          <a:p>
            <a:pPr marL="0" indent="0" eaLnBrk="1" hangingPunct="1">
              <a:buFont typeface="Wingdings" pitchFamily="2" charset="2"/>
              <a:buChar char="Ø"/>
            </a:pPr>
            <a:r>
              <a:rPr lang="de-DE" sz="2000" b="1" smtClean="0"/>
              <a:t>Innere Haltung </a:t>
            </a:r>
            <a:r>
              <a:rPr lang="de-DE" sz="2000" smtClean="0"/>
              <a:t>(im Hinblick auf Dankbarkeit, Optimismus, Sozialen Vergleich, Emotionsmanagement, …) und </a:t>
            </a:r>
            <a:r>
              <a:rPr lang="de-DE" sz="2000" b="1" smtClean="0"/>
              <a:t>Lebensphilosophie</a:t>
            </a:r>
            <a:r>
              <a:rPr lang="de-DE" sz="2000" smtClean="0"/>
              <a:t> (Spiritualität, d.h. eine persönliche Suche nach dem Sinn des Lebens bzw. Religiosität)</a:t>
            </a:r>
          </a:p>
          <a:p>
            <a:pPr marL="0" indent="0" eaLnBrk="1" hangingPunct="1">
              <a:buFont typeface="Wingdings" pitchFamily="2" charset="2"/>
              <a:buChar char="Ø"/>
            </a:pPr>
            <a:r>
              <a:rPr lang="de-DE" sz="2000" smtClean="0"/>
              <a:t>Mittel zur Befriedigung der </a:t>
            </a:r>
            <a:r>
              <a:rPr lang="de-DE" sz="2000" b="1" smtClean="0"/>
              <a:t>materiellen (Grund-) Bedürfnisse</a:t>
            </a:r>
            <a:endParaRPr lang="de-DE" sz="2000" smtClean="0"/>
          </a:p>
          <a:p>
            <a:pPr marL="0" indent="0" algn="ctr" eaLnBrk="1" hangingPunct="1">
              <a:buFont typeface="Wingdings" pitchFamily="2" charset="2"/>
              <a:buNone/>
            </a:pPr>
            <a:endParaRPr lang="de-DE" sz="1800" smtClean="0"/>
          </a:p>
          <a:p>
            <a:pPr marL="0" indent="0" eaLnBrk="1" hangingPunct="1">
              <a:buFont typeface="Monotype Sorts"/>
              <a:buNone/>
            </a:pPr>
            <a:endParaRPr lang="de-DE" sz="1800" smtClean="0"/>
          </a:p>
        </p:txBody>
      </p:sp>
      <p:sp>
        <p:nvSpPr>
          <p:cNvPr id="3686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6867" name="Foliennummernplatzhalter 4"/>
          <p:cNvSpPr>
            <a:spLocks noGrp="1"/>
          </p:cNvSpPr>
          <p:nvPr>
            <p:ph type="sldNum" sz="quarter" idx="11"/>
          </p:nvPr>
        </p:nvSpPr>
        <p:spPr>
          <a:noFill/>
        </p:spPr>
        <p:txBody>
          <a:bodyPr/>
          <a:lstStyle/>
          <a:p>
            <a:r>
              <a:rPr lang="de-DE" smtClean="0"/>
              <a:t>Seite </a:t>
            </a:r>
            <a:fld id="{75E2A20C-6E3A-48D2-B73A-FF063DE38D28}" type="slidenum">
              <a:rPr lang="de-DE" smtClean="0"/>
              <a:pPr/>
              <a:t>21</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1">
                                            <p:txEl>
                                              <p:pRg st="1" end="1"/>
                                            </p:txEl>
                                          </p:spTgt>
                                        </p:tgtEl>
                                        <p:attrNameLst>
                                          <p:attrName>style.visibility</p:attrName>
                                        </p:attrNameLst>
                                      </p:cBhvr>
                                      <p:to>
                                        <p:strVal val="visible"/>
                                      </p:to>
                                    </p:set>
                                    <p:anim calcmode="lin" valueType="num">
                                      <p:cBhvr additive="base">
                                        <p:cTn id="7" dur="500" fill="hold"/>
                                        <p:tgtEl>
                                          <p:spTgt spid="10240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1">
                                            <p:txEl>
                                              <p:pRg st="2" end="2"/>
                                            </p:txEl>
                                          </p:spTgt>
                                        </p:tgtEl>
                                        <p:attrNameLst>
                                          <p:attrName>style.visibility</p:attrName>
                                        </p:attrNameLst>
                                      </p:cBhvr>
                                      <p:to>
                                        <p:strVal val="visible"/>
                                      </p:to>
                                    </p:set>
                                    <p:anim calcmode="lin" valueType="num">
                                      <p:cBhvr additive="base">
                                        <p:cTn id="13" dur="500" fill="hold"/>
                                        <p:tgtEl>
                                          <p:spTgt spid="10240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1">
                                            <p:txEl>
                                              <p:pRg st="3" end="3"/>
                                            </p:txEl>
                                          </p:spTgt>
                                        </p:tgtEl>
                                        <p:attrNameLst>
                                          <p:attrName>style.visibility</p:attrName>
                                        </p:attrNameLst>
                                      </p:cBhvr>
                                      <p:to>
                                        <p:strVal val="visible"/>
                                      </p:to>
                                    </p:set>
                                    <p:anim calcmode="lin" valueType="num">
                                      <p:cBhvr additive="base">
                                        <p:cTn id="19" dur="500" fill="hold"/>
                                        <p:tgtEl>
                                          <p:spTgt spid="10240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1">
                                            <p:txEl>
                                              <p:pRg st="4" end="4"/>
                                            </p:txEl>
                                          </p:spTgt>
                                        </p:tgtEl>
                                        <p:attrNameLst>
                                          <p:attrName>style.visibility</p:attrName>
                                        </p:attrNameLst>
                                      </p:cBhvr>
                                      <p:to>
                                        <p:strVal val="visible"/>
                                      </p:to>
                                    </p:set>
                                    <p:anim calcmode="lin" valueType="num">
                                      <p:cBhvr additive="base">
                                        <p:cTn id="25" dur="500" fill="hold"/>
                                        <p:tgtEl>
                                          <p:spTgt spid="10240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01">
                                            <p:txEl>
                                              <p:pRg st="5" end="5"/>
                                            </p:txEl>
                                          </p:spTgt>
                                        </p:tgtEl>
                                        <p:attrNameLst>
                                          <p:attrName>style.visibility</p:attrName>
                                        </p:attrNameLst>
                                      </p:cBhvr>
                                      <p:to>
                                        <p:strVal val="visible"/>
                                      </p:to>
                                    </p:set>
                                    <p:anim calcmode="lin" valueType="num">
                                      <p:cBhvr additive="base">
                                        <p:cTn id="31" dur="500" fill="hold"/>
                                        <p:tgtEl>
                                          <p:spTgt spid="10240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01">
                                            <p:txEl>
                                              <p:pRg st="6" end="6"/>
                                            </p:txEl>
                                          </p:spTgt>
                                        </p:tgtEl>
                                        <p:attrNameLst>
                                          <p:attrName>style.visibility</p:attrName>
                                        </p:attrNameLst>
                                      </p:cBhvr>
                                      <p:to>
                                        <p:strVal val="visible"/>
                                      </p:to>
                                    </p:set>
                                    <p:anim calcmode="lin" valueType="num">
                                      <p:cBhvr additive="base">
                                        <p:cTn id="37" dur="500" fill="hold"/>
                                        <p:tgtEl>
                                          <p:spTgt spid="10240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a:xfrm>
            <a:off x="285750" y="1000125"/>
            <a:ext cx="8594725" cy="5286375"/>
          </a:xfrm>
        </p:spPr>
        <p:txBody>
          <a:bodyPr/>
          <a:lstStyle/>
          <a:p>
            <a:pPr algn="ctr" eaLnBrk="1" hangingPunct="1"/>
            <a:r>
              <a:rPr lang="de-DE" smtClean="0">
                <a:solidFill>
                  <a:schemeClr val="tx1"/>
                </a:solidFill>
              </a:rPr>
              <a:t>Wie wird Wohlbefinden traditionell gemessen? </a:t>
            </a:r>
            <a:r>
              <a:rPr lang="de-DE" b="0" smtClean="0">
                <a:solidFill>
                  <a:schemeClr val="tx1"/>
                </a:solidFill>
              </a:rPr>
              <a:t/>
            </a:r>
            <a:br>
              <a:rPr lang="de-DE" b="0" smtClean="0">
                <a:solidFill>
                  <a:schemeClr val="tx1"/>
                </a:solidFill>
              </a:rPr>
            </a:br>
            <a:endParaRPr lang="de-DE" b="0" smtClean="0">
              <a:solidFill>
                <a:schemeClr val="tx1"/>
              </a:solidFill>
            </a:endParaRPr>
          </a:p>
        </p:txBody>
      </p:sp>
      <p:sp>
        <p:nvSpPr>
          <p:cNvPr id="37890"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7891" name="Foliennummernplatzhalter 3"/>
          <p:cNvSpPr>
            <a:spLocks noGrp="1"/>
          </p:cNvSpPr>
          <p:nvPr>
            <p:ph type="sldNum" sz="quarter" idx="11"/>
          </p:nvPr>
        </p:nvSpPr>
        <p:spPr>
          <a:noFill/>
        </p:spPr>
        <p:txBody>
          <a:bodyPr/>
          <a:lstStyle/>
          <a:p>
            <a:r>
              <a:rPr lang="de-DE" smtClean="0"/>
              <a:t>Seite </a:t>
            </a:r>
            <a:fld id="{81976AB0-80A6-4E5F-B47C-0C368610191C}" type="slidenum">
              <a:rPr lang="de-DE" smtClean="0"/>
              <a:pPr/>
              <a:t>22</a:t>
            </a:fld>
            <a:endParaRPr lang="de-DE"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nhaltsplatzhalter 2"/>
          <p:cNvSpPr>
            <a:spLocks noGrp="1"/>
          </p:cNvSpPr>
          <p:nvPr>
            <p:ph idx="1"/>
          </p:nvPr>
        </p:nvSpPr>
        <p:spPr>
          <a:xfrm>
            <a:off x="304800" y="1071563"/>
            <a:ext cx="8594725" cy="5021262"/>
          </a:xfrm>
        </p:spPr>
        <p:txBody>
          <a:bodyPr/>
          <a:lstStyle/>
          <a:p>
            <a:pPr marL="0" indent="0" algn="ctr" eaLnBrk="1" hangingPunct="1">
              <a:buFont typeface="Monotype Sorts"/>
              <a:buNone/>
            </a:pPr>
            <a:endParaRPr lang="de-DE" sz="2400" dirty="0" smtClean="0"/>
          </a:p>
          <a:p>
            <a:pPr marL="0" indent="0" algn="ctr" eaLnBrk="1" hangingPunct="1">
              <a:buFont typeface="Monotype Sorts"/>
              <a:buNone/>
            </a:pPr>
            <a:r>
              <a:rPr lang="de-DE" sz="2400" dirty="0" smtClean="0"/>
              <a:t>Zur  </a:t>
            </a:r>
            <a:r>
              <a:rPr lang="de-DE" sz="2400" b="1" dirty="0" smtClean="0"/>
              <a:t>Datenerhebung</a:t>
            </a:r>
            <a:r>
              <a:rPr lang="de-DE" sz="2400" dirty="0" smtClean="0"/>
              <a:t> werden in groß angelegten Umfragen Einzelne über ihre </a:t>
            </a:r>
            <a:r>
              <a:rPr lang="de-DE" sz="2400" b="1" dirty="0" smtClean="0"/>
              <a:t>Lebenszufriedenheit befragt</a:t>
            </a:r>
            <a:r>
              <a:rPr lang="de-DE" sz="2400" dirty="0" smtClean="0"/>
              <a:t>. </a:t>
            </a:r>
          </a:p>
          <a:p>
            <a:pPr marL="0" indent="0" algn="ctr" eaLnBrk="1" hangingPunct="1">
              <a:buFont typeface="Monotype Sorts"/>
              <a:buNone/>
            </a:pPr>
            <a:r>
              <a:rPr lang="de-DE" sz="2400" dirty="0" smtClean="0"/>
              <a:t>Eines der am häufigsten verwendeten Datensätze ist das </a:t>
            </a:r>
            <a:r>
              <a:rPr lang="de-DE" sz="2400" b="1" dirty="0" smtClean="0"/>
              <a:t>Sozio-</a:t>
            </a:r>
            <a:r>
              <a:rPr lang="de-DE" sz="2400" b="1" dirty="0" err="1" smtClean="0"/>
              <a:t>Oekonomische</a:t>
            </a:r>
            <a:r>
              <a:rPr lang="de-DE" sz="2400" b="1" dirty="0" smtClean="0"/>
              <a:t> Panel</a:t>
            </a:r>
            <a:r>
              <a:rPr lang="de-DE" sz="2400" dirty="0" smtClean="0"/>
              <a:t>  (SOEP), das seit 1984 als Längsschnittanalyse in Deutschland erhoben wird.</a:t>
            </a:r>
          </a:p>
          <a:p>
            <a:pPr marL="0" indent="0" algn="ctr" eaLnBrk="1" hangingPunct="1">
              <a:buFont typeface="Monotype Sorts"/>
              <a:buNone/>
            </a:pPr>
            <a:r>
              <a:rPr lang="de-DE" sz="2400" dirty="0" smtClean="0"/>
              <a:t>Die Befragten haben die Möglichkeit, ihre Lebenszufriedenheit allgemein bzw. in speziellen Bereichen (Arbeit, Familie, …) jeweils auf einer Skala von 0 – 10  also von „ganz und gar unzufrieden“ bis  „ganz und gar zufrieden“ zu bewerten.</a:t>
            </a:r>
          </a:p>
          <a:p>
            <a:pPr marL="0" indent="0" algn="ctr" eaLnBrk="1" hangingPunct="1">
              <a:buFont typeface="Monotype Sorts"/>
              <a:buNone/>
            </a:pPr>
            <a:endParaRPr lang="de-DE" sz="2400" dirty="0" smtClean="0"/>
          </a:p>
          <a:p>
            <a:pPr marL="0" indent="0" eaLnBrk="1" hangingPunct="1">
              <a:buFont typeface="Monotype Sorts"/>
              <a:buNone/>
            </a:pPr>
            <a:r>
              <a:rPr lang="en-GB" sz="2400" dirty="0" smtClean="0"/>
              <a:t>    </a:t>
            </a:r>
          </a:p>
        </p:txBody>
      </p:sp>
      <p:sp>
        <p:nvSpPr>
          <p:cNvPr id="3891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8915" name="Foliennummernplatzhalter 4"/>
          <p:cNvSpPr>
            <a:spLocks noGrp="1"/>
          </p:cNvSpPr>
          <p:nvPr>
            <p:ph type="sldNum" sz="quarter" idx="11"/>
          </p:nvPr>
        </p:nvSpPr>
        <p:spPr>
          <a:noFill/>
        </p:spPr>
        <p:txBody>
          <a:bodyPr/>
          <a:lstStyle/>
          <a:p>
            <a:r>
              <a:rPr lang="de-DE" smtClean="0"/>
              <a:t>Seite </a:t>
            </a:r>
            <a:fld id="{70C775B6-F9E7-49D5-9866-2DE67C2FAA3E}" type="slidenum">
              <a:rPr lang="de-DE" smtClean="0"/>
              <a:pPr/>
              <a:t>23</a:t>
            </a:fld>
            <a:endParaRPr lang="de-DE"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p:cNvSpPr>
            <a:spLocks noGrp="1"/>
          </p:cNvSpPr>
          <p:nvPr>
            <p:ph idx="1"/>
          </p:nvPr>
        </p:nvSpPr>
        <p:spPr>
          <a:xfrm>
            <a:off x="304800" y="1125538"/>
            <a:ext cx="8594725" cy="4967287"/>
          </a:xfrm>
        </p:spPr>
        <p:txBody>
          <a:bodyPr/>
          <a:lstStyle/>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r>
              <a:rPr lang="de-DE" sz="1800" dirty="0" smtClean="0"/>
              <a:t>Quelle: Statistisches Bundesamt u.a., Datenreport 2008 - Ein Sozialbericht für die Bundesrepublik Deutschland, Bonn 2008, S. 409  </a:t>
            </a:r>
          </a:p>
        </p:txBody>
      </p:sp>
      <p:sp>
        <p:nvSpPr>
          <p:cNvPr id="3993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39939" name="Foliennummernplatzhalter 4"/>
          <p:cNvSpPr>
            <a:spLocks noGrp="1"/>
          </p:cNvSpPr>
          <p:nvPr>
            <p:ph type="sldNum" sz="quarter" idx="11"/>
          </p:nvPr>
        </p:nvSpPr>
        <p:spPr>
          <a:noFill/>
        </p:spPr>
        <p:txBody>
          <a:bodyPr/>
          <a:lstStyle/>
          <a:p>
            <a:r>
              <a:rPr lang="de-DE" smtClean="0"/>
              <a:t>Seite </a:t>
            </a:r>
            <a:fld id="{1FEDEEF5-E399-4665-8F89-312AC6208247}" type="slidenum">
              <a:rPr lang="de-DE" smtClean="0"/>
              <a:pPr/>
              <a:t>24</a:t>
            </a:fld>
            <a:endParaRPr lang="de-DE" smtClean="0"/>
          </a:p>
        </p:txBody>
      </p:sp>
      <p:pic>
        <p:nvPicPr>
          <p:cNvPr id="39940" name="Picture 9" descr="img017"/>
          <p:cNvPicPr>
            <a:picLocks noChangeAspect="1" noChangeArrowheads="1"/>
          </p:cNvPicPr>
          <p:nvPr/>
        </p:nvPicPr>
        <p:blipFill>
          <a:blip r:embed="rId3"/>
          <a:srcRect/>
          <a:stretch>
            <a:fillRect/>
          </a:stretch>
        </p:blipFill>
        <p:spPr bwMode="auto">
          <a:xfrm>
            <a:off x="1908175" y="1557338"/>
            <a:ext cx="5365750" cy="338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304800" y="1125538"/>
            <a:ext cx="8594725" cy="5018087"/>
          </a:xfrm>
        </p:spPr>
        <p:txBody>
          <a:bodyPr/>
          <a:lstStyle/>
          <a:p>
            <a:pPr algn="ctr" eaLnBrk="1" hangingPunct="1"/>
            <a:r>
              <a:rPr lang="de-DE" smtClean="0"/>
              <a:t>2. Wie ist der Zusammenhang zwischen Glück und Wirtschaftswachstum?</a:t>
            </a:r>
          </a:p>
        </p:txBody>
      </p:sp>
      <p:sp>
        <p:nvSpPr>
          <p:cNvPr id="41986"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1987" name="Foliennummernplatzhalter 3"/>
          <p:cNvSpPr>
            <a:spLocks noGrp="1"/>
          </p:cNvSpPr>
          <p:nvPr>
            <p:ph type="sldNum" sz="quarter" idx="11"/>
          </p:nvPr>
        </p:nvSpPr>
        <p:spPr>
          <a:noFill/>
        </p:spPr>
        <p:txBody>
          <a:bodyPr/>
          <a:lstStyle/>
          <a:p>
            <a:r>
              <a:rPr lang="de-DE" smtClean="0"/>
              <a:t>Seite </a:t>
            </a:r>
            <a:fld id="{792734C8-14A4-48B2-851A-537D9EAEB229}" type="slidenum">
              <a:rPr lang="de-DE" smtClean="0"/>
              <a:pPr/>
              <a:t>25</a:t>
            </a:fld>
            <a:endParaRPr lang="de-DE"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Inhaltsplatzhalter 2"/>
          <p:cNvSpPr>
            <a:spLocks noGrp="1"/>
          </p:cNvSpPr>
          <p:nvPr>
            <p:ph idx="1"/>
          </p:nvPr>
        </p:nvSpPr>
        <p:spPr>
          <a:xfrm>
            <a:off x="304800" y="1071563"/>
            <a:ext cx="8594725" cy="5021262"/>
          </a:xfrm>
        </p:spPr>
        <p:txBody>
          <a:bodyPr/>
          <a:lstStyle/>
          <a:p>
            <a:pPr marL="0" indent="0" algn="ctr" eaLnBrk="1" hangingPunct="1">
              <a:buFont typeface="Monotype Sorts"/>
              <a:buNone/>
            </a:pPr>
            <a:r>
              <a:rPr lang="de-DE" sz="2400" smtClean="0"/>
              <a:t>Befund:</a:t>
            </a:r>
          </a:p>
          <a:p>
            <a:pPr marL="0" indent="0" algn="ctr" eaLnBrk="1" hangingPunct="1">
              <a:buFont typeface="Monotype Sorts"/>
              <a:buNone/>
            </a:pPr>
            <a:endParaRPr lang="de-DE" sz="2400" smtClean="0"/>
          </a:p>
          <a:p>
            <a:pPr marL="0" indent="0" algn="ctr" eaLnBrk="1" hangingPunct="1">
              <a:buFont typeface="Monotype Sorts"/>
              <a:buNone/>
            </a:pPr>
            <a:r>
              <a:rPr lang="de-DE" sz="2400" smtClean="0"/>
              <a:t>Obwohl in den </a:t>
            </a:r>
            <a:r>
              <a:rPr lang="de-DE" sz="2400" b="1" smtClean="0"/>
              <a:t>letzten Jahrzehnten</a:t>
            </a:r>
            <a:r>
              <a:rPr lang="de-DE" sz="2400" smtClean="0"/>
              <a:t> die </a:t>
            </a:r>
            <a:r>
              <a:rPr lang="de-DE" sz="2400" b="1" smtClean="0"/>
              <a:t>westlichen Länder</a:t>
            </a:r>
            <a:r>
              <a:rPr lang="de-DE" sz="2400" smtClean="0"/>
              <a:t> ein in der Geschichte </a:t>
            </a:r>
            <a:r>
              <a:rPr lang="de-DE" sz="2400" b="1" smtClean="0"/>
              <a:t>einzigartiges</a:t>
            </a:r>
            <a:r>
              <a:rPr lang="de-DE" sz="2400" smtClean="0"/>
              <a:t> </a:t>
            </a:r>
            <a:r>
              <a:rPr lang="de-DE" sz="2400" b="1" smtClean="0"/>
              <a:t>Wirtschaftswachstum</a:t>
            </a:r>
            <a:r>
              <a:rPr lang="de-DE" sz="2400" smtClean="0"/>
              <a:t> zu verzeichnen hatten, </a:t>
            </a:r>
          </a:p>
          <a:p>
            <a:pPr marL="0" indent="0" algn="ctr" eaLnBrk="1" hangingPunct="1">
              <a:buFont typeface="Monotype Sorts"/>
              <a:buNone/>
            </a:pPr>
            <a:r>
              <a:rPr lang="de-DE" sz="2400" smtClean="0"/>
              <a:t>zeigen Befragungen, </a:t>
            </a:r>
          </a:p>
          <a:p>
            <a:pPr marL="0" indent="0" algn="ctr" eaLnBrk="1" hangingPunct="1">
              <a:buFont typeface="Monotype Sorts"/>
              <a:buNone/>
            </a:pPr>
            <a:r>
              <a:rPr lang="de-DE" sz="2400" smtClean="0"/>
              <a:t>dass </a:t>
            </a:r>
            <a:r>
              <a:rPr lang="de-DE" sz="2400" b="1" smtClean="0"/>
              <a:t>kaum eine</a:t>
            </a:r>
            <a:r>
              <a:rPr lang="de-DE" sz="2400" smtClean="0"/>
              <a:t> / </a:t>
            </a:r>
            <a:r>
              <a:rPr lang="de-DE" sz="2400" b="1" smtClean="0"/>
              <a:t>keine Zunahme der Lebenszufriedenheit</a:t>
            </a:r>
            <a:r>
              <a:rPr lang="de-DE" sz="2400" smtClean="0"/>
              <a:t>  zu verzeichnen war. </a:t>
            </a:r>
          </a:p>
          <a:p>
            <a:pPr marL="0" indent="0" algn="ctr" eaLnBrk="1" hangingPunct="1">
              <a:buFont typeface="Monotype Sorts"/>
              <a:buNone/>
            </a:pPr>
            <a:endParaRPr lang="de-DE" sz="2400" smtClean="0"/>
          </a:p>
          <a:p>
            <a:pPr marL="0" indent="0" algn="ctr" eaLnBrk="1" hangingPunct="1">
              <a:buFont typeface="Monotype Sorts"/>
              <a:buNone/>
            </a:pPr>
            <a:r>
              <a:rPr lang="de-DE" sz="2400" smtClean="0"/>
              <a:t>Sog. </a:t>
            </a:r>
            <a:r>
              <a:rPr lang="de-DE" sz="2400" b="1" smtClean="0"/>
              <a:t>Easterlin-Paradoxon</a:t>
            </a:r>
            <a:r>
              <a:rPr lang="de-DE" sz="2400" smtClean="0"/>
              <a:t> </a:t>
            </a:r>
          </a:p>
          <a:p>
            <a:pPr marL="0" indent="0" algn="ctr" eaLnBrk="1" hangingPunct="1">
              <a:buFont typeface="Monotype Sorts"/>
              <a:buNone/>
            </a:pPr>
            <a:endParaRPr lang="de-DE" sz="2400" smtClean="0"/>
          </a:p>
          <a:p>
            <a:pPr marL="0" indent="0" eaLnBrk="1" hangingPunct="1">
              <a:buFont typeface="Monotype Sorts"/>
              <a:buNone/>
            </a:pPr>
            <a:endParaRPr lang="de-DE" sz="1800" smtClean="0"/>
          </a:p>
        </p:txBody>
      </p:sp>
      <p:sp>
        <p:nvSpPr>
          <p:cNvPr id="4301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3011" name="Foliennummernplatzhalter 4"/>
          <p:cNvSpPr>
            <a:spLocks noGrp="1"/>
          </p:cNvSpPr>
          <p:nvPr>
            <p:ph type="sldNum" sz="quarter" idx="11"/>
          </p:nvPr>
        </p:nvSpPr>
        <p:spPr>
          <a:noFill/>
        </p:spPr>
        <p:txBody>
          <a:bodyPr/>
          <a:lstStyle/>
          <a:p>
            <a:r>
              <a:rPr lang="de-DE" smtClean="0"/>
              <a:t>Seite </a:t>
            </a:r>
            <a:fld id="{4CDF614A-B8DF-49D3-9A1A-78230A80A003}" type="slidenum">
              <a:rPr lang="de-DE" smtClean="0"/>
              <a:pPr/>
              <a:t>26</a:t>
            </a:fld>
            <a:endParaRPr lang="de-DE"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nhaltsplatzhalter 2"/>
          <p:cNvSpPr>
            <a:spLocks noGrp="1"/>
          </p:cNvSpPr>
          <p:nvPr>
            <p:ph idx="1"/>
          </p:nvPr>
        </p:nvSpPr>
        <p:spPr>
          <a:xfrm>
            <a:off x="304800" y="1196975"/>
            <a:ext cx="8594725" cy="4895850"/>
          </a:xfrm>
        </p:spPr>
        <p:txBody>
          <a:bodyPr/>
          <a:lstStyle/>
          <a:p>
            <a:pPr marL="0" indent="0" eaLnBrk="1" hangingPunct="1"/>
            <a:endParaRPr lang="de-DE" sz="1800" smtClean="0"/>
          </a:p>
          <a:p>
            <a:pPr marL="0" indent="0" eaLnBrk="1" hangingPunct="1"/>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r>
              <a:rPr lang="de-DE" sz="1800" smtClean="0"/>
              <a:t>Quelle: David G. Myers, Social Psychology, 10. Auflage, New York 2010, S. 601</a:t>
            </a:r>
          </a:p>
        </p:txBody>
      </p:sp>
      <p:sp>
        <p:nvSpPr>
          <p:cNvPr id="4403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4035" name="Foliennummernplatzhalter 4"/>
          <p:cNvSpPr>
            <a:spLocks noGrp="1"/>
          </p:cNvSpPr>
          <p:nvPr>
            <p:ph type="sldNum" sz="quarter" idx="11"/>
          </p:nvPr>
        </p:nvSpPr>
        <p:spPr>
          <a:noFill/>
        </p:spPr>
        <p:txBody>
          <a:bodyPr/>
          <a:lstStyle/>
          <a:p>
            <a:r>
              <a:rPr lang="de-DE" smtClean="0"/>
              <a:t>Seite </a:t>
            </a:r>
            <a:fld id="{69AB4D17-31A7-4A9C-B35E-5F9CF045E52E}" type="slidenum">
              <a:rPr lang="de-DE" smtClean="0"/>
              <a:pPr/>
              <a:t>27</a:t>
            </a:fld>
            <a:endParaRPr lang="de-DE" smtClean="0"/>
          </a:p>
        </p:txBody>
      </p:sp>
      <p:pic>
        <p:nvPicPr>
          <p:cNvPr id="44036" name="Picture 2" descr="C:\Users\Arbeitsplatz\Pictures\ControlCenter3\Scan\CCI23102010_00002.bmp"/>
          <p:cNvPicPr>
            <a:picLocks noChangeAspect="1" noChangeArrowheads="1"/>
          </p:cNvPicPr>
          <p:nvPr/>
        </p:nvPicPr>
        <p:blipFill>
          <a:blip r:embed="rId3"/>
          <a:srcRect/>
          <a:stretch>
            <a:fillRect/>
          </a:stretch>
        </p:blipFill>
        <p:spPr bwMode="auto">
          <a:xfrm>
            <a:off x="2409825" y="1479550"/>
            <a:ext cx="4324350"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Inhaltsplatzhalter 2"/>
          <p:cNvSpPr>
            <a:spLocks noGrp="1"/>
          </p:cNvSpPr>
          <p:nvPr>
            <p:ph idx="1"/>
          </p:nvPr>
        </p:nvSpPr>
        <p:spPr>
          <a:xfrm>
            <a:off x="304800" y="1143000"/>
            <a:ext cx="8594725" cy="5165725"/>
          </a:xfrm>
        </p:spPr>
        <p:txBody>
          <a:bodyPr/>
          <a:lstStyle/>
          <a:p>
            <a:pPr marL="0" indent="0" eaLnBrk="1" hangingPunct="1">
              <a:buFont typeface="Monotype Sorts"/>
              <a:buNone/>
            </a:pPr>
            <a:endParaRPr lang="en-US" sz="1800" smtClean="0"/>
          </a:p>
          <a:p>
            <a:pPr marL="0" indent="0" algn="ctr" eaLnBrk="1" hangingPunct="1">
              <a:buFont typeface="Monotype Sorts"/>
              <a:buNone/>
            </a:pPr>
            <a:r>
              <a:rPr lang="en-US" sz="1800" smtClean="0"/>
              <a:t>“</a:t>
            </a:r>
            <a:r>
              <a:rPr lang="en-US" sz="2400" smtClean="0"/>
              <a:t>For example, although today most Americans surveyed will tell you they are happy with their lives, the fraction of those who say that they are </a:t>
            </a:r>
            <a:r>
              <a:rPr lang="en-US" sz="2400" b="1" smtClean="0"/>
              <a:t>happy is not any higher than it was 40 years ago</a:t>
            </a:r>
            <a:r>
              <a:rPr lang="en-US" sz="2400" smtClean="0"/>
              <a:t>. …</a:t>
            </a:r>
          </a:p>
          <a:p>
            <a:pPr marL="0" indent="0" algn="ctr" eaLnBrk="1" hangingPunct="1">
              <a:buFont typeface="Monotype Sorts"/>
              <a:buNone/>
            </a:pPr>
            <a:r>
              <a:rPr lang="en-US" sz="2400" smtClean="0"/>
              <a:t>Or, as your parents always said</a:t>
            </a:r>
            <a:r>
              <a:rPr lang="en-US" sz="2400" b="1" smtClean="0"/>
              <a:t>,</a:t>
            </a:r>
          </a:p>
          <a:p>
            <a:pPr marL="0" indent="0" algn="ctr" eaLnBrk="1" hangingPunct="1">
              <a:buFont typeface="Monotype Sorts"/>
              <a:buNone/>
            </a:pPr>
            <a:endParaRPr lang="en-US" sz="2400" b="1" smtClean="0"/>
          </a:p>
          <a:p>
            <a:pPr marL="0" indent="0" algn="ctr" eaLnBrk="1" hangingPunct="1">
              <a:buFont typeface="Monotype Sorts"/>
              <a:buNone/>
            </a:pPr>
            <a:r>
              <a:rPr lang="en-US" sz="2400" b="1" smtClean="0"/>
              <a:t> money doesn`t buy happiness.”</a:t>
            </a:r>
            <a:endParaRPr lang="en-US" sz="2400" smtClean="0"/>
          </a:p>
          <a:p>
            <a:pPr marL="0" indent="0" algn="ctr" eaLnBrk="1" hangingPunct="1">
              <a:buFont typeface="Monotype Sorts"/>
              <a:buNone/>
            </a:pPr>
            <a:r>
              <a:rPr lang="en-US" sz="2400" smtClean="0"/>
              <a:t>                                          </a:t>
            </a:r>
          </a:p>
          <a:p>
            <a:pPr marL="0" indent="0" algn="ctr" eaLnBrk="1" hangingPunct="1">
              <a:buFont typeface="Monotype Sorts"/>
              <a:buNone/>
            </a:pPr>
            <a:r>
              <a:rPr lang="en-US" sz="2400" smtClean="0"/>
              <a:t>   </a:t>
            </a:r>
            <a:r>
              <a:rPr lang="en-US" sz="2400" b="1" smtClean="0"/>
              <a:t>Ben S. Bernanke</a:t>
            </a:r>
            <a:r>
              <a:rPr lang="en-US" sz="2400" smtClean="0"/>
              <a:t>, 2010</a:t>
            </a:r>
            <a:endParaRPr lang="de-DE" sz="2400" smtClean="0"/>
          </a:p>
          <a:p>
            <a:pPr marL="0" indent="0" algn="ctr" eaLnBrk="1" hangingPunct="1">
              <a:buFont typeface="Monotype Sorts"/>
              <a:buNone/>
            </a:pPr>
            <a:r>
              <a:rPr lang="en-US" sz="2400" smtClean="0"/>
              <a:t>    </a:t>
            </a:r>
          </a:p>
          <a:p>
            <a:pPr marL="0" indent="0" algn="ctr" eaLnBrk="1" hangingPunct="1">
              <a:buFont typeface="Monotype Sorts"/>
              <a:buNone/>
            </a:pPr>
            <a:endParaRPr lang="en-US" sz="2400" smtClean="0"/>
          </a:p>
          <a:p>
            <a:pPr marL="0" indent="0" eaLnBrk="1" hangingPunct="1">
              <a:buFont typeface="Monotype Sorts"/>
              <a:buNone/>
            </a:pPr>
            <a:endParaRPr lang="de-DE" sz="1800" smtClean="0"/>
          </a:p>
        </p:txBody>
      </p:sp>
      <p:sp>
        <p:nvSpPr>
          <p:cNvPr id="4608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6083" name="Foliennummernplatzhalter 4"/>
          <p:cNvSpPr>
            <a:spLocks noGrp="1"/>
          </p:cNvSpPr>
          <p:nvPr>
            <p:ph type="sldNum" sz="quarter" idx="11"/>
          </p:nvPr>
        </p:nvSpPr>
        <p:spPr>
          <a:noFill/>
        </p:spPr>
        <p:txBody>
          <a:bodyPr/>
          <a:lstStyle/>
          <a:p>
            <a:r>
              <a:rPr lang="de-DE" smtClean="0"/>
              <a:t>Seite </a:t>
            </a:r>
            <a:fld id="{8352D4BB-F019-4B77-9802-89FD71C1A17A}" type="slidenum">
              <a:rPr lang="de-DE" smtClean="0"/>
              <a:pPr/>
              <a:t>28</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6561">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Inhaltsplatzhalter 2"/>
          <p:cNvSpPr>
            <a:spLocks noGrp="1"/>
          </p:cNvSpPr>
          <p:nvPr>
            <p:ph idx="1"/>
          </p:nvPr>
        </p:nvSpPr>
        <p:spPr>
          <a:xfrm>
            <a:off x="107950" y="1268413"/>
            <a:ext cx="8594725" cy="5040312"/>
          </a:xfrm>
        </p:spPr>
        <p:txBody>
          <a:bodyPr/>
          <a:lstStyle/>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algn="ctr" eaLnBrk="1" hangingPunct="1">
              <a:buFont typeface="Monotype Sorts"/>
              <a:buNone/>
            </a:pPr>
            <a:r>
              <a:rPr lang="de-DE" sz="1800" smtClean="0"/>
              <a:t>Quelle: Memorandum der Arbeitsgruppe "Zufriedenheit“ des Ameranger Disputs der Ernst Freiberger-Stiftung Zufrieden trotz sinkenden materiellen Wohlstands (Vorsitz  Meinhard Miegel), März 2010, S. 8.</a:t>
            </a:r>
          </a:p>
        </p:txBody>
      </p:sp>
      <p:sp>
        <p:nvSpPr>
          <p:cNvPr id="4813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48131" name="Foliennummernplatzhalter 4"/>
          <p:cNvSpPr>
            <a:spLocks noGrp="1"/>
          </p:cNvSpPr>
          <p:nvPr>
            <p:ph type="sldNum" sz="quarter" idx="11"/>
          </p:nvPr>
        </p:nvSpPr>
        <p:spPr>
          <a:noFill/>
        </p:spPr>
        <p:txBody>
          <a:bodyPr/>
          <a:lstStyle/>
          <a:p>
            <a:r>
              <a:rPr lang="de-DE" smtClean="0"/>
              <a:t>Seite </a:t>
            </a:r>
            <a:fld id="{9368D768-5286-4F15-B9B5-27950067AE4F}" type="slidenum">
              <a:rPr lang="de-DE" smtClean="0"/>
              <a:pPr/>
              <a:t>29</a:t>
            </a:fld>
            <a:endParaRPr lang="de-DE" smtClean="0"/>
          </a:p>
        </p:txBody>
      </p:sp>
      <p:pic>
        <p:nvPicPr>
          <p:cNvPr id="48132" name="Picture 2" descr="C:\Users\Arbeitsplatz\Pictures\img086.jpg"/>
          <p:cNvPicPr>
            <a:picLocks noChangeAspect="1" noChangeArrowheads="1"/>
          </p:cNvPicPr>
          <p:nvPr/>
        </p:nvPicPr>
        <p:blipFill>
          <a:blip r:embed="rId3"/>
          <a:srcRect/>
          <a:stretch>
            <a:fillRect/>
          </a:stretch>
        </p:blipFill>
        <p:spPr bwMode="auto">
          <a:xfrm>
            <a:off x="2244725" y="1557338"/>
            <a:ext cx="465455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Inhaltsplatzhalter 2"/>
          <p:cNvSpPr>
            <a:spLocks noGrp="1"/>
          </p:cNvSpPr>
          <p:nvPr>
            <p:ph idx="1"/>
          </p:nvPr>
        </p:nvSpPr>
        <p:spPr>
          <a:xfrm>
            <a:off x="304800" y="1268413"/>
            <a:ext cx="8594725" cy="4824412"/>
          </a:xfrm>
        </p:spPr>
        <p:txBody>
          <a:bodyPr/>
          <a:lstStyle/>
          <a:p>
            <a:pPr marL="0" indent="0" eaLnBrk="1" hangingPunct="1">
              <a:buFont typeface="Monotype Sorts"/>
              <a:buNone/>
            </a:pPr>
            <a:endParaRPr lang="de-DE" sz="2400" smtClean="0"/>
          </a:p>
          <a:p>
            <a:pPr marL="0" indent="0" eaLnBrk="1" hangingPunct="1">
              <a:buFont typeface="Monotype Sorts"/>
              <a:buNone/>
            </a:pPr>
            <a:r>
              <a:rPr lang="de-DE" sz="2400" b="1" smtClean="0"/>
              <a:t>Ludwig Erhard </a:t>
            </a:r>
            <a:r>
              <a:rPr lang="de-DE" sz="2400" smtClean="0"/>
              <a:t>wird an anderer Stelle aber noch deutlicher</a:t>
            </a:r>
            <a:r>
              <a:rPr lang="de-DE" sz="1800" smtClean="0"/>
              <a:t>: </a:t>
            </a:r>
          </a:p>
          <a:p>
            <a:pPr marL="0" indent="0" algn="ctr" eaLnBrk="1" hangingPunct="1">
              <a:buFont typeface="Monotype Sorts"/>
              <a:buNone/>
            </a:pPr>
            <a:r>
              <a:rPr lang="de-DE" sz="1800" smtClean="0"/>
              <a:t>„</a:t>
            </a:r>
            <a:r>
              <a:rPr lang="de-DE" sz="2400" smtClean="0"/>
              <a:t>Wir werden sogar </a:t>
            </a:r>
            <a:r>
              <a:rPr lang="de-DE" sz="2400" b="1" smtClean="0"/>
              <a:t>mit Sicherheit dahin gelangen</a:t>
            </a:r>
            <a:r>
              <a:rPr lang="de-DE" sz="2400" smtClean="0"/>
              <a:t>, dass zu Recht die Frage gestellt wird, ob es </a:t>
            </a:r>
            <a:r>
              <a:rPr lang="de-DE" sz="2400" b="1" smtClean="0"/>
              <a:t>noch immer nützlich und richtig ist</a:t>
            </a:r>
            <a:r>
              <a:rPr lang="de-DE" sz="2400" smtClean="0"/>
              <a:t>, mehr Güter, </a:t>
            </a:r>
            <a:r>
              <a:rPr lang="de-DE" sz="2400" b="1" smtClean="0"/>
              <a:t>mehr materiellen Wohlstand zu erzeugen</a:t>
            </a:r>
            <a:r>
              <a:rPr lang="de-DE" sz="2400" smtClean="0"/>
              <a:t>, oder ob es nicht sinnvoll ist, unter Verzichtsleistung auf diesen „Fortschritt“ mehr Freizeit, mehr Besinnung, mehr Muße und mehr Erholung zu gewinnen.“</a:t>
            </a:r>
          </a:p>
          <a:p>
            <a:pPr marL="0" indent="0" algn="ctr" eaLnBrk="1" hangingPunct="1">
              <a:buFont typeface="Monotype Sorts"/>
              <a:buNone/>
            </a:pPr>
            <a:r>
              <a:rPr lang="de-DE" sz="2400" smtClean="0"/>
              <a:t>Ludwig Erhard, Wohlstand für alle, 1957 </a:t>
            </a:r>
          </a:p>
          <a:p>
            <a:pPr marL="0" indent="0" algn="ctr" eaLnBrk="1" hangingPunct="1">
              <a:buFont typeface="Monotype Sorts"/>
              <a:buNone/>
            </a:pPr>
            <a:r>
              <a:rPr lang="de-DE" sz="2400" smtClean="0"/>
              <a:t> </a:t>
            </a:r>
          </a:p>
        </p:txBody>
      </p:sp>
      <p:sp>
        <p:nvSpPr>
          <p:cNvPr id="1331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3315" name="Foliennummernplatzhalter 4"/>
          <p:cNvSpPr>
            <a:spLocks noGrp="1"/>
          </p:cNvSpPr>
          <p:nvPr>
            <p:ph type="sldNum" sz="quarter" idx="11"/>
          </p:nvPr>
        </p:nvSpPr>
        <p:spPr>
          <a:noFill/>
        </p:spPr>
        <p:txBody>
          <a:bodyPr/>
          <a:lstStyle/>
          <a:p>
            <a:r>
              <a:rPr lang="de-DE" smtClean="0"/>
              <a:t>Seite </a:t>
            </a:r>
            <a:fld id="{92029606-5FBC-4843-B5DE-F8E3F1085146}" type="slidenum">
              <a:rPr lang="de-DE" smtClean="0"/>
              <a:pPr/>
              <a:t>3</a:t>
            </a:fld>
            <a:endParaRPr lang="de-DE"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Inhaltsplatzhalter 2"/>
          <p:cNvSpPr>
            <a:spLocks noGrp="1"/>
          </p:cNvSpPr>
          <p:nvPr>
            <p:ph idx="1"/>
          </p:nvPr>
        </p:nvSpPr>
        <p:spPr>
          <a:xfrm>
            <a:off x="304800" y="1268413"/>
            <a:ext cx="8594725" cy="4824412"/>
          </a:xfrm>
        </p:spPr>
        <p:txBody>
          <a:bodyPr/>
          <a:lstStyle/>
          <a:p>
            <a:pPr marL="0" indent="0" algn="ctr" eaLnBrk="1" hangingPunct="1">
              <a:buFont typeface="Monotype Sorts"/>
              <a:buNone/>
            </a:pPr>
            <a:r>
              <a:rPr lang="de-DE" sz="2400" smtClean="0"/>
              <a:t>„Viel zu lange haben wir </a:t>
            </a:r>
            <a:r>
              <a:rPr lang="de-DE" sz="2400" b="1" smtClean="0"/>
              <a:t>geglaubt</a:t>
            </a:r>
            <a:r>
              <a:rPr lang="de-DE" sz="2400" smtClean="0"/>
              <a:t>, dass uns ein </a:t>
            </a:r>
          </a:p>
          <a:p>
            <a:pPr marL="0" indent="0" algn="ctr" eaLnBrk="1" hangingPunct="1">
              <a:buFont typeface="Monotype Sorts"/>
              <a:buNone/>
            </a:pPr>
            <a:r>
              <a:rPr lang="de-DE" sz="2400" b="1" smtClean="0"/>
              <a:t>einfaches </a:t>
            </a:r>
            <a:r>
              <a:rPr lang="de-DE" sz="2400" smtClean="0"/>
              <a:t>"</a:t>
            </a:r>
            <a:r>
              <a:rPr lang="de-DE" sz="2400" b="1" smtClean="0"/>
              <a:t>immer mehr</a:t>
            </a:r>
            <a:r>
              <a:rPr lang="de-DE" sz="2400" smtClean="0"/>
              <a:t>" </a:t>
            </a:r>
            <a:r>
              <a:rPr lang="de-DE" sz="2400" b="1" smtClean="0"/>
              <a:t>glücklich macht </a:t>
            </a:r>
            <a:r>
              <a:rPr lang="de-DE" sz="2400" smtClean="0"/>
              <a:t> - egal </a:t>
            </a:r>
          </a:p>
          <a:p>
            <a:pPr marL="0" indent="0" algn="ctr" eaLnBrk="1" hangingPunct="1">
              <a:buFont typeface="Monotype Sorts"/>
              <a:buNone/>
            </a:pPr>
            <a:r>
              <a:rPr lang="de-DE" sz="2400" smtClean="0"/>
              <a:t>welche Folgen</a:t>
            </a:r>
          </a:p>
          <a:p>
            <a:pPr marL="0" indent="0" algn="ctr" eaLnBrk="1" hangingPunct="1">
              <a:buFont typeface="Monotype Sorts"/>
              <a:buNone/>
            </a:pPr>
            <a:r>
              <a:rPr lang="de-DE" sz="2400" smtClean="0"/>
              <a:t> dieses "immer mehr" für unsere Mitmenschen </a:t>
            </a:r>
          </a:p>
          <a:p>
            <a:pPr marL="0" indent="0" algn="ctr" eaLnBrk="1" hangingPunct="1">
              <a:buFont typeface="Monotype Sorts"/>
              <a:buNone/>
            </a:pPr>
            <a:r>
              <a:rPr lang="de-DE" sz="2400" smtClean="0"/>
              <a:t>und    </a:t>
            </a:r>
          </a:p>
          <a:p>
            <a:pPr marL="0" indent="0" algn="ctr" eaLnBrk="1" hangingPunct="1">
              <a:buFont typeface="Monotype Sorts"/>
              <a:buNone/>
            </a:pPr>
            <a:r>
              <a:rPr lang="de-DE" sz="2400" smtClean="0"/>
              <a:t>           für nachfolgende Generationen hat.“ </a:t>
            </a:r>
          </a:p>
          <a:p>
            <a:pPr marL="0" indent="0" algn="ctr" eaLnBrk="1" hangingPunct="1">
              <a:buFont typeface="Monotype Sorts"/>
              <a:buNone/>
            </a:pPr>
            <a:endParaRPr lang="de-DE" sz="2400" smtClean="0"/>
          </a:p>
          <a:p>
            <a:pPr marL="0" indent="0" algn="ctr" eaLnBrk="1" hangingPunct="1">
              <a:buFont typeface="Monotype Sorts"/>
              <a:buNone/>
            </a:pPr>
            <a:r>
              <a:rPr lang="de-DE" sz="2400" smtClean="0"/>
              <a:t>(ehemaliger) Bundespräsident </a:t>
            </a:r>
            <a:r>
              <a:rPr lang="de-DE" sz="2400" b="1" smtClean="0"/>
              <a:t>Horst Köhler</a:t>
            </a:r>
            <a:r>
              <a:rPr lang="de-DE" sz="2400" smtClean="0"/>
              <a:t>                           Bombay, Februar 2010</a:t>
            </a:r>
          </a:p>
          <a:p>
            <a:pPr marL="0" indent="0" eaLnBrk="1" hangingPunct="1">
              <a:buFont typeface="Monotype Sorts"/>
              <a:buNone/>
            </a:pPr>
            <a:endParaRPr lang="de-DE" sz="2400" smtClean="0"/>
          </a:p>
        </p:txBody>
      </p:sp>
      <p:sp>
        <p:nvSpPr>
          <p:cNvPr id="5017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0179" name="Foliennummernplatzhalter 4"/>
          <p:cNvSpPr>
            <a:spLocks noGrp="1"/>
          </p:cNvSpPr>
          <p:nvPr>
            <p:ph type="sldNum" sz="quarter" idx="11"/>
          </p:nvPr>
        </p:nvSpPr>
        <p:spPr>
          <a:noFill/>
        </p:spPr>
        <p:txBody>
          <a:bodyPr/>
          <a:lstStyle/>
          <a:p>
            <a:r>
              <a:rPr lang="de-DE" smtClean="0"/>
              <a:t>Seite </a:t>
            </a:r>
            <a:fld id="{662B7C96-662F-4B73-8531-894261E4C611}" type="slidenum">
              <a:rPr lang="de-DE" smtClean="0"/>
              <a:pPr/>
              <a:t>30</a:t>
            </a:fld>
            <a:endParaRPr lang="de-D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a:xfrm>
            <a:off x="304800" y="1125538"/>
            <a:ext cx="8594725" cy="5018087"/>
          </a:xfrm>
        </p:spPr>
        <p:txBody>
          <a:bodyPr/>
          <a:lstStyle/>
          <a:p>
            <a:pPr algn="ctr" eaLnBrk="1" hangingPunct="1"/>
            <a:r>
              <a:rPr lang="de-DE" smtClean="0"/>
              <a:t>Was ist den Menschen in Deutschland heute wichtig?</a:t>
            </a:r>
            <a:br>
              <a:rPr lang="de-DE" smtClean="0"/>
            </a:br>
            <a:endParaRPr lang="de-DE" smtClean="0"/>
          </a:p>
        </p:txBody>
      </p:sp>
      <p:sp>
        <p:nvSpPr>
          <p:cNvPr id="51202"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1203" name="Foliennummernplatzhalter 3"/>
          <p:cNvSpPr>
            <a:spLocks noGrp="1"/>
          </p:cNvSpPr>
          <p:nvPr>
            <p:ph type="sldNum" sz="quarter" idx="11"/>
          </p:nvPr>
        </p:nvSpPr>
        <p:spPr>
          <a:noFill/>
        </p:spPr>
        <p:txBody>
          <a:bodyPr/>
          <a:lstStyle/>
          <a:p>
            <a:r>
              <a:rPr lang="de-DE" smtClean="0"/>
              <a:t>Seite </a:t>
            </a:r>
            <a:fld id="{241F40ED-EECB-4760-B8EC-91FBFD872D67}" type="slidenum">
              <a:rPr lang="de-DE" smtClean="0"/>
              <a:pPr/>
              <a:t>31</a:t>
            </a:fld>
            <a:endParaRPr lang="de-DE"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Inhaltsplatzhalter 2"/>
          <p:cNvSpPr>
            <a:spLocks noGrp="1"/>
          </p:cNvSpPr>
          <p:nvPr>
            <p:ph idx="1"/>
          </p:nvPr>
        </p:nvSpPr>
        <p:spPr>
          <a:xfrm>
            <a:off x="304800" y="1196975"/>
            <a:ext cx="8594725" cy="4968875"/>
          </a:xfrm>
        </p:spPr>
        <p:txBody>
          <a:bodyPr/>
          <a:lstStyle/>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eaLnBrk="1" hangingPunct="1">
              <a:buFont typeface="Monotype Sorts"/>
              <a:buNone/>
            </a:pPr>
            <a:endParaRPr lang="de-DE" sz="1800" dirty="0" smtClean="0"/>
          </a:p>
          <a:p>
            <a:pPr marL="0" indent="0" algn="ctr" eaLnBrk="1" hangingPunct="1">
              <a:buFont typeface="Monotype Sorts"/>
              <a:buNone/>
            </a:pPr>
            <a:r>
              <a:rPr lang="de-DE" sz="1800" dirty="0" smtClean="0"/>
              <a:t>Quelle: Entwurf </a:t>
            </a:r>
            <a:r>
              <a:rPr lang="de-DE" sz="1800" b="1" dirty="0" smtClean="0"/>
              <a:t>Fortschrittsbericht 2012 </a:t>
            </a:r>
            <a:r>
              <a:rPr lang="de-DE" sz="1800" dirty="0" smtClean="0"/>
              <a:t>zur nationalen Nachhaltigkeitsstrategie der </a:t>
            </a:r>
            <a:r>
              <a:rPr lang="de-DE" sz="1800" b="1" dirty="0" smtClean="0"/>
              <a:t>Bundesregierung</a:t>
            </a:r>
            <a:r>
              <a:rPr lang="de-DE" sz="1800" dirty="0" smtClean="0"/>
              <a:t> vom Mai 2012, S. 17 </a:t>
            </a:r>
          </a:p>
        </p:txBody>
      </p:sp>
      <p:sp>
        <p:nvSpPr>
          <p:cNvPr id="5222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2227" name="Foliennummernplatzhalter 4"/>
          <p:cNvSpPr>
            <a:spLocks noGrp="1"/>
          </p:cNvSpPr>
          <p:nvPr>
            <p:ph type="sldNum" sz="quarter" idx="11"/>
          </p:nvPr>
        </p:nvSpPr>
        <p:spPr>
          <a:noFill/>
        </p:spPr>
        <p:txBody>
          <a:bodyPr/>
          <a:lstStyle/>
          <a:p>
            <a:r>
              <a:rPr lang="de-DE" smtClean="0"/>
              <a:t>Seite </a:t>
            </a:r>
            <a:fld id="{4A2EA329-029B-4960-92E3-C661AA1F47B8}" type="slidenum">
              <a:rPr lang="de-DE" smtClean="0"/>
              <a:pPr/>
              <a:t>32</a:t>
            </a:fld>
            <a:endParaRPr lang="de-DE" smtClean="0"/>
          </a:p>
        </p:txBody>
      </p:sp>
      <p:pic>
        <p:nvPicPr>
          <p:cNvPr id="52228" name="Picture 2" descr="C:\Users\Arbeitsplatz\Pictures\ControlCenter3\Scan\CCI26092010_00003.bmp"/>
          <p:cNvPicPr>
            <a:picLocks noChangeAspect="1" noChangeArrowheads="1"/>
          </p:cNvPicPr>
          <p:nvPr/>
        </p:nvPicPr>
        <p:blipFill>
          <a:blip r:embed="rId2"/>
          <a:srcRect/>
          <a:stretch>
            <a:fillRect/>
          </a:stretch>
        </p:blipFill>
        <p:spPr bwMode="auto">
          <a:xfrm>
            <a:off x="1447800" y="1484313"/>
            <a:ext cx="6162675" cy="364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Inhaltsplatzhalter 2"/>
          <p:cNvSpPr>
            <a:spLocks noGrp="1"/>
          </p:cNvSpPr>
          <p:nvPr>
            <p:ph idx="1"/>
          </p:nvPr>
        </p:nvSpPr>
        <p:spPr/>
        <p:txBody>
          <a:bodyPr/>
          <a:lstStyle/>
          <a:p>
            <a:pPr marL="0" indent="0" algn="ctr" eaLnBrk="1" hangingPunct="1">
              <a:buFont typeface="Monotype Sorts"/>
              <a:buNone/>
            </a:pPr>
            <a:endParaRPr lang="de-DE" sz="2400" smtClean="0"/>
          </a:p>
          <a:p>
            <a:pPr marL="0" indent="0" algn="ctr" eaLnBrk="1" hangingPunct="1">
              <a:buFont typeface="Monotype Sorts"/>
              <a:buNone/>
            </a:pPr>
            <a:r>
              <a:rPr lang="de-DE" sz="2400" smtClean="0"/>
              <a:t>Was sind die Gründe für das </a:t>
            </a:r>
            <a:r>
              <a:rPr lang="de-DE" sz="2400" b="1" smtClean="0"/>
              <a:t>Easterlin-Paradoxon</a:t>
            </a:r>
            <a:r>
              <a:rPr lang="de-DE" sz="2400" smtClean="0"/>
              <a:t>, das nach dem Ökonomen </a:t>
            </a:r>
            <a:r>
              <a:rPr lang="de-DE" sz="2400" b="1" smtClean="0"/>
              <a:t>Richard Easterlin</a:t>
            </a:r>
            <a:r>
              <a:rPr lang="de-DE" sz="2400" smtClean="0"/>
              <a:t> benannt wurde, der  bereits </a:t>
            </a:r>
            <a:r>
              <a:rPr lang="de-DE" sz="2400" b="1" smtClean="0"/>
              <a:t>1974</a:t>
            </a:r>
            <a:r>
              <a:rPr lang="de-DE" sz="2400" smtClean="0"/>
              <a:t> darauf hingewiesen hat, dass ab einem </a:t>
            </a:r>
            <a:r>
              <a:rPr lang="de-DE" sz="2400" b="1" smtClean="0"/>
              <a:t>bestimmten Einkommensniveau </a:t>
            </a:r>
            <a:r>
              <a:rPr lang="de-DE" sz="2400" smtClean="0"/>
              <a:t>(BIP pro Kopf) ein weiteres </a:t>
            </a:r>
            <a:r>
              <a:rPr lang="de-DE" sz="2400" b="1" smtClean="0"/>
              <a:t>Wirtschaftswachstum</a:t>
            </a:r>
            <a:r>
              <a:rPr lang="de-DE" sz="2400" smtClean="0"/>
              <a:t> zu keiner oder kaum einer Zunahme der </a:t>
            </a:r>
            <a:r>
              <a:rPr lang="de-DE" sz="2400" b="1" smtClean="0"/>
              <a:t>Lebenszufriedenheit</a:t>
            </a:r>
            <a:r>
              <a:rPr lang="de-DE" sz="2400" smtClean="0"/>
              <a:t>  führt.   </a:t>
            </a:r>
          </a:p>
        </p:txBody>
      </p:sp>
      <p:sp>
        <p:nvSpPr>
          <p:cNvPr id="5325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3251" name="Foliennummernplatzhalter 4"/>
          <p:cNvSpPr>
            <a:spLocks noGrp="1"/>
          </p:cNvSpPr>
          <p:nvPr>
            <p:ph type="sldNum" sz="quarter" idx="11"/>
          </p:nvPr>
        </p:nvSpPr>
        <p:spPr>
          <a:noFill/>
        </p:spPr>
        <p:txBody>
          <a:bodyPr/>
          <a:lstStyle/>
          <a:p>
            <a:r>
              <a:rPr lang="de-DE" smtClean="0"/>
              <a:t>Seite </a:t>
            </a:r>
            <a:fld id="{ACF5B014-ACCB-43D5-8875-1F75FC444C00}" type="slidenum">
              <a:rPr lang="de-DE" smtClean="0"/>
              <a:pPr/>
              <a:t>33</a:t>
            </a:fld>
            <a:endParaRPr lang="de-DE"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Inhaltsplatzhalter 2"/>
          <p:cNvSpPr>
            <a:spLocks noGrp="1"/>
          </p:cNvSpPr>
          <p:nvPr>
            <p:ph sz="half" idx="1"/>
          </p:nvPr>
        </p:nvSpPr>
        <p:spPr>
          <a:xfrm>
            <a:off x="304800" y="1143000"/>
            <a:ext cx="4221163" cy="4949825"/>
          </a:xfrm>
        </p:spPr>
        <p:txBody>
          <a:bodyPr/>
          <a:lstStyle/>
          <a:p>
            <a:pPr marL="0" indent="0" algn="ctr" eaLnBrk="1" hangingPunct="1">
              <a:spcBef>
                <a:spcPct val="0"/>
              </a:spcBef>
              <a:spcAft>
                <a:spcPts val="600"/>
              </a:spcAft>
              <a:buFont typeface="Monotype Sorts"/>
              <a:buNone/>
            </a:pPr>
            <a:r>
              <a:rPr lang="de-DE" sz="2400" b="1" u="sng" smtClean="0"/>
              <a:t>Gewöhnung</a:t>
            </a:r>
          </a:p>
          <a:p>
            <a:pPr marL="0" indent="0" algn="ctr" eaLnBrk="1" hangingPunct="1">
              <a:buFont typeface="Monotype Sorts"/>
              <a:buNone/>
            </a:pPr>
            <a:r>
              <a:rPr lang="de-DE" sz="2400" b="1" smtClean="0"/>
              <a:t>Zum einen</a:t>
            </a:r>
            <a:r>
              <a:rPr lang="de-DE" sz="2400" smtClean="0"/>
              <a:t> passen sich die Ansprüche und Ziele an die tatsächliche Entwicklung an, </a:t>
            </a:r>
          </a:p>
          <a:p>
            <a:pPr marL="0" indent="0" algn="ctr" eaLnBrk="1" hangingPunct="1">
              <a:buFont typeface="Monotype Sorts"/>
              <a:buNone/>
            </a:pPr>
            <a:r>
              <a:rPr lang="de-DE" sz="2400" smtClean="0"/>
              <a:t>d.h.</a:t>
            </a:r>
            <a:r>
              <a:rPr lang="de-DE" sz="2400" b="1" smtClean="0"/>
              <a:t> mit steigendem</a:t>
            </a:r>
            <a:r>
              <a:rPr lang="de-DE" sz="2400" smtClean="0"/>
              <a:t> </a:t>
            </a:r>
            <a:r>
              <a:rPr lang="de-DE" sz="2400" b="1" smtClean="0"/>
              <a:t>Einkommen steigen</a:t>
            </a:r>
            <a:r>
              <a:rPr lang="de-DE" sz="2400" smtClean="0"/>
              <a:t> auch die </a:t>
            </a:r>
            <a:r>
              <a:rPr lang="de-DE" sz="2400" b="1" smtClean="0"/>
              <a:t>Ansprüche</a:t>
            </a:r>
            <a:r>
              <a:rPr lang="de-DE" sz="2400" smtClean="0"/>
              <a:t>, </a:t>
            </a:r>
          </a:p>
          <a:p>
            <a:pPr marL="0" indent="0" algn="ctr" eaLnBrk="1" hangingPunct="1">
              <a:buFont typeface="Monotype Sorts"/>
              <a:buNone/>
            </a:pPr>
            <a:r>
              <a:rPr lang="de-DE" sz="2400" smtClean="0"/>
              <a:t>sodass</a:t>
            </a:r>
            <a:r>
              <a:rPr lang="de-DE" sz="2400" smtClean="0">
                <a:solidFill>
                  <a:srgbClr val="FF0000"/>
                </a:solidFill>
              </a:rPr>
              <a:t> </a:t>
            </a:r>
            <a:r>
              <a:rPr lang="de-DE" sz="2400" smtClean="0"/>
              <a:t>daraus </a:t>
            </a:r>
            <a:r>
              <a:rPr lang="de-DE" sz="2400" b="1" smtClean="0"/>
              <a:t>keine größere Zufriedenheit</a:t>
            </a:r>
            <a:r>
              <a:rPr lang="de-DE" sz="2400" smtClean="0"/>
              <a:t> erwächst     (sog. </a:t>
            </a:r>
            <a:r>
              <a:rPr lang="de-DE" sz="2400" b="1" smtClean="0"/>
              <a:t>hedonistische Tretmühle).</a:t>
            </a:r>
            <a:r>
              <a:rPr lang="de-DE" sz="2400" smtClean="0"/>
              <a:t> </a:t>
            </a:r>
          </a:p>
          <a:p>
            <a:pPr marL="0" indent="0" eaLnBrk="1" hangingPunct="1">
              <a:buFont typeface="Monotype Sorts"/>
              <a:buNone/>
            </a:pPr>
            <a:endParaRPr lang="de-DE" sz="2400" smtClean="0"/>
          </a:p>
        </p:txBody>
      </p:sp>
      <p:sp>
        <p:nvSpPr>
          <p:cNvPr id="54274" name="Fußzeilenplatzhalter 4"/>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4275" name="Foliennummernplatzhalter 5"/>
          <p:cNvSpPr>
            <a:spLocks noGrp="1"/>
          </p:cNvSpPr>
          <p:nvPr>
            <p:ph type="sldNum" sz="quarter" idx="11"/>
          </p:nvPr>
        </p:nvSpPr>
        <p:spPr>
          <a:noFill/>
        </p:spPr>
        <p:txBody>
          <a:bodyPr/>
          <a:lstStyle/>
          <a:p>
            <a:r>
              <a:rPr lang="de-DE" smtClean="0"/>
              <a:t>Seite </a:t>
            </a:r>
            <a:fld id="{AC650C19-E88C-4550-A3F9-E546E4787BA4}" type="slidenum">
              <a:rPr lang="de-DE" smtClean="0"/>
              <a:pPr/>
              <a:t>34</a:t>
            </a:fld>
            <a:endParaRPr lang="de-DE" smtClean="0"/>
          </a:p>
        </p:txBody>
      </p:sp>
      <p:sp>
        <p:nvSpPr>
          <p:cNvPr id="54276" name="Inhaltsplatzhalter 2"/>
          <p:cNvSpPr>
            <a:spLocks noGrp="1"/>
          </p:cNvSpPr>
          <p:nvPr>
            <p:ph sz="half" idx="2"/>
          </p:nvPr>
        </p:nvSpPr>
        <p:spPr>
          <a:xfrm>
            <a:off x="4678363" y="1125538"/>
            <a:ext cx="4221162" cy="4967287"/>
          </a:xfrm>
        </p:spPr>
        <p:txBody>
          <a:bodyPr/>
          <a:lstStyle/>
          <a:p>
            <a:pPr marL="0" indent="0" algn="ctr" eaLnBrk="1" hangingPunct="1">
              <a:spcBef>
                <a:spcPct val="0"/>
              </a:spcBef>
              <a:spcAft>
                <a:spcPts val="600"/>
              </a:spcAft>
              <a:buFont typeface="Monotype Sorts"/>
              <a:buNone/>
            </a:pPr>
            <a:r>
              <a:rPr lang="de-DE" sz="2400" b="1" u="sng" smtClean="0"/>
              <a:t>Vergleich</a:t>
            </a:r>
          </a:p>
          <a:p>
            <a:pPr marL="0" indent="0" algn="ctr" eaLnBrk="1" hangingPunct="1">
              <a:spcBef>
                <a:spcPct val="0"/>
              </a:spcBef>
              <a:spcAft>
                <a:spcPts val="600"/>
              </a:spcAft>
              <a:buFont typeface="Monotype Sorts"/>
              <a:buNone/>
            </a:pPr>
            <a:r>
              <a:rPr lang="de-DE" sz="2400" b="1" u="sng" smtClean="0"/>
              <a:t/>
            </a:r>
            <a:br>
              <a:rPr lang="de-DE" sz="2400" b="1" u="sng" smtClean="0"/>
            </a:br>
            <a:r>
              <a:rPr lang="de-DE" sz="2400" b="1" smtClean="0"/>
              <a:t>Zum anderen </a:t>
            </a:r>
            <a:r>
              <a:rPr lang="de-DE" sz="2400" smtClean="0"/>
              <a:t>ist</a:t>
            </a:r>
            <a:r>
              <a:rPr lang="de-DE" sz="2400" b="1" smtClean="0"/>
              <a:t> </a:t>
            </a:r>
            <a:r>
              <a:rPr lang="de-DE" sz="2400" smtClean="0"/>
              <a:t>– sofern die </a:t>
            </a:r>
            <a:r>
              <a:rPr lang="de-DE" sz="2400" b="1" smtClean="0"/>
              <a:t>materielle Existenz gesichert</a:t>
            </a:r>
            <a:r>
              <a:rPr lang="de-DE" sz="2400" smtClean="0"/>
              <a:t> ist - </a:t>
            </a:r>
            <a:r>
              <a:rPr lang="de-DE" sz="2400" b="1" smtClean="0"/>
              <a:t>weniger</a:t>
            </a:r>
            <a:r>
              <a:rPr lang="de-DE" sz="2400" smtClean="0"/>
              <a:t> das </a:t>
            </a:r>
            <a:r>
              <a:rPr lang="de-DE" sz="2400" b="1" smtClean="0"/>
              <a:t>absolute Einkommen</a:t>
            </a:r>
            <a:r>
              <a:rPr lang="de-DE" sz="2400" smtClean="0"/>
              <a:t>, </a:t>
            </a:r>
            <a:br>
              <a:rPr lang="de-DE" sz="2400" smtClean="0"/>
            </a:br>
            <a:r>
              <a:rPr lang="de-DE" sz="2400" smtClean="0"/>
              <a:t>sondern </a:t>
            </a:r>
            <a:r>
              <a:rPr lang="de-DE" sz="2400" b="1" smtClean="0"/>
              <a:t>vielmehr</a:t>
            </a:r>
            <a:r>
              <a:rPr lang="de-DE" sz="2400" smtClean="0"/>
              <a:t> das </a:t>
            </a:r>
            <a:r>
              <a:rPr lang="de-DE" sz="2400" b="1" smtClean="0"/>
              <a:t>relative Einkommen</a:t>
            </a:r>
            <a:r>
              <a:rPr lang="de-DE" sz="2400" smtClean="0"/>
              <a:t> für den Einzelnen entscheidend.  </a:t>
            </a:r>
            <a:br>
              <a:rPr lang="de-DE" sz="2400" smtClean="0"/>
            </a:br>
            <a:endParaRPr lang="de-DE" sz="2400" smtClean="0"/>
          </a:p>
          <a:p>
            <a:pPr marL="0" indent="0" eaLnBrk="1" hangingPunct="1"/>
            <a:endParaRPr lang="de-DE"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Inhaltsplatzhalter 2"/>
          <p:cNvSpPr>
            <a:spLocks noGrp="1"/>
          </p:cNvSpPr>
          <p:nvPr>
            <p:ph idx="1"/>
          </p:nvPr>
        </p:nvSpPr>
        <p:spPr>
          <a:xfrm>
            <a:off x="304800" y="1071563"/>
            <a:ext cx="8594725" cy="5021262"/>
          </a:xfrm>
        </p:spPr>
        <p:txBody>
          <a:bodyPr/>
          <a:lstStyle/>
          <a:p>
            <a:pPr marL="0" indent="0" eaLnBrk="1" hangingPunct="1">
              <a:buFont typeface="Wingdings" pitchFamily="2" charset="2"/>
              <a:buChar char="Ø"/>
            </a:pPr>
            <a:r>
              <a:rPr lang="de-DE" sz="2400" smtClean="0"/>
              <a:t>Bis 10.000 US-$ BIP pro Kopf: starke Korrelation (</a:t>
            </a:r>
            <a:r>
              <a:rPr lang="de-DE" sz="2400" b="1" smtClean="0"/>
              <a:t>Befriedigung</a:t>
            </a:r>
            <a:r>
              <a:rPr lang="de-DE" sz="2400" smtClean="0"/>
              <a:t> von </a:t>
            </a:r>
            <a:r>
              <a:rPr lang="de-DE" sz="2400" b="1" smtClean="0"/>
              <a:t>existenziellen Grundbedürfnissen</a:t>
            </a:r>
            <a:r>
              <a:rPr lang="de-DE" sz="2400" smtClean="0"/>
              <a:t> wie Essen, Wohnen, Kleidung, Sicherheit steht im Mittelpunkt).</a:t>
            </a:r>
          </a:p>
          <a:p>
            <a:pPr marL="0" indent="0" eaLnBrk="1" hangingPunct="1">
              <a:buFont typeface="Wingdings" pitchFamily="2" charset="2"/>
              <a:buChar char="Ø"/>
            </a:pPr>
            <a:r>
              <a:rPr lang="de-DE" sz="2400" smtClean="0"/>
              <a:t>10.000 US-$ - 20.000 US-$: Korrelation vorhanden, aber geringer.</a:t>
            </a:r>
          </a:p>
          <a:p>
            <a:pPr marL="0" indent="0" eaLnBrk="1" hangingPunct="1">
              <a:buFont typeface="Wingdings" pitchFamily="2" charset="2"/>
              <a:buChar char="Ø"/>
            </a:pPr>
            <a:r>
              <a:rPr lang="de-DE" sz="2400" smtClean="0"/>
              <a:t>Über 20.000 US-$: Korrelation nahezu nicht mehr gegeben.</a:t>
            </a:r>
          </a:p>
          <a:p>
            <a:pPr marL="0" indent="0" algn="ctr" eaLnBrk="1" hangingPunct="1">
              <a:buFont typeface="Monotype Sorts"/>
              <a:buNone/>
            </a:pPr>
            <a:r>
              <a:rPr lang="de-DE" sz="1800" smtClean="0"/>
              <a:t>Quelle: Umweltbundesamt, Ergebnisbericht, Fachdialoge  zur nationalen Nachhaltigkeitsstrategie 2007, Februar 2008, S. 47 (kaufkraftbereinigt).  </a:t>
            </a:r>
          </a:p>
          <a:p>
            <a:pPr marL="0" indent="0" algn="ctr" eaLnBrk="1" hangingPunct="1">
              <a:buFont typeface="Monotype Sorts"/>
              <a:buNone/>
            </a:pPr>
            <a:endParaRPr lang="de-DE" sz="1800" smtClean="0"/>
          </a:p>
          <a:p>
            <a:pPr marL="0" indent="0" eaLnBrk="1" hangingPunct="1">
              <a:buFont typeface="Monotype Sorts"/>
              <a:buNone/>
            </a:pPr>
            <a:r>
              <a:rPr lang="de-DE" sz="2400" smtClean="0"/>
              <a:t>USA                      50.000 US-$  </a:t>
            </a:r>
            <a:r>
              <a:rPr lang="de-DE" sz="2400" b="1" smtClean="0"/>
              <a:t>Deutschland</a:t>
            </a:r>
            <a:r>
              <a:rPr lang="de-DE" sz="2400" smtClean="0"/>
              <a:t>       36.000 US-$</a:t>
            </a:r>
          </a:p>
          <a:p>
            <a:pPr marL="0" indent="0" eaLnBrk="1" hangingPunct="1">
              <a:buFont typeface="Monotype Sorts"/>
              <a:buNone/>
            </a:pPr>
            <a:r>
              <a:rPr lang="de-DE" sz="2400" smtClean="0"/>
              <a:t>China                      7.000 US-$  </a:t>
            </a:r>
            <a:r>
              <a:rPr lang="de-DE" sz="2400" b="1" smtClean="0"/>
              <a:t>Welt   </a:t>
            </a:r>
            <a:r>
              <a:rPr lang="de-DE" sz="2400" smtClean="0"/>
              <a:t>                  10.000 US-$</a:t>
            </a:r>
          </a:p>
        </p:txBody>
      </p:sp>
      <p:sp>
        <p:nvSpPr>
          <p:cNvPr id="5529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5299" name="Foliennummernplatzhalter 4"/>
          <p:cNvSpPr>
            <a:spLocks noGrp="1"/>
          </p:cNvSpPr>
          <p:nvPr>
            <p:ph type="sldNum" sz="quarter" idx="11"/>
          </p:nvPr>
        </p:nvSpPr>
        <p:spPr>
          <a:noFill/>
        </p:spPr>
        <p:txBody>
          <a:bodyPr/>
          <a:lstStyle/>
          <a:p>
            <a:r>
              <a:rPr lang="de-DE" smtClean="0"/>
              <a:t>Seite </a:t>
            </a:r>
            <a:fld id="{5A9D454C-8015-4B21-AEF7-B71335D4EC8B}" type="slidenum">
              <a:rPr lang="de-DE" smtClean="0"/>
              <a:pPr/>
              <a:t>35</a:t>
            </a:fld>
            <a:endParaRPr lang="de-DE"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96975"/>
            <a:ext cx="8594725" cy="4895850"/>
          </a:xfrm>
        </p:spPr>
        <p:txBody>
          <a:bodyPr/>
          <a:lstStyle/>
          <a:p>
            <a:pPr marL="0" indent="0" eaLnBrk="1" hangingPunct="1">
              <a:buFont typeface="Monotype Sorts"/>
              <a:buNone/>
            </a:pPr>
            <a:endParaRPr lang="de-DE" sz="2400" b="1" smtClean="0"/>
          </a:p>
          <a:p>
            <a:pPr marL="0" indent="0" algn="ctr" eaLnBrk="1" hangingPunct="1">
              <a:buFont typeface="Monotype Sorts"/>
              <a:buNone/>
            </a:pPr>
            <a:r>
              <a:rPr lang="de-DE" sz="2400" b="1" smtClean="0"/>
              <a:t>Gewöhnung </a:t>
            </a:r>
            <a:r>
              <a:rPr lang="de-DE" sz="2400" smtClean="0"/>
              <a:t> und </a:t>
            </a:r>
            <a:r>
              <a:rPr lang="de-DE" sz="2400" b="1" smtClean="0"/>
              <a:t>Vergleich</a:t>
            </a:r>
            <a:r>
              <a:rPr lang="de-DE" sz="2400" smtClean="0"/>
              <a:t> kommen „annahmegemäß“ aber in der traditionellen ökonomischen Mainstream -Theorie nicht vor. </a:t>
            </a:r>
          </a:p>
          <a:p>
            <a:pPr marL="0" indent="0" algn="ctr" eaLnBrk="1" hangingPunct="1">
              <a:buFont typeface="Monotype Sorts"/>
              <a:buNone/>
            </a:pPr>
            <a:r>
              <a:rPr lang="de-DE" sz="2400" smtClean="0"/>
              <a:t/>
            </a:r>
            <a:br>
              <a:rPr lang="de-DE" sz="2400" smtClean="0"/>
            </a:br>
            <a:r>
              <a:rPr lang="de-DE" sz="2400" smtClean="0"/>
              <a:t>Folge:    </a:t>
            </a:r>
          </a:p>
          <a:p>
            <a:pPr marL="0" indent="0" algn="ctr" eaLnBrk="1" hangingPunct="1">
              <a:buFont typeface="Monotype Sorts"/>
              <a:buNone/>
            </a:pPr>
            <a:r>
              <a:rPr lang="de-DE" sz="2400" smtClean="0"/>
              <a:t>Die gängige ökonomische Theorie hat ein </a:t>
            </a:r>
          </a:p>
          <a:p>
            <a:pPr marL="0" indent="0" algn="ctr" eaLnBrk="1" hangingPunct="1">
              <a:buFont typeface="Monotype Sorts"/>
              <a:buNone/>
            </a:pPr>
            <a:endParaRPr lang="de-DE" sz="2400" b="1" smtClean="0"/>
          </a:p>
          <a:p>
            <a:pPr marL="0" indent="0" algn="ctr" eaLnBrk="1" hangingPunct="1">
              <a:buFont typeface="Monotype Sorts"/>
              <a:buNone/>
            </a:pPr>
            <a:r>
              <a:rPr lang="de-DE" sz="2400" b="1" smtClean="0"/>
              <a:t>grundlegendes  „Erklärungsdefizit“</a:t>
            </a:r>
            <a:r>
              <a:rPr lang="de-DE" sz="2400" smtClean="0"/>
              <a:t>.</a:t>
            </a:r>
          </a:p>
          <a:p>
            <a:pPr marL="0" indent="0" eaLnBrk="1" hangingPunct="1">
              <a:buFont typeface="Monotype Sorts"/>
              <a:buNone/>
            </a:pPr>
            <a:endParaRPr lang="de-DE" sz="2400" smtClean="0"/>
          </a:p>
        </p:txBody>
      </p:sp>
      <p:sp>
        <p:nvSpPr>
          <p:cNvPr id="5632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6323" name="Foliennummernplatzhalter 4"/>
          <p:cNvSpPr>
            <a:spLocks noGrp="1"/>
          </p:cNvSpPr>
          <p:nvPr>
            <p:ph type="sldNum" sz="quarter" idx="11"/>
          </p:nvPr>
        </p:nvSpPr>
        <p:spPr>
          <a:noFill/>
        </p:spPr>
        <p:txBody>
          <a:bodyPr/>
          <a:lstStyle/>
          <a:p>
            <a:r>
              <a:rPr lang="de-DE" smtClean="0"/>
              <a:t>Seite </a:t>
            </a:r>
            <a:fld id="{B65757F8-00AA-4241-B574-4BECAB9C538C}" type="slidenum">
              <a:rPr lang="de-DE" smtClean="0"/>
              <a:pPr/>
              <a:t>36</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a:xfrm>
            <a:off x="304800" y="1125538"/>
            <a:ext cx="8594725" cy="5018087"/>
          </a:xfrm>
        </p:spPr>
        <p:txBody>
          <a:bodyPr/>
          <a:lstStyle/>
          <a:p>
            <a:pPr algn="ctr" eaLnBrk="1" hangingPunct="1"/>
            <a:r>
              <a:rPr lang="de-DE" smtClean="0"/>
              <a:t>3. Welche Schlüsse sind aus den Ergebnissen der Glücksforschung für Politik und  Unternehmen zu ziehen?</a:t>
            </a:r>
            <a:br>
              <a:rPr lang="de-DE" smtClean="0"/>
            </a:br>
            <a:endParaRPr lang="de-DE" smtClean="0"/>
          </a:p>
        </p:txBody>
      </p:sp>
      <p:sp>
        <p:nvSpPr>
          <p:cNvPr id="57346"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7347" name="Foliennummernplatzhalter 3"/>
          <p:cNvSpPr>
            <a:spLocks noGrp="1"/>
          </p:cNvSpPr>
          <p:nvPr>
            <p:ph type="sldNum" sz="quarter" idx="11"/>
          </p:nvPr>
        </p:nvSpPr>
        <p:spPr>
          <a:noFill/>
        </p:spPr>
        <p:txBody>
          <a:bodyPr/>
          <a:lstStyle/>
          <a:p>
            <a:r>
              <a:rPr lang="de-DE" smtClean="0"/>
              <a:t>Seite </a:t>
            </a:r>
            <a:fld id="{EEF70711-C86B-4012-BB17-F66862475EBC}" type="slidenum">
              <a:rPr lang="de-DE" smtClean="0"/>
              <a:pPr/>
              <a:t>37</a:t>
            </a:fld>
            <a:endParaRPr lang="de-DE"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1"/>
          <p:cNvSpPr>
            <a:spLocks noGrp="1"/>
          </p:cNvSpPr>
          <p:nvPr>
            <p:ph type="title"/>
          </p:nvPr>
        </p:nvSpPr>
        <p:spPr>
          <a:xfrm>
            <a:off x="304800" y="1125538"/>
            <a:ext cx="8594725" cy="5111750"/>
          </a:xfrm>
        </p:spPr>
        <p:txBody>
          <a:bodyPr/>
          <a:lstStyle/>
          <a:p>
            <a:pPr algn="ctr" eaLnBrk="1" hangingPunct="1"/>
            <a:r>
              <a:rPr lang="de-DE" smtClean="0"/>
              <a:t>a) Folgerungen für die (Wirtschafts-) Politik</a:t>
            </a:r>
          </a:p>
        </p:txBody>
      </p:sp>
      <p:sp>
        <p:nvSpPr>
          <p:cNvPr id="58370"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8371" name="Foliennummernplatzhalter 3"/>
          <p:cNvSpPr>
            <a:spLocks noGrp="1"/>
          </p:cNvSpPr>
          <p:nvPr>
            <p:ph type="sldNum" sz="quarter" idx="11"/>
          </p:nvPr>
        </p:nvSpPr>
        <p:spPr>
          <a:noFill/>
        </p:spPr>
        <p:txBody>
          <a:bodyPr/>
          <a:lstStyle/>
          <a:p>
            <a:r>
              <a:rPr lang="de-DE" smtClean="0"/>
              <a:t>Seite </a:t>
            </a:r>
            <a:fld id="{264BEBBC-91D7-4EB6-A921-5E1FF785B902}" type="slidenum">
              <a:rPr lang="de-DE" smtClean="0"/>
              <a:pPr/>
              <a:t>38</a:t>
            </a:fld>
            <a:endParaRPr lang="de-DE"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lstStyle/>
          <a:p>
            <a:pPr algn="ctr" eaLnBrk="1" hangingPunct="1"/>
            <a:r>
              <a:rPr lang="de-DE" smtClean="0"/>
              <a:t>1972</a:t>
            </a:r>
          </a:p>
        </p:txBody>
      </p:sp>
      <p:sp>
        <p:nvSpPr>
          <p:cNvPr id="59394"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59395" name="Foliennummernplatzhalter 3"/>
          <p:cNvSpPr>
            <a:spLocks noGrp="1"/>
          </p:cNvSpPr>
          <p:nvPr>
            <p:ph type="sldNum" sz="quarter" idx="11"/>
          </p:nvPr>
        </p:nvSpPr>
        <p:spPr>
          <a:noFill/>
        </p:spPr>
        <p:txBody>
          <a:bodyPr/>
          <a:lstStyle/>
          <a:p>
            <a:r>
              <a:rPr lang="de-DE" smtClean="0"/>
              <a:t>Seite </a:t>
            </a:r>
            <a:fld id="{0651E296-EBF0-4596-980E-3BE053786676}" type="slidenum">
              <a:rPr lang="de-DE" smtClean="0"/>
              <a:pPr/>
              <a:t>39</a:t>
            </a:fld>
            <a:endParaRPr lang="de-DE" smtClean="0"/>
          </a:p>
        </p:txBody>
      </p:sp>
      <p:grpSp>
        <p:nvGrpSpPr>
          <p:cNvPr id="5" name="Gruppieren 12"/>
          <p:cNvGrpSpPr>
            <a:grpSpLocks/>
          </p:cNvGrpSpPr>
          <p:nvPr/>
        </p:nvGrpSpPr>
        <p:grpSpPr bwMode="auto">
          <a:xfrm>
            <a:off x="1000125" y="2500313"/>
            <a:ext cx="3000375" cy="2000250"/>
            <a:chOff x="1214414" y="3714752"/>
            <a:chExt cx="3000396" cy="2000264"/>
          </a:xfrm>
        </p:grpSpPr>
        <p:sp>
          <p:nvSpPr>
            <p:cNvPr id="6" name="Legende mit Pfeil nach oben 5"/>
            <p:cNvSpPr/>
            <p:nvPr/>
          </p:nvSpPr>
          <p:spPr>
            <a:xfrm>
              <a:off x="1214414" y="3714752"/>
              <a:ext cx="3000396" cy="2000264"/>
            </a:xfrm>
            <a:prstGeom prst="upArrowCallout">
              <a:avLst>
                <a:gd name="adj1" fmla="val 20198"/>
                <a:gd name="adj2" fmla="val 17243"/>
                <a:gd name="adj3" fmla="val 20475"/>
                <a:gd name="adj4" fmla="val 70149"/>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de-DE" sz="1600" dirty="0">
                  <a:solidFill>
                    <a:schemeClr val="tx1"/>
                  </a:solidFill>
                  <a:latin typeface="Calibri" pitchFamily="34" charset="0"/>
                </a:rPr>
                <a:t> (</a:t>
              </a:r>
              <a:r>
                <a:rPr lang="de-DE" sz="1600" dirty="0" err="1">
                  <a:solidFill>
                    <a:schemeClr val="tx1"/>
                  </a:solidFill>
                  <a:latin typeface="Calibri" pitchFamily="34" charset="0"/>
                </a:rPr>
                <a:t>Sicco</a:t>
              </a:r>
              <a:r>
                <a:rPr lang="de-DE" sz="1600" dirty="0">
                  <a:solidFill>
                    <a:schemeClr val="tx1"/>
                  </a:solidFill>
                  <a:latin typeface="Calibri" pitchFamily="34" charset="0"/>
                </a:rPr>
                <a:t> L. Mansholt, </a:t>
              </a:r>
              <a:r>
                <a:rPr lang="de-DE" sz="1600" dirty="0" err="1">
                  <a:solidFill>
                    <a:schemeClr val="tx1"/>
                  </a:solidFill>
                  <a:latin typeface="Calibri" pitchFamily="34" charset="0"/>
                </a:rPr>
                <a:t>Europ</a:t>
              </a:r>
              <a:r>
                <a:rPr lang="de-DE" sz="1600" dirty="0">
                  <a:solidFill>
                    <a:schemeClr val="tx1"/>
                  </a:solidFill>
                  <a:latin typeface="Calibri" pitchFamily="34" charset="0"/>
                </a:rPr>
                <a:t>. </a:t>
              </a:r>
              <a:r>
                <a:rPr lang="de-DE" sz="1600" dirty="0" err="1">
                  <a:solidFill>
                    <a:schemeClr val="tx1"/>
                  </a:solidFill>
                  <a:latin typeface="Calibri" pitchFamily="34" charset="0"/>
                </a:rPr>
                <a:t>Kom</a:t>
              </a:r>
              <a:r>
                <a:rPr lang="de-DE" sz="1600" dirty="0">
                  <a:solidFill>
                    <a:schemeClr val="tx1"/>
                  </a:solidFill>
                  <a:latin typeface="Calibri" pitchFamily="34" charset="0"/>
                </a:rPr>
                <a:t>.)</a:t>
              </a:r>
            </a:p>
          </p:txBody>
        </p:sp>
        <p:pic>
          <p:nvPicPr>
            <p:cNvPr id="59401" name="Grafik 4" descr="nytimes_zoom1.jpg"/>
            <p:cNvPicPr>
              <a:picLocks noChangeAspect="1"/>
            </p:cNvPicPr>
            <p:nvPr/>
          </p:nvPicPr>
          <p:blipFill>
            <a:blip r:embed="rId3"/>
            <a:srcRect l="3024" r="3226"/>
            <a:stretch>
              <a:fillRect/>
            </a:stretch>
          </p:blipFill>
          <p:spPr bwMode="auto">
            <a:xfrm>
              <a:off x="1325107" y="4471042"/>
              <a:ext cx="2780869" cy="845219"/>
            </a:xfrm>
            <a:prstGeom prst="rect">
              <a:avLst/>
            </a:prstGeom>
            <a:noFill/>
            <a:ln w="9525">
              <a:solidFill>
                <a:schemeClr val="tx1"/>
              </a:solidFill>
              <a:miter lim="800000"/>
              <a:headEnd/>
              <a:tailEnd/>
            </a:ln>
          </p:spPr>
        </p:pic>
      </p:grpSp>
      <p:grpSp>
        <p:nvGrpSpPr>
          <p:cNvPr id="8" name="Gruppieren 11"/>
          <p:cNvGrpSpPr>
            <a:grpSpLocks/>
          </p:cNvGrpSpPr>
          <p:nvPr/>
        </p:nvGrpSpPr>
        <p:grpSpPr bwMode="auto">
          <a:xfrm>
            <a:off x="4714875" y="2143125"/>
            <a:ext cx="3143250" cy="2570163"/>
            <a:chOff x="4572000" y="3727452"/>
            <a:chExt cx="3143272" cy="2571768"/>
          </a:xfrm>
        </p:grpSpPr>
        <p:sp>
          <p:nvSpPr>
            <p:cNvPr id="9" name="Legende mit Pfeil nach oben 8"/>
            <p:cNvSpPr/>
            <p:nvPr/>
          </p:nvSpPr>
          <p:spPr>
            <a:xfrm>
              <a:off x="4572000" y="3727452"/>
              <a:ext cx="3143272" cy="2571768"/>
            </a:xfrm>
            <a:prstGeom prst="upArrowCallout">
              <a:avLst>
                <a:gd name="adj1" fmla="val 17667"/>
                <a:gd name="adj2" fmla="val 15491"/>
                <a:gd name="adj3" fmla="val 15361"/>
                <a:gd name="adj4" fmla="val 77097"/>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de-DE" sz="1600" dirty="0">
                  <a:solidFill>
                    <a:schemeClr val="tx1"/>
                  </a:solidFill>
                  <a:latin typeface="Calibri" pitchFamily="34" charset="0"/>
                </a:rPr>
                <a:t> (Emile v. </a:t>
              </a:r>
              <a:r>
                <a:rPr lang="de-DE" sz="1600" dirty="0" err="1">
                  <a:solidFill>
                    <a:schemeClr val="tx1"/>
                  </a:solidFill>
                  <a:latin typeface="Calibri" pitchFamily="34" charset="0"/>
                </a:rPr>
                <a:t>Lennep</a:t>
              </a:r>
              <a:r>
                <a:rPr lang="de-DE" sz="1600" dirty="0">
                  <a:solidFill>
                    <a:schemeClr val="tx1"/>
                  </a:solidFill>
                  <a:latin typeface="Calibri" pitchFamily="34" charset="0"/>
                </a:rPr>
                <a:t>, OECD)</a:t>
              </a:r>
            </a:p>
          </p:txBody>
        </p:sp>
        <p:pic>
          <p:nvPicPr>
            <p:cNvPr id="59399" name="Grafik 7" descr="nytimes_zoom2.jpg"/>
            <p:cNvPicPr>
              <a:picLocks noChangeAspect="1"/>
            </p:cNvPicPr>
            <p:nvPr/>
          </p:nvPicPr>
          <p:blipFill>
            <a:blip r:embed="rId4"/>
            <a:srcRect t="4276" b="5351"/>
            <a:stretch>
              <a:fillRect/>
            </a:stretch>
          </p:blipFill>
          <p:spPr bwMode="auto">
            <a:xfrm>
              <a:off x="4687677" y="4471042"/>
              <a:ext cx="2884719" cy="1454728"/>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Inhaltsplatzhalter 2"/>
          <p:cNvSpPr>
            <a:spLocks noGrp="1"/>
          </p:cNvSpPr>
          <p:nvPr>
            <p:ph idx="1"/>
          </p:nvPr>
        </p:nvSpPr>
        <p:spPr>
          <a:xfrm>
            <a:off x="304800" y="1143000"/>
            <a:ext cx="8594725" cy="4949825"/>
          </a:xfrm>
        </p:spPr>
        <p:txBody>
          <a:bodyPr/>
          <a:lstStyle/>
          <a:p>
            <a:pPr marL="0" indent="0" algn="ctr" eaLnBrk="1" hangingPunct="1">
              <a:lnSpc>
                <a:spcPct val="90000"/>
              </a:lnSpc>
              <a:buFont typeface="Monotype Sorts"/>
              <a:buNone/>
            </a:pPr>
            <a:endParaRPr lang="de-DE" sz="2400" b="1" smtClean="0"/>
          </a:p>
          <a:p>
            <a:pPr marL="0" indent="0" algn="ctr" eaLnBrk="1" hangingPunct="1">
              <a:lnSpc>
                <a:spcPct val="90000"/>
              </a:lnSpc>
              <a:buFont typeface="Monotype Sorts"/>
              <a:buNone/>
            </a:pPr>
            <a:r>
              <a:rPr lang="de-DE" sz="2400" b="1" smtClean="0"/>
              <a:t>EU-Nachhaltigkeitsstrategie von 2006</a:t>
            </a:r>
          </a:p>
          <a:p>
            <a:pPr marL="0" indent="0" algn="ctr" eaLnBrk="1" hangingPunct="1">
              <a:lnSpc>
                <a:spcPct val="90000"/>
              </a:lnSpc>
              <a:buFont typeface="Monotype Sorts"/>
              <a:buNone/>
            </a:pPr>
            <a:endParaRPr lang="de-DE" sz="2400" b="1" smtClean="0"/>
          </a:p>
          <a:p>
            <a:pPr marL="0" indent="0" algn="ctr" eaLnBrk="1" hangingPunct="1">
              <a:lnSpc>
                <a:spcPct val="90000"/>
              </a:lnSpc>
              <a:buFont typeface="Monotype Sorts"/>
              <a:buNone/>
            </a:pPr>
            <a:r>
              <a:rPr lang="de-DE" sz="2400" smtClean="0"/>
              <a:t>„Sie (die EU-Nachhaltigkeitsstrategie) strebt eine kontinuierliche Verbesserung der </a:t>
            </a:r>
            <a:r>
              <a:rPr lang="de-DE" sz="2400" b="1" smtClean="0"/>
              <a:t>Lebensqualität</a:t>
            </a:r>
            <a:r>
              <a:rPr lang="de-DE" sz="2400" smtClean="0"/>
              <a:t> und des </a:t>
            </a:r>
            <a:r>
              <a:rPr lang="de-DE" sz="2400" b="1" smtClean="0"/>
              <a:t>Wohlergehens</a:t>
            </a:r>
            <a:r>
              <a:rPr lang="de-DE" sz="2400" smtClean="0"/>
              <a:t> („well-being“) auf unserem Planeten für die heute lebenden und für die künftigen Generationen an.“</a:t>
            </a:r>
          </a:p>
          <a:p>
            <a:pPr marL="0" indent="0" algn="ctr" eaLnBrk="1" hangingPunct="1">
              <a:lnSpc>
                <a:spcPct val="90000"/>
              </a:lnSpc>
              <a:buFont typeface="Monotype Sorts"/>
              <a:buNone/>
            </a:pPr>
            <a:endParaRPr lang="de-DE" sz="2400" smtClean="0"/>
          </a:p>
          <a:p>
            <a:pPr marL="0" indent="0" algn="ctr" eaLnBrk="1" hangingPunct="1">
              <a:lnSpc>
                <a:spcPct val="90000"/>
              </a:lnSpc>
              <a:buFont typeface="Monotype Sorts"/>
              <a:buNone/>
            </a:pPr>
            <a:r>
              <a:rPr lang="de-DE" sz="2400" smtClean="0"/>
              <a:t>Beschluss der EU Staats- und Regierungschefs vom Juni 2006</a:t>
            </a:r>
          </a:p>
          <a:p>
            <a:pPr marL="0" indent="0" eaLnBrk="1" hangingPunct="1">
              <a:buFont typeface="Monotype Sorts"/>
              <a:buNone/>
            </a:pPr>
            <a:endParaRPr lang="de-DE" sz="1800" smtClean="0"/>
          </a:p>
        </p:txBody>
      </p:sp>
      <p:sp>
        <p:nvSpPr>
          <p:cNvPr id="1433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4339" name="Foliennummernplatzhalter 4"/>
          <p:cNvSpPr>
            <a:spLocks noGrp="1"/>
          </p:cNvSpPr>
          <p:nvPr>
            <p:ph type="sldNum" sz="quarter" idx="11"/>
          </p:nvPr>
        </p:nvSpPr>
        <p:spPr>
          <a:noFill/>
        </p:spPr>
        <p:txBody>
          <a:bodyPr/>
          <a:lstStyle/>
          <a:p>
            <a:r>
              <a:rPr lang="de-DE" smtClean="0"/>
              <a:t>Seite </a:t>
            </a:r>
            <a:fld id="{0E164019-B364-43C7-A7B8-70284498DF26}" type="slidenum">
              <a:rPr lang="de-DE" smtClean="0"/>
              <a:pPr/>
              <a:t>4</a:t>
            </a:fld>
            <a:endParaRPr lang="de-DE"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a:xfrm>
            <a:off x="304800" y="1125538"/>
            <a:ext cx="8594725" cy="4967287"/>
          </a:xfrm>
        </p:spPr>
        <p:txBody>
          <a:bodyPr/>
          <a:lstStyle/>
          <a:p>
            <a:pPr algn="ctr" eaLnBrk="1" hangingPunct="1"/>
            <a:r>
              <a:rPr lang="de-DE" smtClean="0"/>
              <a:t>Bhutan – ein „Glückfall“ </a:t>
            </a:r>
            <a:endParaRPr lang="de-DE" smtClean="0">
              <a:solidFill>
                <a:srgbClr val="FF0000"/>
              </a:solidFill>
            </a:endParaRPr>
          </a:p>
        </p:txBody>
      </p:sp>
      <p:sp>
        <p:nvSpPr>
          <p:cNvPr id="61442"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1443" name="Foliennummernplatzhalter 3"/>
          <p:cNvSpPr>
            <a:spLocks noGrp="1"/>
          </p:cNvSpPr>
          <p:nvPr>
            <p:ph type="sldNum" sz="quarter" idx="11"/>
          </p:nvPr>
        </p:nvSpPr>
        <p:spPr>
          <a:noFill/>
        </p:spPr>
        <p:txBody>
          <a:bodyPr/>
          <a:lstStyle/>
          <a:p>
            <a:r>
              <a:rPr lang="de-DE" smtClean="0"/>
              <a:t>Seite </a:t>
            </a:r>
            <a:fld id="{3C00170F-176B-48D9-802D-24D8D768CD33}" type="slidenum">
              <a:rPr lang="de-DE" smtClean="0"/>
              <a:pPr/>
              <a:t>40</a:t>
            </a:fld>
            <a:endParaRPr lang="de-DE"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idx="4294967295"/>
          </p:nvPr>
        </p:nvSpPr>
        <p:spPr>
          <a:xfrm>
            <a:off x="304800" y="1268413"/>
            <a:ext cx="8594725" cy="4824412"/>
          </a:xfrm>
        </p:spPr>
        <p:txBody>
          <a:bodyPr/>
          <a:lstStyle/>
          <a:p>
            <a:pPr marL="0" indent="0" algn="ctr" eaLnBrk="1" hangingPunct="1">
              <a:buFont typeface="Monotype Sorts"/>
              <a:buNone/>
            </a:pPr>
            <a:endParaRPr lang="de-DE" sz="2400" smtClean="0"/>
          </a:p>
          <a:p>
            <a:pPr marL="0" indent="0" algn="ctr" eaLnBrk="1" hangingPunct="1">
              <a:buFont typeface="Monotype Sorts"/>
              <a:buNone/>
            </a:pPr>
            <a:r>
              <a:rPr lang="de-DE" sz="2400" smtClean="0"/>
              <a:t>„So überrascht es nicht, dass das </a:t>
            </a:r>
            <a:r>
              <a:rPr lang="de-DE" sz="2400" b="1" smtClean="0"/>
              <a:t>wichtigste Ziel der Bhutaner ein glückliches Leben</a:t>
            </a:r>
            <a:r>
              <a:rPr lang="de-DE" sz="2400" smtClean="0"/>
              <a:t> ist. Die zentrale Richtschnur, das übergeordnete Konzept des modernen Bhutan ist das „Brutto-National-Glück“. Das bedeutet, dass in Bhutan die </a:t>
            </a:r>
            <a:r>
              <a:rPr lang="de-DE" sz="2400" b="1" smtClean="0"/>
              <a:t>ökonomische Entwicklung</a:t>
            </a:r>
            <a:r>
              <a:rPr lang="de-DE" sz="2400" smtClean="0"/>
              <a:t>, das alleinige Ziel vieler Gesellschaften, </a:t>
            </a:r>
            <a:r>
              <a:rPr lang="de-DE" sz="2400" b="1" smtClean="0"/>
              <a:t>nur ein Mittel zur Erreichung des eigentlichen Ziels, des Glücks, ist.“</a:t>
            </a:r>
          </a:p>
          <a:p>
            <a:pPr marL="0" indent="0" eaLnBrk="1" hangingPunct="1"/>
            <a:endParaRPr lang="de-DE" sz="2400" b="1" smtClean="0"/>
          </a:p>
          <a:p>
            <a:pPr marL="0" indent="0" algn="ctr" eaLnBrk="1" hangingPunct="1">
              <a:buFont typeface="Monotype Sorts"/>
              <a:buNone/>
            </a:pPr>
            <a:r>
              <a:rPr lang="de-DE" sz="2400" smtClean="0"/>
              <a:t>Aus: Bhutan – Land des Donnerdrachens, hrsg. von der Regierung von  Bhutan.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title"/>
          </p:nvPr>
        </p:nvSpPr>
        <p:spPr/>
        <p:txBody>
          <a:bodyPr/>
          <a:lstStyle/>
          <a:p>
            <a:pPr algn="ctr" eaLnBrk="1" hangingPunct="1"/>
            <a:r>
              <a:rPr lang="de-DE" smtClean="0"/>
              <a:t>Was ist in Bhutan Richtschnur für Regierungshandeln?</a:t>
            </a:r>
          </a:p>
        </p:txBody>
      </p:sp>
      <p:sp>
        <p:nvSpPr>
          <p:cNvPr id="3" name="Inhaltsplatzhalter 2"/>
          <p:cNvSpPr>
            <a:spLocks noGrp="1"/>
          </p:cNvSpPr>
          <p:nvPr>
            <p:ph sz="half" idx="1"/>
          </p:nvPr>
        </p:nvSpPr>
        <p:spPr/>
        <p:txBody>
          <a:bodyPr/>
          <a:lstStyle/>
          <a:p>
            <a:pPr marL="0" indent="0" eaLnBrk="1" hangingPunct="1">
              <a:buFont typeface="Monotype Sorts"/>
              <a:buNone/>
              <a:defRPr/>
            </a:pPr>
            <a:endParaRPr lang="de-DE" sz="2400" dirty="0" smtClean="0"/>
          </a:p>
          <a:p>
            <a:pPr marL="0" indent="0" algn="ctr" eaLnBrk="1" hangingPunct="1">
              <a:buFont typeface="Monotype Sorts"/>
              <a:buNone/>
              <a:defRPr/>
            </a:pPr>
            <a:r>
              <a:rPr lang="de-DE" sz="2400" dirty="0" smtClean="0"/>
              <a:t>Lebensstandard</a:t>
            </a:r>
          </a:p>
          <a:p>
            <a:pPr marL="0" indent="0" algn="ctr" eaLnBrk="1" hangingPunct="1">
              <a:buFont typeface="Monotype Sorts"/>
              <a:buNone/>
              <a:defRPr/>
            </a:pPr>
            <a:r>
              <a:rPr lang="de-DE" sz="2400" dirty="0" smtClean="0"/>
              <a:t>Gute Politik</a:t>
            </a:r>
          </a:p>
          <a:p>
            <a:pPr marL="0" indent="0" algn="ctr" eaLnBrk="1" hangingPunct="1">
              <a:buFont typeface="Monotype Sorts"/>
              <a:buNone/>
              <a:defRPr/>
            </a:pPr>
            <a:r>
              <a:rPr lang="de-DE" sz="2400" dirty="0" smtClean="0"/>
              <a:t>Ökologie</a:t>
            </a:r>
          </a:p>
          <a:p>
            <a:pPr marL="0" indent="0" algn="ctr" eaLnBrk="1" hangingPunct="1">
              <a:buFont typeface="Monotype Sorts"/>
              <a:buNone/>
              <a:defRPr/>
            </a:pPr>
            <a:r>
              <a:rPr lang="de-DE" sz="2400" dirty="0" smtClean="0"/>
              <a:t>Gesundheit</a:t>
            </a:r>
          </a:p>
          <a:p>
            <a:pPr marL="0" indent="0" algn="ctr" eaLnBrk="1" hangingPunct="1">
              <a:buFont typeface="Monotype Sorts"/>
              <a:buNone/>
              <a:defRPr/>
            </a:pPr>
            <a:r>
              <a:rPr lang="de-DE" sz="2400" dirty="0" smtClean="0"/>
              <a:t>Bildung </a:t>
            </a:r>
          </a:p>
          <a:p>
            <a:pPr eaLnBrk="1" hangingPunct="1">
              <a:buFont typeface="Monotype Sorts"/>
              <a:buAutoNum type="arabicPeriod"/>
              <a:defRPr/>
            </a:pPr>
            <a:endParaRPr lang="de-DE" dirty="0"/>
          </a:p>
        </p:txBody>
      </p:sp>
      <p:sp>
        <p:nvSpPr>
          <p:cNvPr id="4" name="Inhaltsplatzhalter 3"/>
          <p:cNvSpPr>
            <a:spLocks noGrp="1"/>
          </p:cNvSpPr>
          <p:nvPr>
            <p:ph sz="half" idx="2"/>
          </p:nvPr>
        </p:nvSpPr>
        <p:spPr/>
        <p:txBody>
          <a:bodyPr/>
          <a:lstStyle/>
          <a:p>
            <a:pPr marL="0" indent="0" eaLnBrk="1" hangingPunct="1">
              <a:buFont typeface="Monotype Sorts"/>
              <a:buNone/>
            </a:pPr>
            <a:endParaRPr lang="de-DE" sz="2400" smtClean="0"/>
          </a:p>
          <a:p>
            <a:pPr marL="0" indent="0" algn="ctr" eaLnBrk="1" hangingPunct="1">
              <a:buFont typeface="Monotype Sorts"/>
              <a:buNone/>
            </a:pPr>
            <a:r>
              <a:rPr lang="de-DE" sz="2400" smtClean="0"/>
              <a:t>Kultur</a:t>
            </a:r>
          </a:p>
          <a:p>
            <a:pPr marL="0" indent="0" algn="ctr" eaLnBrk="1" hangingPunct="1">
              <a:buFont typeface="Monotype Sorts"/>
              <a:buNone/>
            </a:pPr>
            <a:r>
              <a:rPr lang="de-DE" sz="2400" smtClean="0"/>
              <a:t>Kommunales Leben </a:t>
            </a:r>
          </a:p>
          <a:p>
            <a:pPr marL="0" indent="0" algn="ctr" eaLnBrk="1" hangingPunct="1">
              <a:buFont typeface="Monotype Sorts"/>
              <a:buNone/>
            </a:pPr>
            <a:r>
              <a:rPr lang="de-DE" sz="2400" smtClean="0"/>
              <a:t>Zeitverbrauch</a:t>
            </a:r>
          </a:p>
          <a:p>
            <a:pPr marL="0" indent="0" algn="ctr" eaLnBrk="1" hangingPunct="1">
              <a:buFont typeface="Monotype Sorts"/>
              <a:buNone/>
            </a:pPr>
            <a:r>
              <a:rPr lang="de-DE" sz="2400" smtClean="0"/>
              <a:t>Psychologisches Wohlergehen  </a:t>
            </a:r>
          </a:p>
        </p:txBody>
      </p:sp>
      <p:sp>
        <p:nvSpPr>
          <p:cNvPr id="63492" name="Fußzeilenplatzhalter 4"/>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3493" name="Foliennummernplatzhalter 5"/>
          <p:cNvSpPr>
            <a:spLocks noGrp="1"/>
          </p:cNvSpPr>
          <p:nvPr>
            <p:ph type="sldNum" sz="quarter" idx="11"/>
          </p:nvPr>
        </p:nvSpPr>
        <p:spPr>
          <a:noFill/>
        </p:spPr>
        <p:txBody>
          <a:bodyPr/>
          <a:lstStyle/>
          <a:p>
            <a:r>
              <a:rPr lang="de-DE" smtClean="0"/>
              <a:t>Seite </a:t>
            </a:r>
            <a:fld id="{7BE616A6-92F0-4C4B-B80F-31DE35E39665}" type="slidenum">
              <a:rPr lang="de-DE" smtClean="0"/>
              <a:pPr/>
              <a:t>42</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88" y="981075"/>
            <a:ext cx="8594725" cy="4967288"/>
          </a:xfrm>
        </p:spPr>
        <p:txBody>
          <a:bodyPr/>
          <a:lstStyle/>
          <a:p>
            <a:pPr marL="0" indent="0" eaLnBrk="1" hangingPunct="1">
              <a:buFont typeface="Monotype Sorts"/>
              <a:buNone/>
            </a:pPr>
            <a:endParaRPr lang="de-DE" sz="2400" smtClean="0"/>
          </a:p>
          <a:p>
            <a:pPr marL="0" indent="0" eaLnBrk="1" hangingPunct="1">
              <a:buFont typeface="Monotype Sorts"/>
              <a:buNone/>
            </a:pPr>
            <a:r>
              <a:rPr lang="de-DE" sz="2400" smtClean="0"/>
              <a:t>“Ich glaube, dass wir heute in einer Phase der Entwicklung sind, in der der Wachstumsbegriff auch den Nachhaltigkeitsbegriff in sich aufnehmen muss, indem wir dem klassischen Bruttoinlandsprodukt oder Bruttosozialprodukt </a:t>
            </a:r>
            <a:r>
              <a:rPr lang="de-DE" sz="2400" b="1" smtClean="0"/>
              <a:t>andere Indikatoren</a:t>
            </a:r>
            <a:r>
              <a:rPr lang="de-DE" sz="2400" smtClean="0"/>
              <a:t> hinzufügen. Es ist sehr ermutigend, dass der Deutsche Bundestag hierzu eine </a:t>
            </a:r>
            <a:r>
              <a:rPr lang="de-DE" sz="2400" b="1" smtClean="0"/>
              <a:t>Enquete-Kommission</a:t>
            </a:r>
            <a:r>
              <a:rPr lang="de-DE" sz="2400" smtClean="0"/>
              <a:t> eingerichtet hat.“</a:t>
            </a:r>
          </a:p>
          <a:p>
            <a:pPr marL="0" indent="0" algn="ctr" eaLnBrk="1" hangingPunct="1">
              <a:buFont typeface="Monotype Sorts"/>
              <a:buNone/>
            </a:pPr>
            <a:r>
              <a:rPr lang="de-DE" sz="2000" smtClean="0"/>
              <a:t>Bundeskanzlerin Angela Merkel </a:t>
            </a:r>
          </a:p>
          <a:p>
            <a:pPr marL="0" indent="0" algn="ctr" eaLnBrk="1" hangingPunct="1">
              <a:buFont typeface="Monotype Sorts"/>
              <a:buNone/>
            </a:pPr>
            <a:r>
              <a:rPr lang="de-DE" sz="2000" smtClean="0"/>
              <a:t>Rede anlässlich der 11. Jahreskonferenz des Rates für Nachhaltige Entwicklung der Bundesregierung (RNE) am 20.6. in Berlin   </a:t>
            </a:r>
          </a:p>
          <a:p>
            <a:pPr marL="0" indent="0" eaLnBrk="1" hangingPunct="1">
              <a:buFont typeface="Monotype Sorts"/>
              <a:buNone/>
            </a:pPr>
            <a:endParaRPr lang="de-DE" sz="2400" smtClean="0"/>
          </a:p>
        </p:txBody>
      </p:sp>
      <p:sp>
        <p:nvSpPr>
          <p:cNvPr id="6553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5539" name="Foliennummernplatzhalter 4"/>
          <p:cNvSpPr>
            <a:spLocks noGrp="1"/>
          </p:cNvSpPr>
          <p:nvPr>
            <p:ph type="sldNum" sz="quarter" idx="11"/>
          </p:nvPr>
        </p:nvSpPr>
        <p:spPr>
          <a:noFill/>
        </p:spPr>
        <p:txBody>
          <a:bodyPr/>
          <a:lstStyle/>
          <a:p>
            <a:r>
              <a:rPr lang="de-DE" smtClean="0"/>
              <a:t>Seite </a:t>
            </a:r>
            <a:fld id="{9EA88C09-F55E-41EB-8808-0914E1312DB8}" type="slidenum">
              <a:rPr lang="de-DE" smtClean="0"/>
              <a:pPr/>
              <a:t>43</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p:nvPr>
        </p:nvSpPr>
        <p:spPr>
          <a:xfrm>
            <a:off x="304800" y="1125538"/>
            <a:ext cx="8594725" cy="5111750"/>
          </a:xfrm>
        </p:spPr>
        <p:txBody>
          <a:bodyPr/>
          <a:lstStyle/>
          <a:p>
            <a:pPr algn="ctr" eaLnBrk="1" hangingPunct="1"/>
            <a:r>
              <a:rPr lang="de-DE" smtClean="0"/>
              <a:t>b) Folgerungen für die Unternehmen</a:t>
            </a:r>
          </a:p>
        </p:txBody>
      </p:sp>
      <p:sp>
        <p:nvSpPr>
          <p:cNvPr id="66562"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6563" name="Foliennummernplatzhalter 3"/>
          <p:cNvSpPr>
            <a:spLocks noGrp="1"/>
          </p:cNvSpPr>
          <p:nvPr>
            <p:ph type="sldNum" sz="quarter" idx="11"/>
          </p:nvPr>
        </p:nvSpPr>
        <p:spPr>
          <a:noFill/>
        </p:spPr>
        <p:txBody>
          <a:bodyPr/>
          <a:lstStyle/>
          <a:p>
            <a:r>
              <a:rPr lang="de-DE" smtClean="0"/>
              <a:t>Seite </a:t>
            </a:r>
            <a:fld id="{57580FC2-4FC5-4D59-848F-99176242C248}" type="slidenum">
              <a:rPr lang="de-DE" smtClean="0"/>
              <a:pPr/>
              <a:t>44</a:t>
            </a:fld>
            <a:endParaRPr lang="de-DE"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1"/>
          <p:cNvSpPr>
            <a:spLocks noGrp="1"/>
          </p:cNvSpPr>
          <p:nvPr>
            <p:ph type="title"/>
          </p:nvPr>
        </p:nvSpPr>
        <p:spPr>
          <a:xfrm>
            <a:off x="304800" y="1125538"/>
            <a:ext cx="8594725" cy="5018087"/>
          </a:xfrm>
        </p:spPr>
        <p:txBody>
          <a:bodyPr/>
          <a:lstStyle/>
          <a:p>
            <a:pPr algn="ctr" eaLnBrk="1" hangingPunct="1"/>
            <a:r>
              <a:rPr lang="de-DE" b="0" smtClean="0">
                <a:solidFill>
                  <a:schemeClr val="tx1"/>
                </a:solidFill>
              </a:rPr>
              <a:t>„Such dir eine Arbeit, die du liebst – dann brauchst du keinen Tag im Leben mehr zu arbeiten“</a:t>
            </a:r>
            <a:br>
              <a:rPr lang="de-DE" b="0" smtClean="0">
                <a:solidFill>
                  <a:schemeClr val="tx1"/>
                </a:solidFill>
              </a:rPr>
            </a:br>
            <a:r>
              <a:rPr lang="de-DE" b="0" smtClean="0">
                <a:solidFill>
                  <a:schemeClr val="tx1"/>
                </a:solidFill>
              </a:rPr>
              <a:t/>
            </a:r>
            <a:br>
              <a:rPr lang="de-DE" b="0" smtClean="0">
                <a:solidFill>
                  <a:schemeClr val="tx1"/>
                </a:solidFill>
              </a:rPr>
            </a:br>
            <a:r>
              <a:rPr lang="de-DE" b="0" smtClean="0">
                <a:solidFill>
                  <a:schemeClr val="tx1"/>
                </a:solidFill>
              </a:rPr>
              <a:t>Konfuzius</a:t>
            </a:r>
            <a:br>
              <a:rPr lang="de-DE" b="0" smtClean="0">
                <a:solidFill>
                  <a:schemeClr val="tx1"/>
                </a:solidFill>
              </a:rPr>
            </a:br>
            <a:endParaRPr lang="de-DE" b="0" smtClean="0">
              <a:solidFill>
                <a:schemeClr val="tx1"/>
              </a:solidFill>
            </a:endParaRPr>
          </a:p>
        </p:txBody>
      </p:sp>
      <p:sp>
        <p:nvSpPr>
          <p:cNvPr id="67586"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7587" name="Foliennummernplatzhalter 3"/>
          <p:cNvSpPr>
            <a:spLocks noGrp="1"/>
          </p:cNvSpPr>
          <p:nvPr>
            <p:ph type="sldNum" sz="quarter" idx="11"/>
          </p:nvPr>
        </p:nvSpPr>
        <p:spPr>
          <a:noFill/>
        </p:spPr>
        <p:txBody>
          <a:bodyPr/>
          <a:lstStyle/>
          <a:p>
            <a:r>
              <a:rPr lang="de-DE" smtClean="0"/>
              <a:t>Seite </a:t>
            </a:r>
            <a:fld id="{6AA76D5F-7D86-44C6-83CB-01B89F0D935F}" type="slidenum">
              <a:rPr lang="de-DE" smtClean="0"/>
              <a:pPr/>
              <a:t>45</a:t>
            </a:fld>
            <a:endParaRPr lang="de-DE"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p:cNvSpPr>
            <a:spLocks noGrp="1"/>
          </p:cNvSpPr>
          <p:nvPr>
            <p:ph type="title"/>
          </p:nvPr>
        </p:nvSpPr>
        <p:spPr/>
        <p:txBody>
          <a:bodyPr/>
          <a:lstStyle/>
          <a:p>
            <a:pPr algn="ctr" eaLnBrk="1" hangingPunct="1"/>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solidFill>
                  <a:schemeClr val="tx1"/>
                </a:solidFill>
              </a:rPr>
              <a:t>Situation in Deutschland </a:t>
            </a:r>
            <a:br>
              <a:rPr lang="de-DE" smtClean="0">
                <a:solidFill>
                  <a:schemeClr val="tx1"/>
                </a:solidFill>
              </a:rPr>
            </a:br>
            <a:r>
              <a:rPr lang="de-DE" smtClean="0">
                <a:solidFill>
                  <a:schemeClr val="tx1"/>
                </a:solidFill>
              </a:rPr>
              <a:t/>
            </a:r>
            <a:br>
              <a:rPr lang="de-DE" smtClean="0">
                <a:solidFill>
                  <a:schemeClr val="tx1"/>
                </a:solidFill>
              </a:rPr>
            </a:br>
            <a:r>
              <a:rPr lang="de-DE" sz="2000" smtClean="0">
                <a:solidFill>
                  <a:schemeClr val="tx1"/>
                </a:solidFill>
              </a:rPr>
              <a:t>Gallup </a:t>
            </a:r>
            <a:r>
              <a:rPr lang="en-US" sz="2000" smtClean="0">
                <a:solidFill>
                  <a:schemeClr val="tx1"/>
                </a:solidFill>
              </a:rPr>
              <a:t>Engagement Index Deutschland 2010</a:t>
            </a:r>
            <a:r>
              <a:rPr lang="de-DE" sz="2000" smtClean="0">
                <a:solidFill>
                  <a:schemeClr val="tx1"/>
                </a:solidFill>
              </a:rPr>
              <a:t> </a:t>
            </a:r>
          </a:p>
        </p:txBody>
      </p:sp>
      <p:sp>
        <p:nvSpPr>
          <p:cNvPr id="68610"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8611" name="Foliennummernplatzhalter 3"/>
          <p:cNvSpPr>
            <a:spLocks noGrp="1"/>
          </p:cNvSpPr>
          <p:nvPr>
            <p:ph type="sldNum" sz="quarter" idx="11"/>
          </p:nvPr>
        </p:nvSpPr>
        <p:spPr>
          <a:noFill/>
        </p:spPr>
        <p:txBody>
          <a:bodyPr/>
          <a:lstStyle/>
          <a:p>
            <a:r>
              <a:rPr lang="de-DE" smtClean="0"/>
              <a:t>Seite </a:t>
            </a:r>
            <a:fld id="{BB66CEDF-9838-4716-9C3E-0E071BF5F50E}" type="slidenum">
              <a:rPr lang="de-DE" smtClean="0"/>
              <a:pPr/>
              <a:t>46</a:t>
            </a:fld>
            <a:endParaRPr lang="de-DE"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Inhaltsplatzhalter 2"/>
          <p:cNvSpPr>
            <a:spLocks noGrp="1"/>
          </p:cNvSpPr>
          <p:nvPr>
            <p:ph idx="1"/>
          </p:nvPr>
        </p:nvSpPr>
        <p:spPr>
          <a:xfrm>
            <a:off x="304800" y="1125538"/>
            <a:ext cx="8594725" cy="5111750"/>
          </a:xfrm>
        </p:spPr>
        <p:txBody>
          <a:bodyPr/>
          <a:lstStyle/>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endParaRPr lang="de-DE" sz="1800" smtClean="0"/>
          </a:p>
          <a:p>
            <a:pPr marL="0" indent="0" eaLnBrk="1" hangingPunct="1">
              <a:buFont typeface="Monotype Sorts"/>
              <a:buNone/>
            </a:pPr>
            <a:r>
              <a:rPr lang="de-DE" sz="1800" smtClean="0"/>
              <a:t>Quelle: Präsentation zur Vorstellung des </a:t>
            </a:r>
            <a:r>
              <a:rPr lang="en-US" sz="1800" smtClean="0"/>
              <a:t>Engagement Index Deutschland 2010 vom 9. Februar 2010.  </a:t>
            </a:r>
            <a:r>
              <a:rPr lang="de-DE" sz="1800" smtClean="0"/>
              <a:t> </a:t>
            </a:r>
          </a:p>
          <a:p>
            <a:pPr marL="0" indent="0" eaLnBrk="1" hangingPunct="1">
              <a:buFont typeface="Monotype Sorts"/>
              <a:buNone/>
            </a:pPr>
            <a:endParaRPr lang="de-DE" sz="1800" smtClean="0"/>
          </a:p>
        </p:txBody>
      </p:sp>
      <p:sp>
        <p:nvSpPr>
          <p:cNvPr id="6963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69635" name="Foliennummernplatzhalter 4"/>
          <p:cNvSpPr>
            <a:spLocks noGrp="1"/>
          </p:cNvSpPr>
          <p:nvPr>
            <p:ph type="sldNum" sz="quarter" idx="11"/>
          </p:nvPr>
        </p:nvSpPr>
        <p:spPr>
          <a:noFill/>
        </p:spPr>
        <p:txBody>
          <a:bodyPr/>
          <a:lstStyle/>
          <a:p>
            <a:r>
              <a:rPr lang="de-DE" smtClean="0"/>
              <a:t>Seite </a:t>
            </a:r>
            <a:fld id="{4AED5D8E-2756-4C64-9928-BDDC7A04A241}" type="slidenum">
              <a:rPr lang="de-DE" smtClean="0"/>
              <a:pPr/>
              <a:t>47</a:t>
            </a:fld>
            <a:endParaRPr lang="de-DE" smtClean="0"/>
          </a:p>
        </p:txBody>
      </p:sp>
      <p:grpSp>
        <p:nvGrpSpPr>
          <p:cNvPr id="69636" name="Group 17"/>
          <p:cNvGrpSpPr>
            <a:grpSpLocks/>
          </p:cNvGrpSpPr>
          <p:nvPr/>
        </p:nvGrpSpPr>
        <p:grpSpPr bwMode="auto">
          <a:xfrm>
            <a:off x="503238" y="1484313"/>
            <a:ext cx="8448675" cy="4137025"/>
            <a:chOff x="122823" y="1178977"/>
            <a:chExt cx="8906784" cy="4525787"/>
          </a:xfrm>
        </p:grpSpPr>
        <p:pic>
          <p:nvPicPr>
            <p:cNvPr id="69637" name="Picture 11" descr="Grafik_EngagementIndex_deu_ohne_balken.jpg"/>
            <p:cNvPicPr>
              <a:picLocks noChangeAspect="1"/>
            </p:cNvPicPr>
            <p:nvPr/>
          </p:nvPicPr>
          <p:blipFill>
            <a:blip r:embed="rId3"/>
            <a:srcRect l="4214" t="10986" b="20998"/>
            <a:stretch>
              <a:fillRect/>
            </a:stretch>
          </p:blipFill>
          <p:spPr bwMode="auto">
            <a:xfrm>
              <a:off x="122823" y="1178977"/>
              <a:ext cx="8906784" cy="4471199"/>
            </a:xfrm>
            <a:prstGeom prst="rect">
              <a:avLst/>
            </a:prstGeom>
            <a:noFill/>
            <a:ln w="9525">
              <a:noFill/>
              <a:miter lim="800000"/>
              <a:headEnd/>
              <a:tailEnd/>
            </a:ln>
          </p:spPr>
        </p:pic>
        <p:sp>
          <p:nvSpPr>
            <p:cNvPr id="8" name="Rectangle 13"/>
            <p:cNvSpPr/>
            <p:nvPr/>
          </p:nvSpPr>
          <p:spPr>
            <a:xfrm>
              <a:off x="5566973" y="5227177"/>
              <a:ext cx="1216692" cy="47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title"/>
          </p:nvPr>
        </p:nvSpPr>
        <p:spPr>
          <a:xfrm>
            <a:off x="304800" y="1125538"/>
            <a:ext cx="8594725" cy="4391025"/>
          </a:xfrm>
        </p:spPr>
        <p:txBody>
          <a:bodyPr/>
          <a:lstStyle/>
          <a:p>
            <a:pPr algn="ctr" eaLnBrk="1" hangingPunct="1"/>
            <a:r>
              <a:rPr lang="de-DE" smtClean="0">
                <a:solidFill>
                  <a:schemeClr val="tx1"/>
                </a:solidFill>
              </a:rPr>
              <a:t>Ursachenforschung: Führungskräfte sind das A &amp; O </a:t>
            </a:r>
          </a:p>
        </p:txBody>
      </p:sp>
      <p:sp>
        <p:nvSpPr>
          <p:cNvPr id="71682"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1683" name="Foliennummernplatzhalter 3"/>
          <p:cNvSpPr>
            <a:spLocks noGrp="1"/>
          </p:cNvSpPr>
          <p:nvPr>
            <p:ph type="sldNum" sz="quarter" idx="11"/>
          </p:nvPr>
        </p:nvSpPr>
        <p:spPr>
          <a:noFill/>
        </p:spPr>
        <p:txBody>
          <a:bodyPr/>
          <a:lstStyle/>
          <a:p>
            <a:r>
              <a:rPr lang="de-DE" smtClean="0"/>
              <a:t>Seite </a:t>
            </a:r>
            <a:fld id="{AC10D932-D585-451C-A863-03477D51D5B3}" type="slidenum">
              <a:rPr lang="de-DE" smtClean="0"/>
              <a:pPr/>
              <a:t>48</a:t>
            </a:fld>
            <a:endParaRPr lang="de-DE"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Inhaltsplatzhalter 2"/>
          <p:cNvSpPr>
            <a:spLocks noGrp="1"/>
          </p:cNvSpPr>
          <p:nvPr>
            <p:ph idx="1"/>
          </p:nvPr>
        </p:nvSpPr>
        <p:spPr>
          <a:xfrm>
            <a:off x="304800" y="1125538"/>
            <a:ext cx="8594725" cy="4967287"/>
          </a:xfrm>
        </p:spPr>
        <p:txBody>
          <a:bodyPr/>
          <a:lstStyle/>
          <a:p>
            <a:pPr marL="0" indent="0" eaLnBrk="1" hangingPunct="1">
              <a:buFont typeface="Monotype Sorts"/>
              <a:buNone/>
            </a:pPr>
            <a:endParaRPr lang="de-DE" sz="1800" smtClean="0"/>
          </a:p>
          <a:p>
            <a:pPr marL="0" indent="0" eaLnBrk="1" hangingPunct="1">
              <a:buFont typeface="Monotype Sorts"/>
              <a:buNone/>
            </a:pPr>
            <a:r>
              <a:rPr lang="de-DE" sz="1800" smtClean="0"/>
              <a:t>„</a:t>
            </a:r>
            <a:r>
              <a:rPr lang="de-DE" sz="2400" smtClean="0"/>
              <a:t>Whether you manage a few people, lead a large group, or run an entire organiziation, you are already in the business of managing employee wellbeing.</a:t>
            </a:r>
          </a:p>
          <a:p>
            <a:pPr marL="0" indent="0" eaLnBrk="1" hangingPunct="1">
              <a:buFont typeface="Monotype Sorts"/>
              <a:buNone/>
            </a:pPr>
            <a:r>
              <a:rPr lang="de-DE" sz="2400" smtClean="0"/>
              <a:t>The research on this topic is quite clear: Your workforce`s wellbeing has a direct impact on your organization`s bottom line.“</a:t>
            </a:r>
          </a:p>
          <a:p>
            <a:pPr marL="0" indent="0" eaLnBrk="1" hangingPunct="1">
              <a:buFont typeface="Monotype Sorts"/>
              <a:buNone/>
            </a:pPr>
            <a:endParaRPr lang="de-DE" sz="2400" smtClean="0"/>
          </a:p>
          <a:p>
            <a:pPr marL="0" indent="0" eaLnBrk="1" hangingPunct="1">
              <a:buFont typeface="Monotype Sorts"/>
              <a:buNone/>
            </a:pPr>
            <a:r>
              <a:rPr lang="de-DE" sz="2400" smtClean="0"/>
              <a:t>Tom Rath, Jim Harter, The Economics of Wellbeing, New York (Gallup) 2010, S. 1 </a:t>
            </a:r>
          </a:p>
        </p:txBody>
      </p:sp>
      <p:sp>
        <p:nvSpPr>
          <p:cNvPr id="7270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2707" name="Foliennummernplatzhalter 4"/>
          <p:cNvSpPr>
            <a:spLocks noGrp="1"/>
          </p:cNvSpPr>
          <p:nvPr>
            <p:ph type="sldNum" sz="quarter" idx="11"/>
          </p:nvPr>
        </p:nvSpPr>
        <p:spPr>
          <a:noFill/>
        </p:spPr>
        <p:txBody>
          <a:bodyPr/>
          <a:lstStyle/>
          <a:p>
            <a:r>
              <a:rPr lang="de-DE" smtClean="0"/>
              <a:t>Seite </a:t>
            </a:r>
            <a:fld id="{C1CD8D0D-9FF0-4C0B-9D90-6ECE0A30E314}" type="slidenum">
              <a:rPr lang="de-DE" smtClean="0"/>
              <a:pPr/>
              <a:t>49</a:t>
            </a:fld>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Inhaltsplatzhalter 2"/>
          <p:cNvSpPr>
            <a:spLocks noGrp="1"/>
          </p:cNvSpPr>
          <p:nvPr>
            <p:ph idx="1"/>
          </p:nvPr>
        </p:nvSpPr>
        <p:spPr>
          <a:xfrm>
            <a:off x="304800" y="1052513"/>
            <a:ext cx="8594725" cy="5040312"/>
          </a:xfrm>
        </p:spPr>
        <p:txBody>
          <a:bodyPr/>
          <a:lstStyle/>
          <a:p>
            <a:pPr marL="0" indent="0" eaLnBrk="1" hangingPunct="1">
              <a:buFont typeface="Monotype Sorts"/>
              <a:buNone/>
            </a:pPr>
            <a:endParaRPr lang="de-DE" sz="1800" smtClean="0"/>
          </a:p>
          <a:p>
            <a:pPr marL="0" indent="0" algn="ctr" eaLnBrk="1" hangingPunct="1">
              <a:buFont typeface="Monotype Sorts"/>
              <a:buNone/>
            </a:pPr>
            <a:r>
              <a:rPr lang="de-DE" sz="2400" smtClean="0"/>
              <a:t>Weltweit kommt es infolge der Ergebnisse der </a:t>
            </a:r>
            <a:r>
              <a:rPr lang="de-DE" sz="2400" b="1" smtClean="0"/>
              <a:t>Stiglitz-Kommission</a:t>
            </a:r>
            <a:r>
              <a:rPr lang="de-DE" sz="2400" smtClean="0"/>
              <a:t> (</a:t>
            </a:r>
            <a:r>
              <a:rPr lang="de-DE" sz="2400" b="1" smtClean="0"/>
              <a:t>September 2009</a:t>
            </a:r>
            <a:r>
              <a:rPr lang="de-DE" sz="2400" smtClean="0"/>
              <a:t>)</a:t>
            </a:r>
            <a:r>
              <a:rPr lang="de-DE" sz="2400" b="1" smtClean="0"/>
              <a:t> </a:t>
            </a:r>
            <a:r>
              <a:rPr lang="de-DE" sz="2400" smtClean="0"/>
              <a:t>zu einem </a:t>
            </a:r>
            <a:r>
              <a:rPr lang="de-DE" sz="2400" b="1" smtClean="0"/>
              <a:t>Umdenken</a:t>
            </a:r>
            <a:r>
              <a:rPr lang="de-DE" sz="2400" smtClean="0"/>
              <a:t> in der „</a:t>
            </a:r>
            <a:r>
              <a:rPr lang="de-DE" sz="2400" b="1" smtClean="0"/>
              <a:t>Amtlichen Statistik</a:t>
            </a:r>
            <a:r>
              <a:rPr lang="de-DE" sz="2400" smtClean="0"/>
              <a:t>“   </a:t>
            </a:r>
          </a:p>
          <a:p>
            <a:pPr marL="0" indent="0" algn="ctr" eaLnBrk="1" hangingPunct="1">
              <a:buFont typeface="Monotype Sorts"/>
              <a:buNone/>
            </a:pPr>
            <a:r>
              <a:rPr lang="de-DE" sz="2400" smtClean="0"/>
              <a:t>„Another key message, and unifying theme of the report is that </a:t>
            </a:r>
            <a:r>
              <a:rPr lang="de-DE" sz="2400" b="1" smtClean="0"/>
              <a:t>the time is ripe </a:t>
            </a:r>
            <a:r>
              <a:rPr lang="de-DE" sz="2400" smtClean="0"/>
              <a:t>for our measurement system to shift emphasis </a:t>
            </a:r>
            <a:r>
              <a:rPr lang="de-DE" sz="2400" b="1" smtClean="0"/>
              <a:t>from measuring economic production </a:t>
            </a:r>
            <a:r>
              <a:rPr lang="de-DE" sz="2400" smtClean="0"/>
              <a:t>to</a:t>
            </a:r>
            <a:r>
              <a:rPr lang="de-DE" sz="2400" b="1" smtClean="0"/>
              <a:t> measuring people`s well-being</a:t>
            </a:r>
            <a:r>
              <a:rPr lang="de-DE" sz="2400" smtClean="0"/>
              <a:t>. And </a:t>
            </a:r>
            <a:r>
              <a:rPr lang="de-DE" sz="2400" b="1" smtClean="0"/>
              <a:t>measures of well-being  </a:t>
            </a:r>
            <a:r>
              <a:rPr lang="de-DE" sz="2400" smtClean="0"/>
              <a:t>should be put in a </a:t>
            </a:r>
            <a:r>
              <a:rPr lang="de-DE" sz="2400" b="1" smtClean="0"/>
              <a:t>context of sustainability</a:t>
            </a:r>
            <a:r>
              <a:rPr lang="de-DE" sz="2400" smtClean="0"/>
              <a:t>.“</a:t>
            </a:r>
          </a:p>
          <a:p>
            <a:pPr marL="0" indent="0" algn="ctr" eaLnBrk="1" hangingPunct="1">
              <a:buFont typeface="Monotype Sorts"/>
              <a:buNone/>
            </a:pPr>
            <a:r>
              <a:rPr lang="de-DE" sz="2400" smtClean="0"/>
              <a:t>Joseph E. Stiglitz, Amartya Sen, Jean-Paul Fitoussi, </a:t>
            </a:r>
          </a:p>
          <a:p>
            <a:pPr marL="0" indent="0" algn="ctr" eaLnBrk="1" hangingPunct="1">
              <a:buFont typeface="Monotype Sorts"/>
              <a:buNone/>
            </a:pPr>
            <a:r>
              <a:rPr lang="de-DE" sz="2400" b="1" smtClean="0"/>
              <a:t>MIS</a:t>
            </a:r>
            <a:r>
              <a:rPr lang="de-DE" sz="2400" smtClean="0"/>
              <a:t>-Measuring our Lives, New York, 2010, S. 10   </a:t>
            </a:r>
          </a:p>
          <a:p>
            <a:pPr marL="0" indent="0" algn="ctr" eaLnBrk="1" hangingPunct="1">
              <a:buFont typeface="Monotype Sorts"/>
              <a:buNone/>
            </a:pPr>
            <a:r>
              <a:rPr lang="de-DE" sz="1800" smtClean="0"/>
              <a:t>  </a:t>
            </a:r>
          </a:p>
        </p:txBody>
      </p:sp>
      <p:sp>
        <p:nvSpPr>
          <p:cNvPr id="1536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5363" name="Foliennummernplatzhalter 4"/>
          <p:cNvSpPr>
            <a:spLocks noGrp="1"/>
          </p:cNvSpPr>
          <p:nvPr>
            <p:ph type="sldNum" sz="quarter" idx="11"/>
          </p:nvPr>
        </p:nvSpPr>
        <p:spPr>
          <a:noFill/>
        </p:spPr>
        <p:txBody>
          <a:bodyPr/>
          <a:lstStyle/>
          <a:p>
            <a:r>
              <a:rPr lang="de-DE" smtClean="0"/>
              <a:t>Seite </a:t>
            </a:r>
            <a:fld id="{59734D3C-A335-4552-8DAD-1D7D3A82C301}" type="slidenum">
              <a:rPr lang="de-DE" smtClean="0"/>
              <a:pPr/>
              <a:t>5</a:t>
            </a:fld>
            <a:endParaRPr lang="de-DE"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125538"/>
            <a:ext cx="8594725" cy="4967287"/>
          </a:xfrm>
        </p:spPr>
        <p:txBody>
          <a:bodyPr/>
          <a:lstStyle/>
          <a:p>
            <a:pPr marL="0" indent="0" eaLnBrk="1" hangingPunct="1">
              <a:buFont typeface="Monotype Sorts"/>
              <a:buNone/>
              <a:defRPr/>
            </a:pPr>
            <a:endParaRPr lang="de-DE" sz="1800" dirty="0" smtClean="0"/>
          </a:p>
          <a:p>
            <a:pPr marL="0" indent="0" eaLnBrk="1" hangingPunct="1">
              <a:buFont typeface="Monotype Sorts"/>
              <a:buNone/>
              <a:defRPr/>
            </a:pPr>
            <a:r>
              <a:rPr lang="de-DE" sz="2400" dirty="0" smtClean="0"/>
              <a:t>Nach den (weltweiten) Untersuchungen von </a:t>
            </a:r>
            <a:r>
              <a:rPr lang="de-DE" sz="2400" b="1" dirty="0" smtClean="0"/>
              <a:t>Gallup</a:t>
            </a:r>
            <a:r>
              <a:rPr lang="de-DE" sz="2400" dirty="0" smtClean="0"/>
              <a:t>  sind  </a:t>
            </a:r>
            <a:r>
              <a:rPr lang="de-DE" sz="2400" b="1" dirty="0" smtClean="0"/>
              <a:t>glückliche/zufriedene Mitarbeiter</a:t>
            </a:r>
          </a:p>
          <a:p>
            <a:pPr marL="285750" indent="-285750" eaLnBrk="1" hangingPunct="1">
              <a:buFontTx/>
              <a:buChar char="-"/>
              <a:defRPr/>
            </a:pPr>
            <a:r>
              <a:rPr lang="de-DE" sz="2400" b="1" dirty="0" smtClean="0"/>
              <a:t>engagierter</a:t>
            </a:r>
            <a:r>
              <a:rPr lang="de-DE" sz="2400" dirty="0" smtClean="0"/>
              <a:t>, </a:t>
            </a:r>
            <a:r>
              <a:rPr lang="de-DE" sz="2400" b="1" dirty="0" smtClean="0"/>
              <a:t>erfolgreicher</a:t>
            </a:r>
            <a:r>
              <a:rPr lang="de-DE" sz="2400" dirty="0" smtClean="0"/>
              <a:t> und </a:t>
            </a:r>
            <a:r>
              <a:rPr lang="de-DE" sz="2400" b="1" dirty="0" smtClean="0"/>
              <a:t>innovativer</a:t>
            </a:r>
            <a:r>
              <a:rPr lang="de-DE" sz="2400" dirty="0" smtClean="0"/>
              <a:t>,</a:t>
            </a:r>
          </a:p>
          <a:p>
            <a:pPr marL="285750" indent="-285750" eaLnBrk="1" hangingPunct="1">
              <a:buFontTx/>
              <a:buChar char="-"/>
              <a:defRPr/>
            </a:pPr>
            <a:r>
              <a:rPr lang="de-DE" sz="2400" b="1" dirty="0" smtClean="0"/>
              <a:t>weniger</a:t>
            </a:r>
            <a:r>
              <a:rPr lang="de-DE" sz="2400" dirty="0" smtClean="0"/>
              <a:t> oft krank und</a:t>
            </a:r>
          </a:p>
          <a:p>
            <a:pPr marL="285750" indent="-285750" eaLnBrk="1" hangingPunct="1">
              <a:buFontTx/>
              <a:buChar char="-"/>
              <a:defRPr/>
            </a:pPr>
            <a:r>
              <a:rPr lang="de-DE" sz="2400" b="1" dirty="0" smtClean="0"/>
              <a:t>loyaler</a:t>
            </a:r>
            <a:r>
              <a:rPr lang="de-DE" sz="2400" dirty="0" smtClean="0"/>
              <a:t>, d.h. sie denken kaum daran, das Unternehmen zu verlassen</a:t>
            </a:r>
            <a:r>
              <a:rPr lang="de-DE" sz="1800" dirty="0" smtClean="0"/>
              <a:t>.   </a:t>
            </a:r>
          </a:p>
          <a:p>
            <a:pPr marL="285750" indent="-285750" eaLnBrk="1" hangingPunct="1">
              <a:buFontTx/>
              <a:buChar char="-"/>
              <a:defRPr/>
            </a:pPr>
            <a:endParaRPr lang="de-DE" sz="1800" dirty="0"/>
          </a:p>
        </p:txBody>
      </p:sp>
      <p:sp>
        <p:nvSpPr>
          <p:cNvPr id="7475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4755" name="Foliennummernplatzhalter 4"/>
          <p:cNvSpPr>
            <a:spLocks noGrp="1"/>
          </p:cNvSpPr>
          <p:nvPr>
            <p:ph type="sldNum" sz="quarter" idx="11"/>
          </p:nvPr>
        </p:nvSpPr>
        <p:spPr>
          <a:noFill/>
        </p:spPr>
        <p:txBody>
          <a:bodyPr/>
          <a:lstStyle/>
          <a:p>
            <a:r>
              <a:rPr lang="de-DE" smtClean="0"/>
              <a:t>Seite </a:t>
            </a:r>
            <a:fld id="{92173E0E-A59B-4485-8BEF-0760512379EC}" type="slidenum">
              <a:rPr lang="de-DE" smtClean="0"/>
              <a:pPr/>
              <a:t>50</a:t>
            </a:fld>
            <a:endParaRPr lang="de-DE"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1"/>
          <p:cNvSpPr>
            <a:spLocks noGrp="1"/>
          </p:cNvSpPr>
          <p:nvPr>
            <p:ph type="title"/>
          </p:nvPr>
        </p:nvSpPr>
        <p:spPr>
          <a:xfrm>
            <a:off x="304800" y="1125538"/>
            <a:ext cx="8594725" cy="719137"/>
          </a:xfrm>
        </p:spPr>
        <p:txBody>
          <a:bodyPr/>
          <a:lstStyle/>
          <a:p>
            <a:pPr algn="ctr" eaLnBrk="1" hangingPunct="1"/>
            <a:r>
              <a:rPr lang="de-DE" smtClean="0"/>
              <a:t>Was uns auf der Arbeit glücklich macht – kurz zusammengefasst</a:t>
            </a:r>
          </a:p>
        </p:txBody>
      </p:sp>
      <p:sp>
        <p:nvSpPr>
          <p:cNvPr id="133122" name="Inhaltsplatzhalter 2"/>
          <p:cNvSpPr>
            <a:spLocks noGrp="1"/>
          </p:cNvSpPr>
          <p:nvPr>
            <p:ph sz="half" idx="1"/>
          </p:nvPr>
        </p:nvSpPr>
        <p:spPr>
          <a:xfrm>
            <a:off x="304800" y="1989138"/>
            <a:ext cx="4221163" cy="4103687"/>
          </a:xfrm>
        </p:spPr>
        <p:txBody>
          <a:bodyPr/>
          <a:lstStyle/>
          <a:p>
            <a:pPr marL="0" indent="0" eaLnBrk="1" hangingPunct="1">
              <a:buFont typeface="Wingdings" pitchFamily="2" charset="2"/>
              <a:buChar char="Ø"/>
            </a:pPr>
            <a:r>
              <a:rPr lang="de-DE" sz="2400" smtClean="0"/>
              <a:t>Funktionierende/ positive Unternehmenskultur (Führungskräfte und Mitarbeiter, aber auch die Mitarbeiter untereinander begegnen sich vertrauensvoll und erkennen die Leistungen der anderen an).</a:t>
            </a:r>
          </a:p>
          <a:p>
            <a:pPr marL="0" indent="0" eaLnBrk="1" hangingPunct="1">
              <a:buFont typeface="Wingdings" pitchFamily="2" charset="2"/>
              <a:buChar char="Ø"/>
            </a:pPr>
            <a:r>
              <a:rPr lang="de-DE" sz="2400" smtClean="0"/>
              <a:t>Gerechtes Vergütungs-system.</a:t>
            </a:r>
          </a:p>
          <a:p>
            <a:pPr marL="0" indent="0" eaLnBrk="1" hangingPunct="1">
              <a:buFont typeface="Monotype Sorts"/>
              <a:buNone/>
            </a:pPr>
            <a:endParaRPr lang="de-DE" smtClean="0"/>
          </a:p>
        </p:txBody>
      </p:sp>
      <p:sp>
        <p:nvSpPr>
          <p:cNvPr id="133123" name="Inhaltsplatzhalter 3"/>
          <p:cNvSpPr>
            <a:spLocks noGrp="1"/>
          </p:cNvSpPr>
          <p:nvPr>
            <p:ph sz="half" idx="2"/>
          </p:nvPr>
        </p:nvSpPr>
        <p:spPr>
          <a:xfrm>
            <a:off x="4678363" y="2133600"/>
            <a:ext cx="4221162" cy="3959225"/>
          </a:xfrm>
        </p:spPr>
        <p:txBody>
          <a:bodyPr/>
          <a:lstStyle/>
          <a:p>
            <a:pPr marL="0" indent="0" eaLnBrk="1" hangingPunct="1">
              <a:lnSpc>
                <a:spcPct val="80000"/>
              </a:lnSpc>
              <a:buFont typeface="Wingdings" pitchFamily="2" charset="2"/>
              <a:buChar char="Ø"/>
            </a:pPr>
            <a:r>
              <a:rPr lang="de-DE" sz="2400" smtClean="0"/>
              <a:t>Optimale Gestaltung der Arbeitsinhalte                                                        (Transparenz und eindeutige Definition von Funktionen und befriedigende/interessante Arbeitsinhalte). </a:t>
            </a:r>
          </a:p>
          <a:p>
            <a:pPr marL="0" indent="0" eaLnBrk="1" hangingPunct="1">
              <a:lnSpc>
                <a:spcPct val="80000"/>
              </a:lnSpc>
              <a:buFont typeface="Wingdings" pitchFamily="2" charset="2"/>
              <a:buChar char="Ø"/>
            </a:pPr>
            <a:r>
              <a:rPr lang="de-DE" sz="2400" smtClean="0"/>
              <a:t>Langfristige Arbeitsplatzsicherheit.    </a:t>
            </a:r>
          </a:p>
          <a:p>
            <a:pPr marL="0" indent="0" eaLnBrk="1" hangingPunct="1">
              <a:lnSpc>
                <a:spcPct val="80000"/>
              </a:lnSpc>
              <a:buFont typeface="Wingdings" pitchFamily="2" charset="2"/>
              <a:buChar char="Ø"/>
            </a:pPr>
            <a:endParaRPr lang="de-DE" sz="2400" smtClean="0"/>
          </a:p>
        </p:txBody>
      </p:sp>
      <p:sp>
        <p:nvSpPr>
          <p:cNvPr id="75780" name="Fußzeilenplatzhalter 4"/>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5781" name="Foliennummernplatzhalter 5"/>
          <p:cNvSpPr>
            <a:spLocks noGrp="1"/>
          </p:cNvSpPr>
          <p:nvPr>
            <p:ph type="sldNum" sz="quarter" idx="11"/>
          </p:nvPr>
        </p:nvSpPr>
        <p:spPr>
          <a:noFill/>
        </p:spPr>
        <p:txBody>
          <a:bodyPr/>
          <a:lstStyle/>
          <a:p>
            <a:r>
              <a:rPr lang="de-DE" smtClean="0"/>
              <a:t>Seite </a:t>
            </a:r>
            <a:fld id="{FE67A890-E0BD-4283-AD05-6AB75C39CB45}" type="slidenum">
              <a:rPr lang="de-DE" smtClean="0"/>
              <a:pPr/>
              <a:t>51</a:t>
            </a:fld>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1" end="1"/>
                                            </p:txEl>
                                          </p:spTgt>
                                        </p:tgtEl>
                                        <p:attrNameLst>
                                          <p:attrName>style.visibility</p:attrName>
                                        </p:attrNameLst>
                                      </p:cBhvr>
                                      <p:to>
                                        <p:strVal val="visible"/>
                                      </p:to>
                                    </p:set>
                                    <p:anim calcmode="lin" valueType="num">
                                      <p:cBhvr additive="base">
                                        <p:cTn id="13"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3">
                                            <p:txEl>
                                              <p:pRg st="0" end="0"/>
                                            </p:txEl>
                                          </p:spTgt>
                                        </p:tgtEl>
                                        <p:attrNameLst>
                                          <p:attrName>style.visibility</p:attrName>
                                        </p:attrNameLst>
                                      </p:cBhvr>
                                      <p:to>
                                        <p:strVal val="visible"/>
                                      </p:to>
                                    </p:set>
                                    <p:anim calcmode="lin" valueType="num">
                                      <p:cBhvr additive="base">
                                        <p:cTn id="19"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23">
                                            <p:txEl>
                                              <p:pRg st="1" end="1"/>
                                            </p:txEl>
                                          </p:spTgt>
                                        </p:tgtEl>
                                        <p:attrNameLst>
                                          <p:attrName>style.visibility</p:attrName>
                                        </p:attrNameLst>
                                      </p:cBhvr>
                                      <p:to>
                                        <p:strVal val="visible"/>
                                      </p:to>
                                    </p:set>
                                    <p:anim calcmode="lin" valueType="num">
                                      <p:cBhvr additive="base">
                                        <p:cTn id="25"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Inhaltsplatzhalter 2"/>
          <p:cNvSpPr>
            <a:spLocks noGrp="1"/>
          </p:cNvSpPr>
          <p:nvPr>
            <p:ph idx="1"/>
          </p:nvPr>
        </p:nvSpPr>
        <p:spPr>
          <a:xfrm>
            <a:off x="304800" y="1268413"/>
            <a:ext cx="8594725" cy="4824412"/>
          </a:xfrm>
        </p:spPr>
        <p:txBody>
          <a:bodyPr/>
          <a:lstStyle/>
          <a:p>
            <a:pPr marL="0" indent="0" eaLnBrk="1" hangingPunct="1">
              <a:buFont typeface="Monotype Sorts"/>
              <a:buNone/>
            </a:pPr>
            <a:endParaRPr lang="de-DE" sz="1800" smtClean="0"/>
          </a:p>
          <a:p>
            <a:pPr marL="0" indent="0" algn="ctr" eaLnBrk="1" hangingPunct="1">
              <a:buFont typeface="Monotype Sorts"/>
              <a:buNone/>
            </a:pPr>
            <a:endParaRPr lang="de-DE" sz="2400" smtClean="0"/>
          </a:p>
          <a:p>
            <a:pPr marL="0" indent="0" algn="ctr" eaLnBrk="1" hangingPunct="1">
              <a:buFont typeface="Monotype Sorts"/>
              <a:buNone/>
            </a:pPr>
            <a:endParaRPr lang="de-DE" sz="2400" smtClean="0"/>
          </a:p>
          <a:p>
            <a:pPr marL="0" indent="0" algn="ctr" eaLnBrk="1" hangingPunct="1">
              <a:buFont typeface="Monotype Sorts"/>
              <a:buNone/>
            </a:pPr>
            <a:r>
              <a:rPr lang="de-DE" sz="2400" smtClean="0"/>
              <a:t>Ein </a:t>
            </a:r>
            <a:r>
              <a:rPr lang="de-DE" sz="2400" b="1" smtClean="0"/>
              <a:t>glückliches Leben </a:t>
            </a:r>
            <a:r>
              <a:rPr lang="de-DE" sz="2400" smtClean="0"/>
              <a:t>umfasst </a:t>
            </a:r>
            <a:r>
              <a:rPr lang="de-DE" sz="2400" b="1" smtClean="0"/>
              <a:t>alle Glücksfaktoren</a:t>
            </a:r>
            <a:r>
              <a:rPr lang="de-DE" sz="2400" smtClean="0"/>
              <a:t>, insbesondere auch                                                                       ein </a:t>
            </a:r>
            <a:r>
              <a:rPr lang="de-DE" sz="2400" b="1" smtClean="0"/>
              <a:t>hohes Maß </a:t>
            </a:r>
            <a:r>
              <a:rPr lang="de-DE" sz="2400" smtClean="0"/>
              <a:t>an</a:t>
            </a:r>
            <a:r>
              <a:rPr lang="de-DE" sz="2400" b="1" smtClean="0"/>
              <a:t> </a:t>
            </a:r>
            <a:r>
              <a:rPr lang="de-DE" sz="2400" smtClean="0"/>
              <a:t>Zufriedenheit mit der Arbeit.  </a:t>
            </a:r>
          </a:p>
        </p:txBody>
      </p:sp>
      <p:sp>
        <p:nvSpPr>
          <p:cNvPr id="7680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6803" name="Foliennummernplatzhalter 4"/>
          <p:cNvSpPr>
            <a:spLocks noGrp="1"/>
          </p:cNvSpPr>
          <p:nvPr>
            <p:ph type="sldNum" sz="quarter" idx="11"/>
          </p:nvPr>
        </p:nvSpPr>
        <p:spPr>
          <a:noFill/>
        </p:spPr>
        <p:txBody>
          <a:bodyPr/>
          <a:lstStyle/>
          <a:p>
            <a:r>
              <a:rPr lang="de-DE" smtClean="0"/>
              <a:t>Seite </a:t>
            </a:r>
            <a:fld id="{0B96EA41-130F-44C8-A7B0-3D714F2AD93B}" type="slidenum">
              <a:rPr lang="de-DE" smtClean="0"/>
              <a:pPr/>
              <a:t>52</a:t>
            </a:fld>
            <a:endParaRPr lang="de-DE"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el 1"/>
          <p:cNvSpPr>
            <a:spLocks noGrp="1"/>
          </p:cNvSpPr>
          <p:nvPr>
            <p:ph type="title"/>
          </p:nvPr>
        </p:nvSpPr>
        <p:spPr/>
        <p:txBody>
          <a:bodyPr/>
          <a:lstStyle/>
          <a:p>
            <a:pPr eaLnBrk="1" hangingPunct="1"/>
            <a:endParaRPr lang="de-DE" smtClean="0"/>
          </a:p>
        </p:txBody>
      </p:sp>
      <p:sp>
        <p:nvSpPr>
          <p:cNvPr id="77826" name="Inhaltsplatzhalter 2"/>
          <p:cNvSpPr>
            <a:spLocks noGrp="1"/>
          </p:cNvSpPr>
          <p:nvPr>
            <p:ph idx="1"/>
          </p:nvPr>
        </p:nvSpPr>
        <p:spPr/>
        <p:txBody>
          <a:bodyPr/>
          <a:lstStyle/>
          <a:p>
            <a:pPr marL="0" indent="0" algn="ctr" eaLnBrk="1" hangingPunct="1">
              <a:buFont typeface="Monotype Sorts"/>
              <a:buNone/>
            </a:pPr>
            <a:endParaRPr lang="de-DE" sz="1800" smtClean="0"/>
          </a:p>
          <a:p>
            <a:pPr marL="0" indent="0" algn="ctr" eaLnBrk="1" hangingPunct="1">
              <a:buFont typeface="Monotype Sorts"/>
              <a:buNone/>
            </a:pPr>
            <a:endParaRPr lang="de-DE" sz="1800" smtClean="0"/>
          </a:p>
          <a:p>
            <a:pPr marL="0" indent="0" algn="ctr" eaLnBrk="1" hangingPunct="1">
              <a:buFont typeface="Monotype Sorts"/>
              <a:buNone/>
            </a:pPr>
            <a:r>
              <a:rPr lang="de-DE" sz="1800" smtClean="0"/>
              <a:t>„Willst Du immer weiter schweifen?</a:t>
            </a:r>
          </a:p>
          <a:p>
            <a:pPr marL="0" indent="0" algn="ctr" eaLnBrk="1" hangingPunct="1">
              <a:buFont typeface="Monotype Sorts"/>
              <a:buNone/>
            </a:pPr>
            <a:r>
              <a:rPr lang="de-DE" sz="1800" smtClean="0"/>
              <a:t>Sieh, das Gute liegt so nah,</a:t>
            </a:r>
          </a:p>
          <a:p>
            <a:pPr marL="0" indent="0" algn="ctr" eaLnBrk="1" hangingPunct="1">
              <a:buFont typeface="Monotype Sorts"/>
              <a:buNone/>
            </a:pPr>
            <a:r>
              <a:rPr lang="de-DE" sz="1800" smtClean="0"/>
              <a:t>Lerne nur das Glück ergreifen,</a:t>
            </a:r>
          </a:p>
          <a:p>
            <a:pPr marL="0" indent="0" algn="ctr" eaLnBrk="1" hangingPunct="1">
              <a:buFont typeface="Monotype Sorts"/>
              <a:buNone/>
            </a:pPr>
            <a:r>
              <a:rPr lang="de-DE" sz="1800" smtClean="0"/>
              <a:t>Denn das Glück ist immer da.“</a:t>
            </a:r>
          </a:p>
          <a:p>
            <a:pPr marL="0" indent="0" algn="ctr" eaLnBrk="1" hangingPunct="1">
              <a:buFont typeface="Monotype Sorts"/>
              <a:buNone/>
            </a:pPr>
            <a:endParaRPr lang="de-DE" sz="1800" smtClean="0"/>
          </a:p>
          <a:p>
            <a:pPr marL="0" indent="0" algn="ctr" eaLnBrk="1" hangingPunct="1">
              <a:buFont typeface="Monotype Sorts"/>
              <a:buNone/>
            </a:pPr>
            <a:r>
              <a:rPr lang="de-DE" sz="1800" smtClean="0"/>
              <a:t>Johann Wolfgang von Goethe</a:t>
            </a:r>
          </a:p>
        </p:txBody>
      </p:sp>
      <p:sp>
        <p:nvSpPr>
          <p:cNvPr id="77827"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7828" name="Foliennummernplatzhalter 4"/>
          <p:cNvSpPr>
            <a:spLocks noGrp="1"/>
          </p:cNvSpPr>
          <p:nvPr>
            <p:ph type="sldNum" sz="quarter" idx="11"/>
          </p:nvPr>
        </p:nvSpPr>
        <p:spPr>
          <a:noFill/>
        </p:spPr>
        <p:txBody>
          <a:bodyPr/>
          <a:lstStyle/>
          <a:p>
            <a:r>
              <a:rPr lang="de-DE" smtClean="0"/>
              <a:t>Seite </a:t>
            </a:r>
            <a:fld id="{7B144A36-F773-4F03-8C45-00D2BCD765D6}" type="slidenum">
              <a:rPr lang="de-DE" smtClean="0"/>
              <a:pPr/>
              <a:t>53</a:t>
            </a:fld>
            <a:endParaRPr lang="de-DE"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ußzeilenplatzhalter 1"/>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78850" name="Foliennummernplatzhalter 2"/>
          <p:cNvSpPr>
            <a:spLocks noGrp="1"/>
          </p:cNvSpPr>
          <p:nvPr>
            <p:ph type="sldNum" sz="quarter" idx="11"/>
          </p:nvPr>
        </p:nvSpPr>
        <p:spPr>
          <a:noFill/>
        </p:spPr>
        <p:txBody>
          <a:bodyPr/>
          <a:lstStyle/>
          <a:p>
            <a:r>
              <a:rPr lang="de-DE" smtClean="0"/>
              <a:t>Seite </a:t>
            </a:r>
            <a:fld id="{C9069A2E-450B-4F2D-BD4A-8C7245EB34FD}" type="slidenum">
              <a:rPr lang="de-DE" smtClean="0"/>
              <a:pPr/>
              <a:t>54</a:t>
            </a:fld>
            <a:endParaRPr lang="de-DE" smtClean="0"/>
          </a:p>
        </p:txBody>
      </p:sp>
      <p:pic>
        <p:nvPicPr>
          <p:cNvPr id="78851" name="Picture 2" descr="C:\Users\Arbeitsplatz\Pictures\img098.jpg"/>
          <p:cNvPicPr>
            <a:picLocks noChangeAspect="1" noChangeArrowheads="1"/>
          </p:cNvPicPr>
          <p:nvPr/>
        </p:nvPicPr>
        <p:blipFill>
          <a:blip r:embed="rId2"/>
          <a:srcRect/>
          <a:stretch>
            <a:fillRect/>
          </a:stretch>
        </p:blipFill>
        <p:spPr bwMode="auto">
          <a:xfrm>
            <a:off x="1936750" y="1739900"/>
            <a:ext cx="5270500" cy="337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p:txBody>
          <a:bodyPr/>
          <a:lstStyle/>
          <a:p>
            <a:pPr eaLnBrk="1" hangingPunct="1"/>
            <a:endParaRPr lang="de-DE" smtClean="0"/>
          </a:p>
        </p:txBody>
      </p:sp>
      <p:sp>
        <p:nvSpPr>
          <p:cNvPr id="79874" name="Rectangle 3"/>
          <p:cNvSpPr>
            <a:spLocks noGrp="1" noChangeArrowheads="1"/>
          </p:cNvSpPr>
          <p:nvPr>
            <p:ph type="body" idx="4294967295"/>
          </p:nvPr>
        </p:nvSpPr>
        <p:spPr/>
        <p:txBody>
          <a:bodyPr/>
          <a:lstStyle/>
          <a:p>
            <a:pPr marL="0" indent="0" algn="ctr" eaLnBrk="1" hangingPunct="1">
              <a:buFont typeface="Monotype Sorts"/>
              <a:buNone/>
            </a:pPr>
            <a:endParaRPr lang="de-DE" sz="2400" smtClean="0"/>
          </a:p>
          <a:p>
            <a:pPr marL="0" indent="0" algn="ctr" eaLnBrk="1" hangingPunct="1">
              <a:buFont typeface="Monotype Sorts"/>
              <a:buNone/>
            </a:pPr>
            <a:r>
              <a:rPr lang="de-DE" sz="2400" smtClean="0"/>
              <a:t>Zur Vertiefung:</a:t>
            </a:r>
          </a:p>
          <a:p>
            <a:pPr marL="0" indent="0" algn="ctr" eaLnBrk="1" hangingPunct="1">
              <a:buFont typeface="Monotype Sorts"/>
              <a:buNone/>
            </a:pPr>
            <a:endParaRPr lang="de-DE" sz="2400" smtClean="0"/>
          </a:p>
          <a:p>
            <a:pPr marL="0" indent="0" algn="ctr" eaLnBrk="1" hangingPunct="1">
              <a:buFont typeface="Monotype Sorts"/>
              <a:buNone/>
            </a:pPr>
            <a:r>
              <a:rPr lang="de-DE" sz="2400" smtClean="0"/>
              <a:t>Karlheinz Ruckriegel </a:t>
            </a:r>
          </a:p>
          <a:p>
            <a:pPr marL="0" indent="0" algn="ctr" eaLnBrk="1" hangingPunct="1">
              <a:buFont typeface="Monotype Sorts"/>
              <a:buNone/>
            </a:pPr>
            <a:r>
              <a:rPr lang="de-DE" sz="2400" smtClean="0"/>
              <a:t>www.ruckriegel.org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a:xfrm>
            <a:off x="304800" y="1125538"/>
            <a:ext cx="8594725" cy="5018087"/>
          </a:xfrm>
        </p:spPr>
        <p:txBody>
          <a:bodyPr/>
          <a:lstStyle/>
          <a:p>
            <a:pPr algn="ctr" eaLnBrk="1" hangingPunct="1"/>
            <a:r>
              <a:rPr lang="de-DE" smtClean="0"/>
              <a:t>Literaturempfehlungen </a:t>
            </a:r>
          </a:p>
        </p:txBody>
      </p:sp>
      <p:sp>
        <p:nvSpPr>
          <p:cNvPr id="80898" name="Fußzeilenplatzhalter 2"/>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0899" name="Foliennummernplatzhalter 3"/>
          <p:cNvSpPr>
            <a:spLocks noGrp="1"/>
          </p:cNvSpPr>
          <p:nvPr>
            <p:ph type="sldNum" sz="quarter" idx="11"/>
          </p:nvPr>
        </p:nvSpPr>
        <p:spPr>
          <a:noFill/>
        </p:spPr>
        <p:txBody>
          <a:bodyPr/>
          <a:lstStyle/>
          <a:p>
            <a:r>
              <a:rPr lang="de-DE" smtClean="0"/>
              <a:t>Seite </a:t>
            </a:r>
            <a:fld id="{11563915-D299-46C4-A4EC-F2E6647F2177}" type="slidenum">
              <a:rPr lang="de-DE" smtClean="0"/>
              <a:pPr/>
              <a:t>56</a:t>
            </a:fld>
            <a:endParaRPr lang="de-DE"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Inhaltsplatzhalter 2"/>
          <p:cNvSpPr>
            <a:spLocks noGrp="1"/>
          </p:cNvSpPr>
          <p:nvPr>
            <p:ph idx="1"/>
          </p:nvPr>
        </p:nvSpPr>
        <p:spPr>
          <a:xfrm>
            <a:off x="285750" y="1071563"/>
            <a:ext cx="8594725" cy="5214937"/>
          </a:xfrm>
        </p:spPr>
        <p:txBody>
          <a:bodyPr/>
          <a:lstStyle/>
          <a:p>
            <a:pPr marL="0" indent="0" eaLnBrk="1" hangingPunct="1">
              <a:lnSpc>
                <a:spcPct val="80000"/>
              </a:lnSpc>
              <a:buFont typeface="Monotype Sorts"/>
              <a:buNone/>
            </a:pPr>
            <a:r>
              <a:rPr lang="de-DE" sz="2000" smtClean="0"/>
              <a:t>Ariely, D., Fühlen nützt nichts, hilft aber – Warum wir uns immer wieder unvernünftig verhalten, München 2010. </a:t>
            </a:r>
          </a:p>
          <a:p>
            <a:pPr marL="0" indent="0" eaLnBrk="1" hangingPunct="1">
              <a:lnSpc>
                <a:spcPct val="80000"/>
              </a:lnSpc>
              <a:buFont typeface="Monotype Sorts"/>
              <a:buNone/>
            </a:pPr>
            <a:r>
              <a:rPr lang="de-DE" sz="2000" smtClean="0"/>
              <a:t>Bartens, W., Körperglück – Wie gute Gefühle gesund machen (sehr empfehlenswert – zeigt empirisch fundiert den Zusammenhang zwischen „Glücklichsein“ und Gesundheit auf). </a:t>
            </a:r>
          </a:p>
          <a:p>
            <a:pPr marL="0" indent="0" eaLnBrk="1" hangingPunct="1">
              <a:lnSpc>
                <a:spcPct val="80000"/>
              </a:lnSpc>
              <a:buFont typeface="Monotype Sorts"/>
              <a:buNone/>
            </a:pPr>
            <a:r>
              <a:rPr lang="en-US" sz="2000" smtClean="0"/>
              <a:t>Steve R. Baumgardner, Marie K. Crothers, Positive Psychology, Upper Saddle River (New Jersey) 2010.</a:t>
            </a:r>
            <a:endParaRPr lang="de-DE" sz="2000" smtClean="0"/>
          </a:p>
          <a:p>
            <a:pPr marL="0" indent="0" eaLnBrk="1" hangingPunct="1">
              <a:lnSpc>
                <a:spcPct val="80000"/>
              </a:lnSpc>
              <a:buFont typeface="Monotype Sorts"/>
              <a:buNone/>
            </a:pPr>
            <a:r>
              <a:rPr lang="de-DE" sz="2000" smtClean="0"/>
              <a:t>Bauer. J., Prinzip Menschlichkeit – Warum wir von Natur aus kooperieren, Hamburg 2006 (</a:t>
            </a:r>
            <a:r>
              <a:rPr lang="de-DE" sz="2000" u="sng" smtClean="0"/>
              <a:t>sehr empfehlenswerte</a:t>
            </a:r>
            <a:r>
              <a:rPr lang="de-DE" sz="2000" smtClean="0"/>
              <a:t> Einstiegsliteratur zu den Erkenntnissen der Neurobiologie).</a:t>
            </a:r>
          </a:p>
          <a:p>
            <a:pPr marL="0" indent="0" eaLnBrk="1" hangingPunct="1">
              <a:lnSpc>
                <a:spcPct val="80000"/>
              </a:lnSpc>
              <a:buFont typeface="Monotype Sorts"/>
              <a:buNone/>
            </a:pPr>
            <a:r>
              <a:rPr lang="de-DE" sz="2000" smtClean="0"/>
              <a:t>Bauer, J., Die Entdeckung des „Social Brain“, in: Nida-Rümelin, J. et al. (Hrsg.), Was ist der Mensch, Berlin et al. 2008, S. 24 – 28.   </a:t>
            </a:r>
          </a:p>
          <a:p>
            <a:pPr marL="0" indent="0" eaLnBrk="1" hangingPunct="1">
              <a:lnSpc>
                <a:spcPct val="80000"/>
              </a:lnSpc>
              <a:buFont typeface="Monotype Sorts"/>
              <a:buNone/>
            </a:pPr>
            <a:r>
              <a:rPr lang="de-DE" sz="2000" smtClean="0"/>
              <a:t>Ben-Shahar, T</a:t>
            </a:r>
            <a:r>
              <a:rPr lang="de-DE" sz="2000" b="1" smtClean="0"/>
              <a:t>.</a:t>
            </a:r>
            <a:r>
              <a:rPr lang="de-DE" sz="2000" smtClean="0"/>
              <a:t>, Glücklicher, München 2007 (</a:t>
            </a:r>
            <a:r>
              <a:rPr lang="de-DE" sz="2000" u="sng" smtClean="0"/>
              <a:t>sehr empfehlenswerte</a:t>
            </a:r>
            <a:r>
              <a:rPr lang="de-DE" sz="2000" smtClean="0"/>
              <a:t> Einstiegsliteratur zur Glücksforschung, insbesondere aus psychologischer Sicht).</a:t>
            </a:r>
          </a:p>
          <a:p>
            <a:pPr marL="0" indent="0" eaLnBrk="1" hangingPunct="1">
              <a:lnSpc>
                <a:spcPct val="80000"/>
              </a:lnSpc>
              <a:buFont typeface="Monotype Sorts"/>
              <a:buNone/>
            </a:pPr>
            <a:r>
              <a:rPr lang="en-US" sz="2000" smtClean="0"/>
              <a:t>Bok, D. The Politics of Happiness – what government can learn from the new research on well-being, Princeton/ Oxford,. 2010. </a:t>
            </a:r>
            <a:endParaRPr lang="de-DE" sz="2000" smtClean="0"/>
          </a:p>
          <a:p>
            <a:pPr marL="0" indent="0" eaLnBrk="1" hangingPunct="1">
              <a:lnSpc>
                <a:spcPct val="80000"/>
              </a:lnSpc>
              <a:buFont typeface="Monotype Sorts"/>
              <a:buNone/>
            </a:pPr>
            <a:endParaRPr lang="de-DE" sz="2000" smtClean="0"/>
          </a:p>
          <a:p>
            <a:pPr marL="0" indent="0" eaLnBrk="1" hangingPunct="1">
              <a:buFont typeface="Monotype Sorts"/>
              <a:buNone/>
            </a:pPr>
            <a:endParaRPr lang="de-DE" sz="2000" smtClean="0"/>
          </a:p>
        </p:txBody>
      </p:sp>
      <p:sp>
        <p:nvSpPr>
          <p:cNvPr id="8192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1923" name="Foliennummernplatzhalter 4"/>
          <p:cNvSpPr>
            <a:spLocks noGrp="1"/>
          </p:cNvSpPr>
          <p:nvPr>
            <p:ph type="sldNum" sz="quarter" idx="11"/>
          </p:nvPr>
        </p:nvSpPr>
        <p:spPr>
          <a:noFill/>
        </p:spPr>
        <p:txBody>
          <a:bodyPr/>
          <a:lstStyle/>
          <a:p>
            <a:r>
              <a:rPr lang="de-DE" smtClean="0"/>
              <a:t>Seite </a:t>
            </a:r>
            <a:fld id="{9EF04EC8-1D23-489F-9539-1E6D5EA40C18}" type="slidenum">
              <a:rPr lang="de-DE" smtClean="0"/>
              <a:pPr/>
              <a:t>57</a:t>
            </a:fld>
            <a:endParaRPr lang="de-DE"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Inhaltsplatzhalter 2"/>
          <p:cNvSpPr>
            <a:spLocks noGrp="1"/>
          </p:cNvSpPr>
          <p:nvPr>
            <p:ph idx="1"/>
          </p:nvPr>
        </p:nvSpPr>
        <p:spPr>
          <a:xfrm>
            <a:off x="304800" y="1143000"/>
            <a:ext cx="8594725" cy="4949825"/>
          </a:xfrm>
        </p:spPr>
        <p:txBody>
          <a:bodyPr/>
          <a:lstStyle/>
          <a:p>
            <a:pPr marL="0" indent="0" eaLnBrk="1" hangingPunct="1">
              <a:lnSpc>
                <a:spcPct val="80000"/>
              </a:lnSpc>
              <a:buFont typeface="Monotype Sorts"/>
              <a:buNone/>
            </a:pPr>
            <a:r>
              <a:rPr lang="en-US" sz="2000" smtClean="0"/>
              <a:t>Bernanke, B.,  Chairman of the Board of Govenors of the Federal Reserve System, Vortrag “The economics of happiness”, gehalten am 8. </a:t>
            </a:r>
            <a:r>
              <a:rPr lang="de-DE" sz="2000" smtClean="0"/>
              <a:t>Mai 2010 vor Absolventen der University of South Carolina.</a:t>
            </a:r>
          </a:p>
          <a:p>
            <a:pPr marL="0" indent="0" eaLnBrk="1" hangingPunct="1">
              <a:lnSpc>
                <a:spcPct val="80000"/>
              </a:lnSpc>
              <a:buFont typeface="Monotype Sorts"/>
              <a:buNone/>
            </a:pPr>
            <a:r>
              <a:rPr lang="de-DE" sz="2000" smtClean="0"/>
              <a:t>Berns, G.,  Statisfaction – Warum nur Neues uns glücklich macht, Frankfurt/New York 2006 (</a:t>
            </a:r>
            <a:r>
              <a:rPr lang="de-DE" sz="2000" u="sng" smtClean="0"/>
              <a:t>sehr empfehlenswerte</a:t>
            </a:r>
            <a:r>
              <a:rPr lang="de-DE" sz="2000" smtClean="0"/>
              <a:t> Vertiefungsliteratur zu den Erkenntnissen der Neurobiologie).</a:t>
            </a:r>
          </a:p>
          <a:p>
            <a:pPr marL="0" indent="0" eaLnBrk="1" hangingPunct="1">
              <a:lnSpc>
                <a:spcPct val="80000"/>
              </a:lnSpc>
              <a:buFont typeface="Monotype Sorts"/>
              <a:buNone/>
            </a:pPr>
            <a:r>
              <a:rPr lang="de-DE" sz="2000" smtClean="0"/>
              <a:t>Binswanger, M., Die Tretmühlen des Glücks – Wir haben immer mehr und werden nicht glücklicher. Was können wir tun?, Freiburg 2006 (sehr empfehlenswerte Einführung in die ökonomische Glücksforschung). </a:t>
            </a:r>
          </a:p>
          <a:p>
            <a:pPr marL="0" indent="0" eaLnBrk="1" hangingPunct="1">
              <a:buFont typeface="Monotype Sorts"/>
              <a:buNone/>
            </a:pPr>
            <a:r>
              <a:rPr lang="de-DE" sz="2000" smtClean="0"/>
              <a:t>Braakmann, A./Zieschank, R./Diefenbacher, H./Brachinger, H.W./Wagner, G./Leggewie, C./Sommer, B. , Zeitgespräch "Wie lässt sich Wohlstand messen?",in: Wirtschaftsdienst 2009,  12, S. 783-804 (</a:t>
            </a:r>
            <a:r>
              <a:rPr lang="de-DE" sz="2000" u="sng" smtClean="0"/>
              <a:t>sehr guter Überblick </a:t>
            </a:r>
            <a:r>
              <a:rPr lang="de-DE" sz="2000" smtClean="0"/>
              <a:t>über die aktuelle Diskussion zur Wohlstandmessung nach Vorlage des Abschlussberichts der Stiglitz-Kommission im September 2009).  </a:t>
            </a:r>
          </a:p>
          <a:p>
            <a:pPr marL="0" indent="0" eaLnBrk="1" hangingPunct="1">
              <a:buFont typeface="Monotype Sorts"/>
              <a:buNone/>
            </a:pPr>
            <a:r>
              <a:rPr lang="en-US" sz="2000" smtClean="0"/>
              <a:t>David Camaron, PM speech on wellbeing, 25.11.2010</a:t>
            </a:r>
            <a:endParaRPr lang="de-DE" sz="2000" smtClean="0"/>
          </a:p>
          <a:p>
            <a:pPr marL="0" indent="0" eaLnBrk="1" hangingPunct="1">
              <a:buFont typeface="Monotype Sorts"/>
              <a:buNone/>
            </a:pPr>
            <a:endParaRPr lang="de-DE" sz="2000" smtClean="0"/>
          </a:p>
          <a:p>
            <a:pPr marL="0" indent="0" eaLnBrk="1" hangingPunct="1">
              <a:buFont typeface="Monotype Sorts"/>
              <a:buNone/>
            </a:pPr>
            <a:endParaRPr lang="de-DE" sz="2400" smtClean="0"/>
          </a:p>
        </p:txBody>
      </p:sp>
      <p:sp>
        <p:nvSpPr>
          <p:cNvPr id="8294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2947" name="Foliennummernplatzhalter 4"/>
          <p:cNvSpPr>
            <a:spLocks noGrp="1"/>
          </p:cNvSpPr>
          <p:nvPr>
            <p:ph type="sldNum" sz="quarter" idx="11"/>
          </p:nvPr>
        </p:nvSpPr>
        <p:spPr>
          <a:noFill/>
        </p:spPr>
        <p:txBody>
          <a:bodyPr/>
          <a:lstStyle/>
          <a:p>
            <a:r>
              <a:rPr lang="de-DE" smtClean="0"/>
              <a:t>Seite </a:t>
            </a:r>
            <a:fld id="{562A20F0-5659-4CFF-9ADE-7C97C6F6F551}" type="slidenum">
              <a:rPr lang="de-DE" smtClean="0"/>
              <a:pPr/>
              <a:t>58</a:t>
            </a:fld>
            <a:endParaRPr lang="de-DE"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Inhaltsplatzhalter 2"/>
          <p:cNvSpPr>
            <a:spLocks noGrp="1"/>
          </p:cNvSpPr>
          <p:nvPr>
            <p:ph idx="1"/>
          </p:nvPr>
        </p:nvSpPr>
        <p:spPr>
          <a:xfrm>
            <a:off x="304800" y="1071563"/>
            <a:ext cx="8594725" cy="5143500"/>
          </a:xfrm>
        </p:spPr>
        <p:txBody>
          <a:bodyPr/>
          <a:lstStyle/>
          <a:p>
            <a:pPr marL="0" indent="0" eaLnBrk="1" hangingPunct="1">
              <a:lnSpc>
                <a:spcPct val="80000"/>
              </a:lnSpc>
              <a:buFont typeface="Monotype Sorts"/>
              <a:buNone/>
            </a:pPr>
            <a:r>
              <a:rPr lang="en-GB" sz="2000" smtClean="0"/>
              <a:t>Clark, A., Frijters, P., Shields, M., Relative Income, Happiness, and Utility: An Explanation for the Easterlin Paradox and Other Puzzles, in: Journal of Economic Literature, Vol. 46/1, März 2008, S. 95-144 (Übersicht über den aktuellen Stand der ökonomischen Glücksforschung).</a:t>
            </a:r>
          </a:p>
          <a:p>
            <a:pPr marL="0" indent="0" eaLnBrk="1" hangingPunct="1">
              <a:lnSpc>
                <a:spcPct val="80000"/>
              </a:lnSpc>
              <a:buFont typeface="Monotype Sorts"/>
              <a:buNone/>
            </a:pPr>
            <a:r>
              <a:rPr lang="de-DE" sz="2000" smtClean="0"/>
              <a:t>Creusen, U./Müller-Seitz, G., Das Positive-Leadership-GRID - Eine Analyse aus Sicht des Positiven Managements, Wiesbaden 2010 (sehr guter Einstieg über die aktuelle Diskussion zur Umsetzung der Ergebnisse der Positiven Psychologie in die Managementtheorie/-lehre).</a:t>
            </a:r>
          </a:p>
          <a:p>
            <a:pPr marL="0" indent="0" eaLnBrk="1" hangingPunct="1">
              <a:lnSpc>
                <a:spcPct val="80000"/>
              </a:lnSpc>
              <a:buFont typeface="Monotype Sorts"/>
              <a:buNone/>
            </a:pPr>
            <a:r>
              <a:rPr lang="de-DE" sz="2000" smtClean="0"/>
              <a:t>Csikszentmihalyi, M., Flow – Das Geheimnis des Glücks, 12. Auflage, Stuttgart  2005.</a:t>
            </a:r>
          </a:p>
          <a:p>
            <a:pPr marL="0" indent="0" eaLnBrk="1" hangingPunct="1">
              <a:lnSpc>
                <a:spcPct val="80000"/>
              </a:lnSpc>
              <a:buFont typeface="Monotype Sorts"/>
              <a:buNone/>
            </a:pPr>
            <a:r>
              <a:rPr lang="de-DE" sz="2000" smtClean="0"/>
              <a:t>Diener, E., Biswas-Diener, R.</a:t>
            </a:r>
            <a:r>
              <a:rPr lang="de-DE" sz="2000" b="1" smtClean="0"/>
              <a:t>, </a:t>
            </a:r>
            <a:r>
              <a:rPr lang="de-DE" sz="2000" smtClean="0"/>
              <a:t>Happiness – Unlocking the Mysteries of Psychological Wealth, Malden (USA) et al. 2008</a:t>
            </a:r>
            <a:r>
              <a:rPr lang="de-DE" sz="2000" b="1" smtClean="0"/>
              <a:t> </a:t>
            </a:r>
            <a:r>
              <a:rPr lang="de-DE" sz="2000" smtClean="0"/>
              <a:t>(sehr empfehlenswerte aktuelle Darlegung der wissenschaftlichen Ergebnisse der Glücksforschung aus psychologischer Sicht).</a:t>
            </a:r>
          </a:p>
          <a:p>
            <a:pPr marL="0" indent="0" eaLnBrk="1" hangingPunct="1">
              <a:lnSpc>
                <a:spcPct val="80000"/>
              </a:lnSpc>
              <a:buFont typeface="Monotype Sorts"/>
              <a:buNone/>
            </a:pPr>
            <a:r>
              <a:rPr lang="de-DE" sz="2000" smtClean="0"/>
              <a:t>Diener, E.,  Glücksforschung – die Fakten und die Irrtümer, in: Psychologie heute, 37. Jg. (2010), Ausgabe Mai,  S. 30-36.  </a:t>
            </a:r>
          </a:p>
          <a:p>
            <a:pPr marL="0" indent="0" eaLnBrk="1" hangingPunct="1">
              <a:buFont typeface="Monotype Sorts"/>
              <a:buNone/>
            </a:pPr>
            <a:endParaRPr lang="en-GB" sz="2000" smtClean="0"/>
          </a:p>
          <a:p>
            <a:pPr marL="0" indent="0" eaLnBrk="1" hangingPunct="1">
              <a:buFont typeface="Monotype Sorts"/>
              <a:buNone/>
            </a:pPr>
            <a:endParaRPr lang="en-GB" sz="1800" smtClean="0"/>
          </a:p>
          <a:p>
            <a:pPr marL="0" indent="0" eaLnBrk="1" hangingPunct="1">
              <a:buFont typeface="Monotype Sorts"/>
              <a:buNone/>
            </a:pPr>
            <a:endParaRPr lang="de-DE" sz="1800" smtClean="0"/>
          </a:p>
        </p:txBody>
      </p:sp>
      <p:sp>
        <p:nvSpPr>
          <p:cNvPr id="8397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3971" name="Foliennummernplatzhalter 4"/>
          <p:cNvSpPr>
            <a:spLocks noGrp="1"/>
          </p:cNvSpPr>
          <p:nvPr>
            <p:ph type="sldNum" sz="quarter" idx="11"/>
          </p:nvPr>
        </p:nvSpPr>
        <p:spPr>
          <a:noFill/>
        </p:spPr>
        <p:txBody>
          <a:bodyPr/>
          <a:lstStyle/>
          <a:p>
            <a:r>
              <a:rPr lang="de-DE" smtClean="0"/>
              <a:t>Seite </a:t>
            </a:r>
            <a:fld id="{91E49050-B4C9-43AA-B4D7-3FFA440842A4}" type="slidenum">
              <a:rPr lang="de-DE" smtClean="0"/>
              <a:pPr/>
              <a:t>59</a:t>
            </a:fld>
            <a:endParaRPr lang="de-D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Inhaltsplatzhalter 2"/>
          <p:cNvSpPr>
            <a:spLocks noGrp="1"/>
          </p:cNvSpPr>
          <p:nvPr>
            <p:ph idx="1"/>
          </p:nvPr>
        </p:nvSpPr>
        <p:spPr>
          <a:xfrm>
            <a:off x="304800" y="1196975"/>
            <a:ext cx="8594725" cy="4895850"/>
          </a:xfrm>
        </p:spPr>
        <p:txBody>
          <a:bodyPr/>
          <a:lstStyle/>
          <a:p>
            <a:pPr marL="0" indent="0" eaLnBrk="1" hangingPunct="1">
              <a:buFont typeface="Monotype Sorts"/>
              <a:buNone/>
            </a:pPr>
            <a:endParaRPr lang="en-US" sz="2400" smtClean="0"/>
          </a:p>
          <a:p>
            <a:pPr marL="0" indent="0" algn="ctr" eaLnBrk="1" hangingPunct="1">
              <a:buFont typeface="Monotype Sorts"/>
              <a:buNone/>
            </a:pPr>
            <a:r>
              <a:rPr lang="en-US" sz="2400" smtClean="0"/>
              <a:t>Die</a:t>
            </a:r>
            <a:r>
              <a:rPr lang="en-US" sz="2400" i="1" smtClean="0"/>
              <a:t> </a:t>
            </a:r>
            <a:r>
              <a:rPr lang="de-DE" sz="2400" smtClean="0"/>
              <a:t>Organisation für wirtschaftliche Zusammenarbeit und Entwicklung (</a:t>
            </a:r>
            <a:r>
              <a:rPr lang="en-US" sz="2400" b="1" smtClean="0"/>
              <a:t>OECD)</a:t>
            </a:r>
            <a:r>
              <a:rPr lang="en-US" sz="2400" i="1" smtClean="0"/>
              <a:t> </a:t>
            </a:r>
            <a:r>
              <a:rPr lang="en-US" sz="2400" smtClean="0"/>
              <a:t>änderte anlässlich der Feierlichkeiten zu ihrem </a:t>
            </a:r>
            <a:r>
              <a:rPr lang="en-US" sz="2400" b="1" smtClean="0"/>
              <a:t>50jährigen Bestehen </a:t>
            </a:r>
            <a:r>
              <a:rPr lang="en-US" sz="2400" smtClean="0"/>
              <a:t>Ende Mai 2011 ihre </a:t>
            </a:r>
            <a:r>
              <a:rPr lang="en-US" sz="2400" b="1" smtClean="0"/>
              <a:t>Ausrichtung. </a:t>
            </a:r>
          </a:p>
          <a:p>
            <a:pPr marL="0" indent="0" algn="ctr" eaLnBrk="1" hangingPunct="1">
              <a:buFont typeface="Monotype Sorts"/>
              <a:buNone/>
            </a:pPr>
            <a:r>
              <a:rPr lang="en-US" sz="2400" i="1" smtClean="0"/>
              <a:t>“</a:t>
            </a:r>
            <a:r>
              <a:rPr lang="en-US" sz="2400" smtClean="0"/>
              <a:t>Over the </a:t>
            </a:r>
            <a:r>
              <a:rPr lang="en-US" sz="2400" b="1" smtClean="0"/>
              <a:t>past 50 years</a:t>
            </a:r>
            <a:r>
              <a:rPr lang="en-US" sz="2400" smtClean="0"/>
              <a:t>, the OECD has developed a rich set of recommendations on policies that can best support </a:t>
            </a:r>
            <a:r>
              <a:rPr lang="en-US" sz="2400" b="1" smtClean="0"/>
              <a:t>economic growth</a:t>
            </a:r>
            <a:r>
              <a:rPr lang="en-US" sz="2400" smtClean="0"/>
              <a:t>. The </a:t>
            </a:r>
            <a:r>
              <a:rPr lang="en-US" sz="2400" b="1" smtClean="0"/>
              <a:t>task</a:t>
            </a:r>
            <a:r>
              <a:rPr lang="en-US" sz="2400" smtClean="0"/>
              <a:t> that </a:t>
            </a:r>
            <a:r>
              <a:rPr lang="en-US" sz="2400" b="1" smtClean="0"/>
              <a:t>we face today </a:t>
            </a:r>
            <a:r>
              <a:rPr lang="en-US" sz="2400" smtClean="0"/>
              <a:t>is to develop an equally rich menu of recommendations on policies to </a:t>
            </a:r>
            <a:r>
              <a:rPr lang="en-US" sz="2400" b="1" smtClean="0"/>
              <a:t>support</a:t>
            </a:r>
            <a:r>
              <a:rPr lang="en-US" sz="2400" smtClean="0"/>
              <a:t> </a:t>
            </a:r>
            <a:r>
              <a:rPr lang="en-US" sz="2400" b="1" smtClean="0"/>
              <a:t>societal progress</a:t>
            </a:r>
            <a:r>
              <a:rPr lang="en-US" sz="2400" smtClean="0"/>
              <a:t>: </a:t>
            </a:r>
            <a:r>
              <a:rPr lang="en-US" sz="2400" b="1" smtClean="0"/>
              <a:t>better policies for better lives</a:t>
            </a:r>
            <a:r>
              <a:rPr lang="en-US" sz="2400" smtClean="0"/>
              <a:t>.”</a:t>
            </a:r>
          </a:p>
          <a:p>
            <a:pPr marL="0" indent="0" algn="ctr" eaLnBrk="1" hangingPunct="1">
              <a:buFont typeface="Monotype Sorts"/>
              <a:buNone/>
            </a:pPr>
            <a:r>
              <a:rPr lang="en-US" sz="2400" smtClean="0"/>
              <a:t>OECD, Better Life Initiative, Mai 2011</a:t>
            </a:r>
          </a:p>
          <a:p>
            <a:pPr marL="0" indent="0" eaLnBrk="1" hangingPunct="1">
              <a:buFont typeface="Monotype Sorts"/>
              <a:buNone/>
            </a:pPr>
            <a:r>
              <a:rPr lang="en-US" sz="2400" i="1" smtClean="0"/>
              <a:t> </a:t>
            </a:r>
            <a:endParaRPr lang="de-DE" sz="2400" smtClean="0">
              <a:latin typeface="Times New Roman" pitchFamily="18" charset="0"/>
              <a:cs typeface="Times New Roman" pitchFamily="18" charset="0"/>
            </a:endParaRPr>
          </a:p>
        </p:txBody>
      </p:sp>
      <p:sp>
        <p:nvSpPr>
          <p:cNvPr id="1741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7411" name="Foliennummernplatzhalter 4"/>
          <p:cNvSpPr>
            <a:spLocks noGrp="1"/>
          </p:cNvSpPr>
          <p:nvPr>
            <p:ph type="sldNum" sz="quarter" idx="11"/>
          </p:nvPr>
        </p:nvSpPr>
        <p:spPr>
          <a:noFill/>
        </p:spPr>
        <p:txBody>
          <a:bodyPr/>
          <a:lstStyle/>
          <a:p>
            <a:r>
              <a:rPr lang="de-DE" smtClean="0"/>
              <a:t>Seite </a:t>
            </a:r>
            <a:fld id="{600C3973-7B29-415A-B983-ABB21DD26B04}" type="slidenum">
              <a:rPr lang="de-DE" smtClean="0"/>
              <a:pPr/>
              <a:t>6</a:t>
            </a:fld>
            <a:endParaRPr lang="de-DE"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Inhaltsplatzhalter 2"/>
          <p:cNvSpPr>
            <a:spLocks noGrp="1"/>
          </p:cNvSpPr>
          <p:nvPr>
            <p:ph idx="1"/>
          </p:nvPr>
        </p:nvSpPr>
        <p:spPr>
          <a:xfrm>
            <a:off x="304800" y="1071563"/>
            <a:ext cx="8594725" cy="5143500"/>
          </a:xfrm>
        </p:spPr>
        <p:txBody>
          <a:bodyPr/>
          <a:lstStyle/>
          <a:p>
            <a:pPr marL="0" indent="0" eaLnBrk="1" hangingPunct="1">
              <a:lnSpc>
                <a:spcPct val="80000"/>
              </a:lnSpc>
              <a:buFont typeface="Monotype Sorts"/>
              <a:buNone/>
            </a:pPr>
            <a:r>
              <a:rPr lang="de-DE" sz="2000" smtClean="0"/>
              <a:t>Ekman, P., Gefühle lesen – Wie Sie Emotionen erkennen und richtig interpretieren, 2. Auflage, München 2010 (sehr empfehlenswerte Einführung und Überblick in die wissenschaftlichen Erkenntnisse zur Gefühlsforschung). </a:t>
            </a:r>
          </a:p>
          <a:p>
            <a:pPr marL="0" indent="0" eaLnBrk="1" hangingPunct="1">
              <a:lnSpc>
                <a:spcPct val="80000"/>
              </a:lnSpc>
              <a:buFont typeface="Monotype Sorts"/>
              <a:buNone/>
            </a:pPr>
            <a:r>
              <a:rPr lang="de-DE" sz="2000" smtClean="0"/>
              <a:t>Elger, C., Neuroleadership, Erkenntnisse der Hirnforschung für die Führung von Mitarbeitern, Planegg bei München 2009. </a:t>
            </a:r>
          </a:p>
          <a:p>
            <a:pPr marL="0" indent="0" eaLnBrk="1" hangingPunct="1">
              <a:lnSpc>
                <a:spcPct val="80000"/>
              </a:lnSpc>
              <a:buFont typeface="Monotype Sorts"/>
              <a:buNone/>
            </a:pPr>
            <a:r>
              <a:rPr lang="de-DE" sz="2000" smtClean="0"/>
              <a:t>Emmons, R., Vom Glück, dankbar zu sein – eine Anleitung für den Alltag, Frankfurt 2008.</a:t>
            </a:r>
          </a:p>
          <a:p>
            <a:pPr marL="0" indent="0" eaLnBrk="1" hangingPunct="1">
              <a:lnSpc>
                <a:spcPct val="80000"/>
              </a:lnSpc>
              <a:buFont typeface="Monotype Sorts"/>
              <a:buNone/>
            </a:pPr>
            <a:r>
              <a:rPr lang="de-DE" sz="2000" smtClean="0"/>
              <a:t>Epikur, Wege zum Glück, hrsg. und übersetzt von Rainer Nickel, Düsseldorf u.a., 2005.</a:t>
            </a:r>
          </a:p>
          <a:p>
            <a:pPr marL="0" indent="0" eaLnBrk="1" hangingPunct="1">
              <a:lnSpc>
                <a:spcPct val="80000"/>
              </a:lnSpc>
              <a:buFont typeface="Monotype Sorts"/>
              <a:buNone/>
            </a:pPr>
            <a:r>
              <a:rPr lang="de-DE" sz="2000" smtClean="0"/>
              <a:t>Fredrickson, B., Positivity, New York 2009 (sehr empfehlenswerte Darstellung des Positivity-Konzepts mit konkreten Handlungsanweisungen).</a:t>
            </a:r>
          </a:p>
          <a:p>
            <a:pPr marL="0" indent="0" eaLnBrk="1" hangingPunct="1">
              <a:lnSpc>
                <a:spcPct val="80000"/>
              </a:lnSpc>
              <a:buFont typeface="Monotype Sorts"/>
              <a:buNone/>
            </a:pPr>
            <a:r>
              <a:rPr lang="de-DE" sz="2000" smtClean="0"/>
              <a:t>Fredrickson, B. Die Macht der guten Gefühle, in: Gehirn und Geist, Denken, Fühlen, Handeln – Grundlagen der Psychologie, Basiswissen Nr. 1/2010, S. 70-75.  </a:t>
            </a:r>
          </a:p>
          <a:p>
            <a:pPr marL="0" indent="0" eaLnBrk="1" hangingPunct="1">
              <a:lnSpc>
                <a:spcPct val="80000"/>
              </a:lnSpc>
              <a:buFont typeface="Monotype Sorts"/>
              <a:buNone/>
            </a:pPr>
            <a:endParaRPr lang="de-DE" sz="2000" smtClean="0"/>
          </a:p>
          <a:p>
            <a:pPr marL="0" indent="0" eaLnBrk="1" hangingPunct="1">
              <a:lnSpc>
                <a:spcPct val="80000"/>
              </a:lnSpc>
              <a:buFont typeface="Monotype Sorts"/>
              <a:buNone/>
            </a:pPr>
            <a:endParaRPr lang="de-DE" sz="2000" smtClean="0"/>
          </a:p>
          <a:p>
            <a:pPr marL="0" indent="0" eaLnBrk="1" hangingPunct="1">
              <a:lnSpc>
                <a:spcPct val="80000"/>
              </a:lnSpc>
              <a:buFont typeface="Monotype Sorts"/>
              <a:buNone/>
            </a:pPr>
            <a:endParaRPr lang="de-DE" sz="2000" smtClean="0"/>
          </a:p>
          <a:p>
            <a:pPr marL="0" indent="0" eaLnBrk="1" hangingPunct="1">
              <a:lnSpc>
                <a:spcPct val="80000"/>
              </a:lnSpc>
              <a:buFont typeface="Monotype Sorts"/>
              <a:buNone/>
            </a:pPr>
            <a:endParaRPr lang="de-DE" sz="1800" smtClean="0"/>
          </a:p>
          <a:p>
            <a:pPr marL="0" indent="0" eaLnBrk="1" hangingPunct="1">
              <a:buFont typeface="Monotype Sorts"/>
              <a:buNone/>
            </a:pPr>
            <a:endParaRPr lang="de-DE" sz="1800" smtClean="0"/>
          </a:p>
        </p:txBody>
      </p:sp>
      <p:sp>
        <p:nvSpPr>
          <p:cNvPr id="8499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4995" name="Foliennummernplatzhalter 4"/>
          <p:cNvSpPr>
            <a:spLocks noGrp="1"/>
          </p:cNvSpPr>
          <p:nvPr>
            <p:ph type="sldNum" sz="quarter" idx="11"/>
          </p:nvPr>
        </p:nvSpPr>
        <p:spPr>
          <a:noFill/>
        </p:spPr>
        <p:txBody>
          <a:bodyPr/>
          <a:lstStyle/>
          <a:p>
            <a:r>
              <a:rPr lang="de-DE" smtClean="0"/>
              <a:t>Seite </a:t>
            </a:r>
            <a:fld id="{A2037C53-3BB2-43C8-8DF0-3D9B7ED30FDE}" type="slidenum">
              <a:rPr lang="de-DE" smtClean="0"/>
              <a:pPr/>
              <a:t>60</a:t>
            </a:fld>
            <a:endParaRPr lang="de-DE"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Inhaltsplatzhalter 2"/>
          <p:cNvSpPr>
            <a:spLocks noGrp="1"/>
          </p:cNvSpPr>
          <p:nvPr>
            <p:ph idx="1"/>
          </p:nvPr>
        </p:nvSpPr>
        <p:spPr>
          <a:xfrm>
            <a:off x="304800" y="1052513"/>
            <a:ext cx="8594725" cy="5184775"/>
          </a:xfrm>
        </p:spPr>
        <p:txBody>
          <a:bodyPr/>
          <a:lstStyle/>
          <a:p>
            <a:pPr marL="0" indent="0" eaLnBrk="1" hangingPunct="1">
              <a:buFont typeface="Monotype Sorts"/>
              <a:buNone/>
            </a:pPr>
            <a:r>
              <a:rPr lang="en-GB" sz="2000" smtClean="0"/>
              <a:t>Frey, B. S.,, Frey Marti, C., Glück – die Sicht der Ökonomie, Zürich 2010 (sehr guter Überblick über den Stand der ökonomischen Glückforschung).</a:t>
            </a:r>
          </a:p>
          <a:p>
            <a:pPr marL="0" indent="0" eaLnBrk="1" hangingPunct="1">
              <a:buFont typeface="Monotype Sorts"/>
              <a:buNone/>
            </a:pPr>
            <a:r>
              <a:rPr lang="en-US" sz="2000" smtClean="0"/>
              <a:t>Harvard Business Review OnPoint, The Ideal Workplace - How to boost Productivity, Commitment &amp; Job Satisfaction, Summer 2010.</a:t>
            </a:r>
            <a:endParaRPr lang="de-DE" sz="2000" smtClean="0"/>
          </a:p>
          <a:p>
            <a:pPr marL="0" indent="0" eaLnBrk="1" hangingPunct="1">
              <a:buFont typeface="Monotype Sorts"/>
              <a:buNone/>
            </a:pPr>
            <a:r>
              <a:rPr lang="en-US" sz="2000" smtClean="0"/>
              <a:t>Harvard Medical School, Positive Psychology – Harnessing the power of happiness, personal strength, and mindfulness, Special Heath Report, Harvard 2009.  </a:t>
            </a:r>
          </a:p>
          <a:p>
            <a:pPr marL="0" indent="0" eaLnBrk="1" hangingPunct="1">
              <a:buFont typeface="Monotype Sorts"/>
              <a:buNone/>
            </a:pPr>
            <a:r>
              <a:rPr lang="en-US" sz="2000" smtClean="0"/>
              <a:t>Häring, N., Markt und Macht – Was Sie schon immer über die Wirtscahfts wissen wolten, aber bisher nicht erfahren sollten, Stuttgart 2010.</a:t>
            </a:r>
          </a:p>
          <a:p>
            <a:pPr marL="0" indent="0" eaLnBrk="1" hangingPunct="1">
              <a:buFont typeface="Monotype Sorts"/>
              <a:buNone/>
            </a:pPr>
            <a:r>
              <a:rPr lang="en-GB" sz="2000" smtClean="0"/>
              <a:t>Horx, M., Das Buch des Wandels – Wie Menschen die Zukunft gestalten, München 2009.</a:t>
            </a:r>
          </a:p>
          <a:p>
            <a:pPr marL="0" indent="0" eaLnBrk="1" hangingPunct="1">
              <a:buFont typeface="Monotype Sorts"/>
              <a:buNone/>
            </a:pPr>
            <a:r>
              <a:rPr lang="en-GB" sz="2000" smtClean="0"/>
              <a:t>IHK Nürnberg für Mittelfranken, Der ehrbare Kaufmann, Nürnberg 2010.</a:t>
            </a:r>
          </a:p>
          <a:p>
            <a:pPr marL="0" indent="0" eaLnBrk="1" hangingPunct="1">
              <a:buFont typeface="Monotype Sorts"/>
              <a:buNone/>
            </a:pPr>
            <a:r>
              <a:rPr lang="en-GB" sz="2000" smtClean="0"/>
              <a:t>Jackson, T. Wohlstand ohne Wachstum – Leben und Wirtschaften in einer endlichen Welt, München 2011.</a:t>
            </a:r>
          </a:p>
          <a:p>
            <a:pPr marL="0" indent="0" eaLnBrk="1" hangingPunct="1">
              <a:buFont typeface="Monotype Sorts"/>
              <a:buNone/>
            </a:pPr>
            <a:endParaRPr lang="de-DE" sz="2000" smtClean="0"/>
          </a:p>
          <a:p>
            <a:pPr marL="0" indent="0" eaLnBrk="1" hangingPunct="1">
              <a:buFont typeface="Monotype Sorts"/>
              <a:buNone/>
            </a:pPr>
            <a:endParaRPr lang="en-GB" sz="2000" smtClean="0"/>
          </a:p>
          <a:p>
            <a:pPr marL="0" indent="0" eaLnBrk="1" hangingPunct="1">
              <a:buFont typeface="Monotype Sorts"/>
              <a:buNone/>
            </a:pPr>
            <a:endParaRPr lang="de-DE" sz="2000" smtClean="0"/>
          </a:p>
        </p:txBody>
      </p:sp>
      <p:sp>
        <p:nvSpPr>
          <p:cNvPr id="8601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6019" name="Foliennummernplatzhalter 4"/>
          <p:cNvSpPr>
            <a:spLocks noGrp="1"/>
          </p:cNvSpPr>
          <p:nvPr>
            <p:ph type="sldNum" sz="quarter" idx="11"/>
          </p:nvPr>
        </p:nvSpPr>
        <p:spPr>
          <a:noFill/>
        </p:spPr>
        <p:txBody>
          <a:bodyPr/>
          <a:lstStyle/>
          <a:p>
            <a:r>
              <a:rPr lang="de-DE" smtClean="0"/>
              <a:t>Seite </a:t>
            </a:r>
            <a:fld id="{1174C8B5-2151-4BB5-B686-DEBE4CCA3787}" type="slidenum">
              <a:rPr lang="de-DE" smtClean="0"/>
              <a:pPr/>
              <a:t>61</a:t>
            </a:fld>
            <a:endParaRPr lang="de-DE"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Inhaltsplatzhalter 2"/>
          <p:cNvSpPr>
            <a:spLocks noGrp="1"/>
          </p:cNvSpPr>
          <p:nvPr>
            <p:ph idx="1"/>
          </p:nvPr>
        </p:nvSpPr>
        <p:spPr>
          <a:xfrm>
            <a:off x="304800" y="1214438"/>
            <a:ext cx="8594725" cy="4878387"/>
          </a:xfrm>
        </p:spPr>
        <p:txBody>
          <a:bodyPr/>
          <a:lstStyle/>
          <a:p>
            <a:pPr marL="0" indent="0" eaLnBrk="1" hangingPunct="1">
              <a:lnSpc>
                <a:spcPct val="80000"/>
              </a:lnSpc>
              <a:buFont typeface="Monotype Sorts"/>
              <a:buNone/>
            </a:pPr>
            <a:r>
              <a:rPr lang="de-DE" sz="2000" smtClean="0"/>
              <a:t>Jaeger, C., Wachstum – wohin? Eine kurze Geschichte des 21. Jahrhunderts, München 2011.</a:t>
            </a:r>
          </a:p>
          <a:p>
            <a:pPr marL="0" indent="0" eaLnBrk="1" hangingPunct="1">
              <a:lnSpc>
                <a:spcPct val="80000"/>
              </a:lnSpc>
              <a:buFont typeface="Monotype Sorts"/>
              <a:buNone/>
            </a:pPr>
            <a:r>
              <a:rPr lang="de-DE" sz="2000" smtClean="0"/>
              <a:t>Layard, R., Die glückliche Gesellschaft – Was wir aus der Glücksforschung lernen können, 2. Auflage Frankfurt/New York 2009 (</a:t>
            </a:r>
            <a:r>
              <a:rPr lang="de-DE" sz="2000" u="sng" smtClean="0"/>
              <a:t>sehr empfehlenswerte</a:t>
            </a:r>
            <a:r>
              <a:rPr lang="de-DE" sz="2000" smtClean="0"/>
              <a:t> Einstiegsliteratur zu Glücksforschung, insbesondere aus ökonomischer Sicht).</a:t>
            </a:r>
          </a:p>
          <a:p>
            <a:pPr marL="0" indent="0" eaLnBrk="1" hangingPunct="1">
              <a:lnSpc>
                <a:spcPct val="80000"/>
              </a:lnSpc>
              <a:buFont typeface="Monotype Sorts"/>
              <a:buNone/>
            </a:pPr>
            <a:r>
              <a:rPr lang="de-DE" sz="2000" smtClean="0"/>
              <a:t>Linley, A.,  Harrington, S., Garcea, N.,  Oxford Handbook of Positive Psychology and Work, Oxford u.a. 2010 (sehr guter Überblick über den aktuellen Forschungstand iur Umsetzung der Ergebnisse der Positiven Psychologie in die Managementtheorie/-lehre). </a:t>
            </a:r>
          </a:p>
          <a:p>
            <a:pPr marL="0" indent="0" eaLnBrk="1" hangingPunct="1">
              <a:lnSpc>
                <a:spcPct val="80000"/>
              </a:lnSpc>
              <a:buFont typeface="Monotype Sorts"/>
              <a:buNone/>
            </a:pPr>
            <a:r>
              <a:rPr lang="de-DE" sz="2000" smtClean="0"/>
              <a:t>Lyubomirsky, S., Glücklich sein – Warum Sie es in der Hand haben, zufrieden zu leben, Frankfurt 2008 (</a:t>
            </a:r>
            <a:r>
              <a:rPr lang="de-DE" sz="2000" u="sng" smtClean="0"/>
              <a:t>sehr empfehlenswerte</a:t>
            </a:r>
            <a:r>
              <a:rPr lang="de-DE" sz="2000" smtClean="0"/>
              <a:t> </a:t>
            </a:r>
            <a:r>
              <a:rPr lang="de-DE" sz="2000" u="sng" smtClean="0"/>
              <a:t>wissenschaftlich unterlegte</a:t>
            </a:r>
            <a:r>
              <a:rPr lang="de-DE" sz="2000" smtClean="0"/>
              <a:t> Anleitung zum Glücklichsein).</a:t>
            </a:r>
          </a:p>
          <a:p>
            <a:pPr marL="0" indent="0" eaLnBrk="1" hangingPunct="1">
              <a:lnSpc>
                <a:spcPct val="80000"/>
              </a:lnSpc>
              <a:buFont typeface="Monotype Sorts"/>
              <a:buNone/>
            </a:pPr>
            <a:r>
              <a:rPr lang="de-DE" sz="2000" smtClean="0"/>
              <a:t>Marx, R. Das Kapital – Ein Plädoyer für den Menschen, München 2008 (</a:t>
            </a:r>
            <a:r>
              <a:rPr lang="de-DE" sz="2000" u="sng" smtClean="0"/>
              <a:t>sehr empfehlenswerte</a:t>
            </a:r>
            <a:r>
              <a:rPr lang="de-DE" sz="2000" smtClean="0"/>
              <a:t> Analyse des kapitalistischen Wirtschaftssystems vor dem Hintergrund der Katholischen Soziallehre. Reinhard Marz ist Erzbischof von München und Freising.)  </a:t>
            </a:r>
          </a:p>
          <a:p>
            <a:pPr marL="0" indent="0" eaLnBrk="1" hangingPunct="1">
              <a:lnSpc>
                <a:spcPct val="80000"/>
              </a:lnSpc>
              <a:buFont typeface="Monotype Sorts"/>
              <a:buNone/>
            </a:pPr>
            <a:endParaRPr lang="de-DE" sz="2000" smtClean="0"/>
          </a:p>
          <a:p>
            <a:pPr marL="0" indent="0" eaLnBrk="1" hangingPunct="1">
              <a:lnSpc>
                <a:spcPct val="80000"/>
              </a:lnSpc>
              <a:buFont typeface="Monotype Sorts"/>
              <a:buNone/>
            </a:pPr>
            <a:endParaRPr lang="de-DE" sz="2000" smtClean="0"/>
          </a:p>
        </p:txBody>
      </p:sp>
      <p:sp>
        <p:nvSpPr>
          <p:cNvPr id="87042"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7043" name="Foliennummernplatzhalter 4"/>
          <p:cNvSpPr>
            <a:spLocks noGrp="1"/>
          </p:cNvSpPr>
          <p:nvPr>
            <p:ph type="sldNum" sz="quarter" idx="11"/>
          </p:nvPr>
        </p:nvSpPr>
        <p:spPr>
          <a:noFill/>
        </p:spPr>
        <p:txBody>
          <a:bodyPr/>
          <a:lstStyle/>
          <a:p>
            <a:r>
              <a:rPr lang="de-DE" smtClean="0"/>
              <a:t>Seite </a:t>
            </a:r>
            <a:fld id="{B0FADB88-50D3-462E-B212-EF91070BE3C1}" type="slidenum">
              <a:rPr lang="de-DE" smtClean="0"/>
              <a:pPr/>
              <a:t>62</a:t>
            </a:fld>
            <a:endParaRPr lang="de-DE"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Inhaltsplatzhalter 2"/>
          <p:cNvSpPr>
            <a:spLocks noGrp="1"/>
          </p:cNvSpPr>
          <p:nvPr>
            <p:ph idx="1"/>
          </p:nvPr>
        </p:nvSpPr>
        <p:spPr>
          <a:xfrm>
            <a:off x="304800" y="1071563"/>
            <a:ext cx="8594725" cy="5237162"/>
          </a:xfrm>
        </p:spPr>
        <p:txBody>
          <a:bodyPr/>
          <a:lstStyle/>
          <a:p>
            <a:pPr marL="0" indent="0" eaLnBrk="1" hangingPunct="1">
              <a:buFont typeface="Monotype Sorts"/>
              <a:buNone/>
            </a:pPr>
            <a:r>
              <a:rPr lang="de-DE" sz="2000" smtClean="0"/>
              <a:t>Memorandum „Zufrieden trotz sinkenden materiellen Wohlstands" der Arbeitsgruppe "Zufriedenheit" (Vorsitz Meinhard Miegel) des Ameranger Disputs der Ernst Freiberg-Stiftung vom 3.5.2010.  </a:t>
            </a:r>
          </a:p>
          <a:p>
            <a:pPr marL="0" indent="0" eaLnBrk="1" hangingPunct="1">
              <a:buFont typeface="Monotype Sorts"/>
              <a:buNone/>
            </a:pPr>
            <a:r>
              <a:rPr lang="de-DE" sz="2000" smtClean="0"/>
              <a:t>Miegel, M., Exit – Wohlstand ohne Wachstum ,  Berlin 2010  (zum Nachdenken – sehr empfehlenswert).</a:t>
            </a:r>
          </a:p>
          <a:p>
            <a:pPr marL="0" indent="0" eaLnBrk="1" hangingPunct="1">
              <a:buFont typeface="Monotype Sorts"/>
              <a:buNone/>
            </a:pPr>
            <a:r>
              <a:rPr lang="en-US" sz="2000" smtClean="0"/>
              <a:t>Myers, David G., Social Psychology, 10. Auflage, New York 2010.</a:t>
            </a:r>
          </a:p>
          <a:p>
            <a:pPr marL="0" indent="0" eaLnBrk="1" hangingPunct="1">
              <a:buFont typeface="Monotype Sorts"/>
              <a:buNone/>
            </a:pPr>
            <a:r>
              <a:rPr lang="en-US" sz="2000" smtClean="0"/>
              <a:t>Noll, H.-H., Weick, St., Subjective well-being in Germany: evolutions, determinants and policy implications, in: Greve, B. (Hrsg.), Happiness and Social Policy in Europe, Cheltenham 2010, S. 69-88. </a:t>
            </a:r>
          </a:p>
          <a:p>
            <a:pPr marL="0" indent="0" eaLnBrk="1" hangingPunct="1">
              <a:buFont typeface="Monotype Sorts"/>
              <a:buNone/>
            </a:pPr>
            <a:r>
              <a:rPr lang="de-DE" sz="2000" smtClean="0"/>
              <a:t>Porter, M. S., Kramer, M. R. Die Neuerfindung des Kapitalismus, in: Harvard Business manager, Februar 2011, S. 58-75. </a:t>
            </a:r>
          </a:p>
          <a:p>
            <a:pPr marL="0" indent="0" eaLnBrk="1" hangingPunct="1">
              <a:lnSpc>
                <a:spcPct val="90000"/>
              </a:lnSpc>
              <a:buFont typeface="Monotype Sorts"/>
              <a:buNone/>
            </a:pPr>
            <a:r>
              <a:rPr lang="de-DE" sz="2000" smtClean="0"/>
              <a:t>Powdthavee, N., The Happiness Equation, London 2010.</a:t>
            </a:r>
          </a:p>
          <a:p>
            <a:pPr marL="0" indent="0" eaLnBrk="1" hangingPunct="1">
              <a:lnSpc>
                <a:spcPct val="90000"/>
              </a:lnSpc>
              <a:buFont typeface="Monotype Sorts"/>
              <a:buNone/>
            </a:pPr>
            <a:r>
              <a:rPr lang="de-DE" sz="2000" smtClean="0"/>
              <a:t>Precht. R. D., Immer mehr ist immer weniger, in: Kunert, et al., Verändert Euch! Das Manifest zur Energiewende, Berlin 2011, S. 93-100.  </a:t>
            </a:r>
          </a:p>
          <a:p>
            <a:pPr marL="0" indent="0" eaLnBrk="1" hangingPunct="1">
              <a:lnSpc>
                <a:spcPct val="90000"/>
              </a:lnSpc>
              <a:buFont typeface="Monotype Sorts"/>
              <a:buNone/>
            </a:pPr>
            <a:endParaRPr lang="de-DE" sz="2000" smtClean="0"/>
          </a:p>
          <a:p>
            <a:pPr marL="0" indent="0" eaLnBrk="1" hangingPunct="1">
              <a:lnSpc>
                <a:spcPct val="90000"/>
              </a:lnSpc>
              <a:buFont typeface="Monotype Sorts"/>
              <a:buNone/>
            </a:pPr>
            <a:endParaRPr lang="de-DE" sz="2000" smtClean="0"/>
          </a:p>
          <a:p>
            <a:pPr marL="0" indent="0" eaLnBrk="1" hangingPunct="1">
              <a:buFont typeface="Monotype Sorts"/>
              <a:buNone/>
            </a:pPr>
            <a:endParaRPr lang="de-DE" sz="2000" smtClean="0"/>
          </a:p>
        </p:txBody>
      </p:sp>
      <p:sp>
        <p:nvSpPr>
          <p:cNvPr id="8806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8067" name="Foliennummernplatzhalter 4"/>
          <p:cNvSpPr>
            <a:spLocks noGrp="1"/>
          </p:cNvSpPr>
          <p:nvPr>
            <p:ph type="sldNum" sz="quarter" idx="11"/>
          </p:nvPr>
        </p:nvSpPr>
        <p:spPr>
          <a:noFill/>
        </p:spPr>
        <p:txBody>
          <a:bodyPr/>
          <a:lstStyle/>
          <a:p>
            <a:r>
              <a:rPr lang="de-DE" smtClean="0"/>
              <a:t>Seite </a:t>
            </a:r>
            <a:fld id="{5917C06B-EB8A-4C84-9B1F-F1EBEB7AB075}" type="slidenum">
              <a:rPr lang="de-DE" smtClean="0"/>
              <a:pPr/>
              <a:t>63</a:t>
            </a:fld>
            <a:endParaRPr lang="de-DE"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Inhaltsplatzhalter 2"/>
          <p:cNvSpPr>
            <a:spLocks noGrp="1"/>
          </p:cNvSpPr>
          <p:nvPr>
            <p:ph idx="1"/>
          </p:nvPr>
        </p:nvSpPr>
        <p:spPr>
          <a:xfrm>
            <a:off x="304800" y="1052513"/>
            <a:ext cx="8594725" cy="5040312"/>
          </a:xfrm>
        </p:spPr>
        <p:txBody>
          <a:bodyPr/>
          <a:lstStyle/>
          <a:p>
            <a:pPr marL="0" indent="0" eaLnBrk="1" hangingPunct="1">
              <a:lnSpc>
                <a:spcPct val="90000"/>
              </a:lnSpc>
              <a:buFont typeface="Monotype Sorts"/>
              <a:buNone/>
            </a:pPr>
            <a:r>
              <a:rPr lang="de-DE" sz="1800" smtClean="0"/>
              <a:t>Psychologie Heute compact, Nr. 17,  2007, Glücksmomente – Was das Leben gelingen lässt (</a:t>
            </a:r>
            <a:r>
              <a:rPr lang="de-DE" sz="1800" u="sng" smtClean="0"/>
              <a:t>sehr empfehlenswerter</a:t>
            </a:r>
            <a:r>
              <a:rPr lang="de-DE" sz="1800" smtClean="0"/>
              <a:t> Überblick über die einzelnen Facetten der Glücksforschung, allerdings ohne ökonomische Glücksforschung).</a:t>
            </a:r>
          </a:p>
          <a:p>
            <a:pPr marL="0" indent="0" eaLnBrk="1" hangingPunct="1">
              <a:lnSpc>
                <a:spcPct val="90000"/>
              </a:lnSpc>
              <a:buFont typeface="Monotype Sorts"/>
              <a:buNone/>
            </a:pPr>
            <a:r>
              <a:rPr lang="de-DE" sz="1800" smtClean="0"/>
              <a:t>Radermacher, F. J., Riegler, J., Weiger, H., Ökosoziale Marktwirtschaft, München 2011.</a:t>
            </a:r>
            <a:endParaRPr lang="en-US" sz="1800" smtClean="0"/>
          </a:p>
          <a:p>
            <a:pPr marL="0" indent="0" eaLnBrk="1" hangingPunct="1">
              <a:lnSpc>
                <a:spcPct val="90000"/>
              </a:lnSpc>
              <a:buFont typeface="Monotype Sorts"/>
              <a:buNone/>
            </a:pPr>
            <a:r>
              <a:rPr lang="en-US" sz="1800" smtClean="0"/>
              <a:t>Rath, T., Harter, J., Wellbeing – The Five Essential Elements, New York (Gallup) 2010. </a:t>
            </a:r>
          </a:p>
          <a:p>
            <a:pPr marL="0" indent="0" eaLnBrk="1" hangingPunct="1">
              <a:lnSpc>
                <a:spcPct val="90000"/>
              </a:lnSpc>
              <a:buFont typeface="Monotype Sorts"/>
              <a:buNone/>
            </a:pPr>
            <a:r>
              <a:rPr lang="de-DE" sz="1800" smtClean="0"/>
              <a:t>Rath, T., Harter, J.,  The Economics of  Wellbeing, New York (Gallup) 2010,</a:t>
            </a:r>
            <a:endParaRPr lang="en-US" sz="1800" smtClean="0"/>
          </a:p>
          <a:p>
            <a:pPr marL="0" indent="0" eaLnBrk="1" hangingPunct="1">
              <a:lnSpc>
                <a:spcPct val="90000"/>
              </a:lnSpc>
              <a:buFont typeface="Monotype Sorts"/>
              <a:buNone/>
            </a:pPr>
            <a:r>
              <a:rPr lang="en-US" sz="1800" smtClean="0"/>
              <a:t>Rosenzweig, P., Robert S. McNamara – And the Evolution of Modern Management, in: Harvard Business Review, December 2010, S. 86-93.</a:t>
            </a:r>
          </a:p>
          <a:p>
            <a:pPr marL="0" indent="0" eaLnBrk="1" hangingPunct="1">
              <a:lnSpc>
                <a:spcPct val="90000"/>
              </a:lnSpc>
              <a:buFont typeface="Monotype Sorts"/>
              <a:buNone/>
            </a:pPr>
            <a:r>
              <a:rPr lang="en-US" sz="1800" smtClean="0"/>
              <a:t>Ruckriegel, K., Glücksforschung, in: WiSt, 36. Jg. (2007), S. 515–521 (www.ruckriegel.org).</a:t>
            </a:r>
          </a:p>
          <a:p>
            <a:pPr marL="0" indent="0" eaLnBrk="1" hangingPunct="1">
              <a:lnSpc>
                <a:spcPct val="90000"/>
              </a:lnSpc>
              <a:buFont typeface="Monotype Sorts"/>
              <a:buNone/>
            </a:pPr>
            <a:r>
              <a:rPr lang="de-DE" sz="1800" smtClean="0"/>
              <a:t>Ruckriegel, K., „Beyond GDP“ – vom Bruttoinlandsprodukt zu subjektiven Wohlfühlindikatoren, in: WiSt, 37. Jg. (2008), S. 309 – 316 (www.ruckriegel.org).</a:t>
            </a:r>
          </a:p>
          <a:p>
            <a:pPr marL="0" indent="0" eaLnBrk="1" hangingPunct="1">
              <a:lnSpc>
                <a:spcPct val="90000"/>
              </a:lnSpc>
              <a:buFont typeface="Monotype Sorts"/>
              <a:buNone/>
            </a:pPr>
            <a:r>
              <a:rPr lang="de-DE" sz="1800" smtClean="0"/>
              <a:t>Ruckriegel, K., „Glücksforschung -  Erkenntnisse und Konsequenzen, in: in WISU, 39. Jg, (Augst/September 2010), S. 1140-1147 (www.ruckriegel.org).  </a:t>
            </a:r>
          </a:p>
          <a:p>
            <a:pPr marL="0" indent="0" eaLnBrk="1" hangingPunct="1">
              <a:buFont typeface="Monotype Sorts"/>
              <a:buNone/>
            </a:pPr>
            <a:endParaRPr lang="de-DE" sz="1800" smtClean="0"/>
          </a:p>
        </p:txBody>
      </p:sp>
      <p:sp>
        <p:nvSpPr>
          <p:cNvPr id="89090"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89091" name="Foliennummernplatzhalter 4"/>
          <p:cNvSpPr>
            <a:spLocks noGrp="1"/>
          </p:cNvSpPr>
          <p:nvPr>
            <p:ph type="sldNum" sz="quarter" idx="11"/>
          </p:nvPr>
        </p:nvSpPr>
        <p:spPr>
          <a:noFill/>
        </p:spPr>
        <p:txBody>
          <a:bodyPr/>
          <a:lstStyle/>
          <a:p>
            <a:r>
              <a:rPr lang="de-DE" smtClean="0"/>
              <a:t>Seite </a:t>
            </a:r>
            <a:fld id="{B20677C3-FC2C-478E-B4C9-0BA85A4A4C78}" type="slidenum">
              <a:rPr lang="de-DE" smtClean="0"/>
              <a:pPr/>
              <a:t>64</a:t>
            </a:fld>
            <a:endParaRPr lang="de-DE"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Inhaltsplatzhalter 2"/>
          <p:cNvSpPr>
            <a:spLocks noGrp="1"/>
          </p:cNvSpPr>
          <p:nvPr>
            <p:ph idx="1"/>
          </p:nvPr>
        </p:nvSpPr>
        <p:spPr>
          <a:xfrm>
            <a:off x="323850" y="1196975"/>
            <a:ext cx="8594725" cy="4949825"/>
          </a:xfrm>
        </p:spPr>
        <p:txBody>
          <a:bodyPr/>
          <a:lstStyle/>
          <a:p>
            <a:pPr marL="0" indent="0" eaLnBrk="1" hangingPunct="1">
              <a:lnSpc>
                <a:spcPct val="80000"/>
              </a:lnSpc>
              <a:buFont typeface="Monotype Sorts"/>
              <a:buNone/>
            </a:pPr>
            <a:r>
              <a:rPr lang="de-DE" sz="2000" smtClean="0"/>
              <a:t>Ruckriegel, K., Behaviroal Economics – Erkenntnisse und Konsequenzen, in: WISU, 40 Jg. (Juni 2011), S. 832-842 (www.ruckriegel.org).</a:t>
            </a:r>
          </a:p>
          <a:p>
            <a:pPr marL="0" indent="0" eaLnBrk="1" hangingPunct="1">
              <a:lnSpc>
                <a:spcPct val="80000"/>
              </a:lnSpc>
              <a:buFont typeface="Monotype Sorts"/>
              <a:buNone/>
            </a:pPr>
            <a:r>
              <a:rPr lang="de-DE" sz="2000" smtClean="0"/>
              <a:t>Schildhammer, G., Glück, Wien 2009 (</a:t>
            </a:r>
            <a:r>
              <a:rPr lang="de-DE" sz="2000" u="sng" smtClean="0"/>
              <a:t>sehr gute Darstellung </a:t>
            </a:r>
            <a:r>
              <a:rPr lang="de-DE" sz="2000" smtClean="0"/>
              <a:t>der Geschichte des Glücks in der Philosophie, der Psychologie und der Theologie). </a:t>
            </a:r>
          </a:p>
          <a:p>
            <a:pPr marL="0" indent="0" eaLnBrk="1" hangingPunct="1">
              <a:lnSpc>
                <a:spcPct val="80000"/>
              </a:lnSpc>
              <a:buFont typeface="Monotype Sorts"/>
              <a:buNone/>
            </a:pPr>
            <a:r>
              <a:rPr lang="de-DE" sz="2000" smtClean="0"/>
              <a:t>Schmidt, W., Glück, Frankfurt/Main 2007 (</a:t>
            </a:r>
            <a:r>
              <a:rPr lang="de-DE" sz="2000" u="sng" smtClean="0"/>
              <a:t>sehr empfehlenswert</a:t>
            </a:r>
            <a:r>
              <a:rPr lang="de-DE" sz="2000" smtClean="0"/>
              <a:t>, beschäftigt sich mit dem Glück aus philosophischer Sicht).</a:t>
            </a:r>
          </a:p>
          <a:p>
            <a:pPr marL="0" indent="0" eaLnBrk="1" hangingPunct="1">
              <a:lnSpc>
                <a:spcPct val="80000"/>
              </a:lnSpc>
              <a:buFont typeface="Monotype Sorts"/>
              <a:buNone/>
            </a:pPr>
            <a:r>
              <a:rPr lang="de-DE" sz="2000" smtClean="0"/>
              <a:t>Schmitz, M., Schmitz, M., Emotions-Management – Anleitung zum Glücklichsein, München 2009 (</a:t>
            </a:r>
            <a:r>
              <a:rPr lang="de-DE" sz="2000" u="sng" smtClean="0"/>
              <a:t>sehr empfehlenswerte Einstiegsliteratur </a:t>
            </a:r>
            <a:r>
              <a:rPr lang="de-DE" sz="2000" smtClean="0"/>
              <a:t>in das Emotions-Management). </a:t>
            </a:r>
          </a:p>
          <a:p>
            <a:pPr marL="0" indent="0" eaLnBrk="1" hangingPunct="1">
              <a:lnSpc>
                <a:spcPct val="80000"/>
              </a:lnSpc>
              <a:buFont typeface="Monotype Sorts"/>
              <a:buNone/>
            </a:pPr>
            <a:r>
              <a:rPr lang="de-DE" sz="2000" smtClean="0"/>
              <a:t>Segerstrom, S., Optimisten denken anders – Wie unsere Gedanken die Wirklichkeit erschaffen, Bern 2010.</a:t>
            </a:r>
          </a:p>
          <a:p>
            <a:pPr marL="0" indent="0" eaLnBrk="1" hangingPunct="1">
              <a:lnSpc>
                <a:spcPct val="80000"/>
              </a:lnSpc>
              <a:buFont typeface="Monotype Sorts"/>
              <a:buNone/>
            </a:pPr>
            <a:r>
              <a:rPr lang="de-DE" sz="2000" smtClean="0"/>
              <a:t>Seligman, M., Der Glücks-Faktor – Warum Optimisten länger leben, Bergisch-Gladbach 2005.</a:t>
            </a:r>
          </a:p>
          <a:p>
            <a:pPr marL="0" indent="0" eaLnBrk="1" hangingPunct="1">
              <a:lnSpc>
                <a:spcPct val="80000"/>
              </a:lnSpc>
              <a:buFont typeface="Monotype Sorts"/>
              <a:buNone/>
            </a:pPr>
            <a:r>
              <a:rPr lang="de-DE" sz="2000" smtClean="0"/>
              <a:t>Stiglitz, J., Sen, A., Fitoussi, J-P., Mis-Measuring our lives – why GDP doesn`t add up, New York 2010.</a:t>
            </a:r>
          </a:p>
        </p:txBody>
      </p:sp>
      <p:sp>
        <p:nvSpPr>
          <p:cNvPr id="9011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90115" name="Foliennummernplatzhalter 4"/>
          <p:cNvSpPr>
            <a:spLocks noGrp="1"/>
          </p:cNvSpPr>
          <p:nvPr>
            <p:ph type="sldNum" sz="quarter" idx="11"/>
          </p:nvPr>
        </p:nvSpPr>
        <p:spPr>
          <a:noFill/>
        </p:spPr>
        <p:txBody>
          <a:bodyPr/>
          <a:lstStyle/>
          <a:p>
            <a:r>
              <a:rPr lang="de-DE" smtClean="0"/>
              <a:t>Seite </a:t>
            </a:r>
            <a:fld id="{6501FCCE-26CE-48E5-8DE8-30C2074EE944}" type="slidenum">
              <a:rPr lang="de-DE" smtClean="0"/>
              <a:pPr/>
              <a:t>65</a:t>
            </a:fld>
            <a:endParaRPr lang="de-DE"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Inhaltsplatzhalter 2"/>
          <p:cNvSpPr>
            <a:spLocks noGrp="1"/>
          </p:cNvSpPr>
          <p:nvPr>
            <p:ph idx="1"/>
          </p:nvPr>
        </p:nvSpPr>
        <p:spPr>
          <a:xfrm>
            <a:off x="250825" y="1125538"/>
            <a:ext cx="8594725" cy="5040312"/>
          </a:xfrm>
        </p:spPr>
        <p:txBody>
          <a:bodyPr/>
          <a:lstStyle/>
          <a:p>
            <a:pPr marL="0" indent="0" eaLnBrk="1" hangingPunct="1">
              <a:buFont typeface="Monotype Sorts"/>
              <a:buNone/>
            </a:pPr>
            <a:r>
              <a:rPr lang="de-DE" sz="2000" smtClean="0"/>
              <a:t>Ulrich, P., Zivilisierte Marktwirtschaft – Eine wirtschaftsethische Orientierung, Bern 2010.</a:t>
            </a:r>
          </a:p>
          <a:p>
            <a:pPr marL="0" indent="0" eaLnBrk="1" hangingPunct="1">
              <a:buFont typeface="Monotype Sorts"/>
              <a:buNone/>
            </a:pPr>
            <a:r>
              <a:rPr lang="de-DE" sz="2000" smtClean="0"/>
              <a:t>Voswinkel, St., Wer keine Anerkennung sät, wird auch keine Leistung ernten,  in: Psychologie Heute, 38. Jg (2011), Heft 7, S. 60-64.</a:t>
            </a:r>
          </a:p>
          <a:p>
            <a:pPr marL="0" indent="0" eaLnBrk="1" hangingPunct="1">
              <a:buFont typeface="Monotype Sorts"/>
              <a:buNone/>
            </a:pPr>
            <a:r>
              <a:rPr lang="de-DE" sz="2000" smtClean="0"/>
              <a:t>Wilkinson, R., Pickett, K., Gleichheit ist Glück – Warum gerechte Gesellschaften für alle besser sind, Frankfurt 2010. </a:t>
            </a:r>
          </a:p>
          <a:p>
            <a:pPr marL="0" indent="0" eaLnBrk="1" hangingPunct="1">
              <a:buFont typeface="Monotype Sorts"/>
              <a:buNone/>
            </a:pPr>
            <a:r>
              <a:rPr lang="de-DE" sz="2000" smtClean="0"/>
              <a:t>Zimbardo, P., Boyd, J., Die neue Psychologie der Zeit und wie sie Ihr Leben verändern wird, Heidelberg 2009. </a:t>
            </a:r>
          </a:p>
          <a:p>
            <a:pPr marL="0" indent="0" eaLnBrk="1" hangingPunct="1">
              <a:buFont typeface="Monotype Sorts"/>
              <a:buNone/>
            </a:pPr>
            <a:r>
              <a:rPr lang="de-DE" sz="2000" smtClean="0"/>
              <a:t>Zukunfts-Institut (Matthias Horx), Future Company  -  Die Zukunft der Unternehmenskulturen – wie Sie Ihr Business fit für die Ökonomie von morgen machen, Kelkheim 2010.</a:t>
            </a:r>
          </a:p>
          <a:p>
            <a:pPr marL="0" indent="0" eaLnBrk="1" hangingPunct="1">
              <a:buFont typeface="Monotype Sorts"/>
              <a:buNone/>
            </a:pPr>
            <a:endParaRPr lang="de-DE" sz="2000" smtClean="0"/>
          </a:p>
        </p:txBody>
      </p:sp>
      <p:sp>
        <p:nvSpPr>
          <p:cNvPr id="9113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91139" name="Foliennummernplatzhalter 4"/>
          <p:cNvSpPr>
            <a:spLocks noGrp="1"/>
          </p:cNvSpPr>
          <p:nvPr>
            <p:ph type="sldNum" sz="quarter" idx="11"/>
          </p:nvPr>
        </p:nvSpPr>
        <p:spPr>
          <a:noFill/>
        </p:spPr>
        <p:txBody>
          <a:bodyPr/>
          <a:lstStyle/>
          <a:p>
            <a:r>
              <a:rPr lang="de-DE" smtClean="0"/>
              <a:t>Seite </a:t>
            </a:r>
            <a:fld id="{23ADE686-D229-4A4E-879F-0F2AE50C5592}" type="slidenum">
              <a:rPr lang="de-DE" smtClean="0"/>
              <a:pPr/>
              <a:t>66</a:t>
            </a:fld>
            <a:endParaRPr lang="de-DE"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Inhaltsplatzhalter 2"/>
          <p:cNvSpPr>
            <a:spLocks noGrp="1"/>
          </p:cNvSpPr>
          <p:nvPr>
            <p:ph idx="1"/>
          </p:nvPr>
        </p:nvSpPr>
        <p:spPr>
          <a:xfrm>
            <a:off x="323850" y="1196975"/>
            <a:ext cx="8594725" cy="4608513"/>
          </a:xfrm>
        </p:spPr>
        <p:txBody>
          <a:bodyPr/>
          <a:lstStyle/>
          <a:p>
            <a:pPr marL="0" indent="0">
              <a:buFont typeface="Monotype Sorts"/>
              <a:buNone/>
            </a:pPr>
            <a:endParaRPr lang="de-DE" sz="2400" dirty="0" smtClean="0"/>
          </a:p>
          <a:p>
            <a:pPr marL="0" indent="0">
              <a:buFont typeface="Monotype Sorts"/>
              <a:buNone/>
            </a:pPr>
            <a:r>
              <a:rPr lang="de-DE" sz="2400" dirty="0" smtClean="0"/>
              <a:t>Mitte Juli 2011  forderte die </a:t>
            </a:r>
            <a:r>
              <a:rPr lang="de-DE" sz="2400" b="1" dirty="0" smtClean="0"/>
              <a:t>UN-Generalversammlung</a:t>
            </a:r>
            <a:r>
              <a:rPr lang="de-DE" sz="2400" dirty="0" smtClean="0"/>
              <a:t> alle Länder auf, </a:t>
            </a:r>
            <a:r>
              <a:rPr lang="de-DE" sz="2400" b="1" dirty="0" smtClean="0"/>
              <a:t>Glück und Wohlergehen</a:t>
            </a:r>
            <a:r>
              <a:rPr lang="de-DE" sz="2400" dirty="0" smtClean="0"/>
              <a:t> künftig auch als </a:t>
            </a:r>
            <a:r>
              <a:rPr lang="de-DE" sz="2400" b="1" dirty="0" smtClean="0"/>
              <a:t>explizites Ziel ihres politischen Wirkens</a:t>
            </a:r>
            <a:r>
              <a:rPr lang="de-DE" sz="2400" dirty="0" smtClean="0"/>
              <a:t> zu verfolgen. </a:t>
            </a:r>
            <a:r>
              <a:rPr lang="en-US" sz="2400" dirty="0" err="1" smtClean="0"/>
              <a:t>Sie</a:t>
            </a:r>
            <a:r>
              <a:rPr lang="en-US" sz="2400" dirty="0" smtClean="0"/>
              <a:t> </a:t>
            </a:r>
            <a:r>
              <a:rPr lang="en-US" sz="2400" dirty="0" err="1" smtClean="0"/>
              <a:t>folgte</a:t>
            </a:r>
            <a:r>
              <a:rPr lang="en-US" sz="2400" dirty="0" smtClean="0"/>
              <a:t> </a:t>
            </a:r>
            <a:r>
              <a:rPr lang="en-US" sz="2400" dirty="0" err="1" smtClean="0"/>
              <a:t>damit</a:t>
            </a:r>
            <a:r>
              <a:rPr lang="en-US" sz="2400" dirty="0" smtClean="0"/>
              <a:t> </a:t>
            </a:r>
            <a:r>
              <a:rPr lang="en-US" sz="2400" dirty="0" err="1" smtClean="0"/>
              <a:t>dem</a:t>
            </a:r>
            <a:r>
              <a:rPr lang="en-US" sz="2400" dirty="0" smtClean="0"/>
              <a:t> </a:t>
            </a:r>
            <a:r>
              <a:rPr lang="en-US" sz="2400" dirty="0" err="1" smtClean="0"/>
              <a:t>Antrag</a:t>
            </a:r>
            <a:r>
              <a:rPr lang="en-US" sz="2400" dirty="0" smtClean="0"/>
              <a:t> von </a:t>
            </a:r>
            <a:r>
              <a:rPr lang="en-US" sz="2400" b="1" dirty="0" smtClean="0"/>
              <a:t>Bhutan</a:t>
            </a:r>
            <a:r>
              <a:rPr lang="en-US" sz="2400" dirty="0" smtClean="0"/>
              <a:t>.</a:t>
            </a:r>
          </a:p>
          <a:p>
            <a:pPr marL="0" indent="0">
              <a:buFont typeface="Monotype Sorts"/>
              <a:buNone/>
            </a:pPr>
            <a:r>
              <a:rPr lang="en-US" sz="2400" dirty="0" smtClean="0"/>
              <a:t>“The </a:t>
            </a:r>
            <a:r>
              <a:rPr lang="en-US" sz="2400" b="1" dirty="0" smtClean="0"/>
              <a:t>reasoning</a:t>
            </a:r>
            <a:r>
              <a:rPr lang="en-US" sz="2400" dirty="0" smtClean="0"/>
              <a:t> is that since happiness is the </a:t>
            </a:r>
            <a:r>
              <a:rPr lang="en-US" sz="2400" b="1" dirty="0" smtClean="0"/>
              <a:t>ultimate desire </a:t>
            </a:r>
            <a:r>
              <a:rPr lang="en-US" sz="2400" dirty="0" smtClean="0"/>
              <a:t>of </a:t>
            </a:r>
            <a:r>
              <a:rPr lang="en-US" sz="2400" b="1" dirty="0" smtClean="0"/>
              <a:t>every individual</a:t>
            </a:r>
            <a:r>
              <a:rPr lang="en-US" sz="2400" dirty="0" smtClean="0"/>
              <a:t>, it must also be the </a:t>
            </a:r>
            <a:r>
              <a:rPr lang="en-US" sz="2400" b="1" dirty="0" smtClean="0"/>
              <a:t>purpose of development </a:t>
            </a:r>
            <a:r>
              <a:rPr lang="en-US" sz="2400" dirty="0" smtClean="0"/>
              <a:t>to create the enabling </a:t>
            </a:r>
            <a:r>
              <a:rPr lang="en-US" sz="2400" b="1" dirty="0" smtClean="0"/>
              <a:t>conditions for happiness</a:t>
            </a:r>
            <a:r>
              <a:rPr lang="en-US" sz="2400" dirty="0" smtClean="0"/>
              <a:t>.”</a:t>
            </a:r>
          </a:p>
          <a:p>
            <a:pPr marL="0" indent="0" algn="ctr">
              <a:buFont typeface="Monotype Sorts"/>
              <a:buNone/>
            </a:pPr>
            <a:r>
              <a:rPr lang="en-US" sz="2400" dirty="0" smtClean="0"/>
              <a:t>Gross National Happiness Commission </a:t>
            </a:r>
          </a:p>
          <a:p>
            <a:pPr marL="0" indent="0" algn="ctr">
              <a:buFont typeface="Monotype Sorts"/>
              <a:buNone/>
            </a:pPr>
            <a:r>
              <a:rPr lang="en-US" sz="2400" dirty="0" smtClean="0"/>
              <a:t>(Bhutan)</a:t>
            </a:r>
            <a:endParaRPr lang="de-DE" sz="2400" dirty="0" smtClean="0"/>
          </a:p>
          <a:p>
            <a:pPr marL="0" indent="0" algn="ctr">
              <a:buFont typeface="Monotype Sorts"/>
              <a:buNone/>
            </a:pPr>
            <a:endParaRPr lang="de-DE" dirty="0" smtClean="0"/>
          </a:p>
        </p:txBody>
      </p:sp>
      <p:sp>
        <p:nvSpPr>
          <p:cNvPr id="19458"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19459" name="Foliennummernplatzhalter 4"/>
          <p:cNvSpPr>
            <a:spLocks noGrp="1"/>
          </p:cNvSpPr>
          <p:nvPr>
            <p:ph type="sldNum" sz="quarter" idx="11"/>
          </p:nvPr>
        </p:nvSpPr>
        <p:spPr>
          <a:noFill/>
        </p:spPr>
        <p:txBody>
          <a:bodyPr/>
          <a:lstStyle/>
          <a:p>
            <a:r>
              <a:rPr lang="de-DE" smtClean="0"/>
              <a:t>Seite </a:t>
            </a:r>
            <a:fld id="{3158E204-D9A3-4356-B88C-FB51D363761D}" type="slidenum">
              <a:rPr lang="de-DE" smtClean="0"/>
              <a:pPr/>
              <a:t>7</a:t>
            </a:fld>
            <a:endParaRPr lang="de-DE"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nhaltsplatzhalter 2"/>
          <p:cNvSpPr>
            <a:spLocks noGrp="1"/>
          </p:cNvSpPr>
          <p:nvPr>
            <p:ph idx="1"/>
          </p:nvPr>
        </p:nvSpPr>
        <p:spPr>
          <a:xfrm>
            <a:off x="304800" y="1196975"/>
            <a:ext cx="8594725" cy="4895850"/>
          </a:xfrm>
        </p:spPr>
        <p:txBody>
          <a:bodyPr/>
          <a:lstStyle/>
          <a:p>
            <a:pPr marL="0" indent="0">
              <a:buFont typeface="Monotype Sorts"/>
              <a:buNone/>
            </a:pPr>
            <a:r>
              <a:rPr lang="de-DE" sz="2400" smtClean="0"/>
              <a:t>Mitte Juli 2011 hat auch das </a:t>
            </a:r>
            <a:r>
              <a:rPr lang="de-DE" sz="2400" b="1" smtClean="0"/>
              <a:t>EU-Parlament</a:t>
            </a:r>
            <a:r>
              <a:rPr lang="de-DE" sz="2400" smtClean="0"/>
              <a:t> eine ähnliche Resolution angenommen: </a:t>
            </a:r>
          </a:p>
          <a:p>
            <a:pPr marL="0" indent="0">
              <a:buFont typeface="Monotype Sorts"/>
              <a:buNone/>
            </a:pPr>
            <a:r>
              <a:rPr lang="en-US" sz="2400" smtClean="0"/>
              <a:t>“The final vote on the Beyond GDP resolution  showed broad support to the Commission's groundwork towards supplementing GDP with social and environmental indicators.”</a:t>
            </a:r>
          </a:p>
          <a:p>
            <a:pPr marL="0" indent="0">
              <a:buFont typeface="Monotype Sorts"/>
              <a:buNone/>
            </a:pPr>
            <a:r>
              <a:rPr lang="en-US" sz="2400" smtClean="0"/>
              <a:t>“These outcomes demonstrate broad consensus on the fact that </a:t>
            </a:r>
            <a:r>
              <a:rPr lang="en-US" sz="2400" b="1" smtClean="0"/>
              <a:t>human development </a:t>
            </a:r>
            <a:r>
              <a:rPr lang="en-US" sz="2400" smtClean="0"/>
              <a:t>and </a:t>
            </a:r>
            <a:r>
              <a:rPr lang="en-US" sz="2400" b="1" smtClean="0"/>
              <a:t>well-being</a:t>
            </a:r>
            <a:r>
              <a:rPr lang="en-US" sz="2400" smtClean="0"/>
              <a:t> is about more than we can measure through monetary values.”, so der zuständige EU-Kommissar Janez Potočnik. </a:t>
            </a:r>
          </a:p>
          <a:p>
            <a:pPr marL="0" indent="0">
              <a:buFont typeface="Monotype Sorts"/>
              <a:buNone/>
            </a:pPr>
            <a:endParaRPr lang="de-DE" sz="2400" smtClean="0"/>
          </a:p>
          <a:p>
            <a:pPr marL="0" indent="0">
              <a:buFont typeface="Monotype Sorts"/>
              <a:buNone/>
            </a:pPr>
            <a:endParaRPr lang="de-DE" smtClean="0"/>
          </a:p>
        </p:txBody>
      </p:sp>
      <p:sp>
        <p:nvSpPr>
          <p:cNvPr id="21506"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1507" name="Foliennummernplatzhalter 4"/>
          <p:cNvSpPr>
            <a:spLocks noGrp="1"/>
          </p:cNvSpPr>
          <p:nvPr>
            <p:ph type="sldNum" sz="quarter" idx="11"/>
          </p:nvPr>
        </p:nvSpPr>
        <p:spPr>
          <a:noFill/>
        </p:spPr>
        <p:txBody>
          <a:bodyPr/>
          <a:lstStyle/>
          <a:p>
            <a:r>
              <a:rPr lang="de-DE" smtClean="0"/>
              <a:t>Seite </a:t>
            </a:r>
            <a:fld id="{076B3251-ED1A-4D52-AF52-6A43125F70C7}" type="slidenum">
              <a:rPr lang="de-DE" smtClean="0"/>
              <a:pPr/>
              <a:t>8</a:t>
            </a:fld>
            <a:endParaRPr lang="de-DE"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nhaltsplatzhalter 2"/>
          <p:cNvSpPr>
            <a:spLocks noGrp="1"/>
          </p:cNvSpPr>
          <p:nvPr>
            <p:ph idx="1"/>
          </p:nvPr>
        </p:nvSpPr>
        <p:spPr>
          <a:xfrm>
            <a:off x="304800" y="1125538"/>
            <a:ext cx="8594725" cy="4967287"/>
          </a:xfrm>
        </p:spPr>
        <p:txBody>
          <a:bodyPr/>
          <a:lstStyle/>
          <a:p>
            <a:pPr marL="0" indent="0" eaLnBrk="1" hangingPunct="1">
              <a:buFont typeface="Monotype Sorts"/>
              <a:buNone/>
            </a:pPr>
            <a:r>
              <a:rPr lang="de-DE" sz="2400" smtClean="0"/>
              <a:t>Diese </a:t>
            </a:r>
            <a:r>
              <a:rPr lang="de-DE" sz="2400" b="1" smtClean="0"/>
              <a:t>Wende im Denken </a:t>
            </a:r>
            <a:r>
              <a:rPr lang="de-DE" sz="2400" smtClean="0"/>
              <a:t>kommt einer </a:t>
            </a:r>
            <a:r>
              <a:rPr lang="de-DE" sz="2400" b="1" smtClean="0"/>
              <a:t>Epochenwende</a:t>
            </a:r>
            <a:r>
              <a:rPr lang="de-DE" sz="2400" smtClean="0"/>
              <a:t> gleich:</a:t>
            </a:r>
          </a:p>
          <a:p>
            <a:pPr marL="0" indent="0" eaLnBrk="1" hangingPunct="1">
              <a:buFont typeface="Monotype Sorts"/>
              <a:buNone/>
            </a:pPr>
            <a:r>
              <a:rPr lang="de-DE" sz="2400" b="1" smtClean="0"/>
              <a:t>Weg</a:t>
            </a:r>
            <a:r>
              <a:rPr lang="de-DE" sz="2400" smtClean="0"/>
              <a:t> vom </a:t>
            </a:r>
            <a:r>
              <a:rPr lang="de-DE" sz="2400" b="1" smtClean="0"/>
              <a:t>Wirtschaftswachstum</a:t>
            </a:r>
            <a:r>
              <a:rPr lang="de-DE" sz="2400" smtClean="0"/>
              <a:t> hin zur </a:t>
            </a:r>
            <a:r>
              <a:rPr lang="de-DE" sz="2400" b="1" smtClean="0"/>
              <a:t>Lebensqualität (well-being)als Ziel der (Wirtschafts-) Politik</a:t>
            </a:r>
            <a:r>
              <a:rPr lang="de-DE" sz="2400" smtClean="0"/>
              <a:t>. </a:t>
            </a:r>
          </a:p>
          <a:p>
            <a:pPr marL="0" indent="0" eaLnBrk="1" hangingPunct="1">
              <a:buFont typeface="Monotype Sorts"/>
              <a:buNone/>
            </a:pPr>
            <a:r>
              <a:rPr lang="de-DE" sz="2400" smtClean="0"/>
              <a:t>Dieses </a:t>
            </a:r>
            <a:r>
              <a:rPr lang="de-DE" sz="2400" b="1" smtClean="0"/>
              <a:t>„neue“ Denken </a:t>
            </a:r>
            <a:r>
              <a:rPr lang="de-DE" sz="2400" smtClean="0"/>
              <a:t>war aber für die </a:t>
            </a:r>
            <a:r>
              <a:rPr lang="de-DE" sz="2400" b="1" smtClean="0"/>
              <a:t>Väter der Sozialen Marktwirtschaft </a:t>
            </a:r>
            <a:r>
              <a:rPr lang="de-DE" sz="2400" smtClean="0"/>
              <a:t>bereits vor </a:t>
            </a:r>
            <a:r>
              <a:rPr lang="de-DE" sz="2400" b="1" smtClean="0"/>
              <a:t>mehr als 50 Jahren</a:t>
            </a:r>
            <a:r>
              <a:rPr lang="de-DE" sz="2400" smtClean="0"/>
              <a:t> zentraler Angelpunkt ihres Denkens.    </a:t>
            </a:r>
          </a:p>
          <a:p>
            <a:pPr marL="0" indent="0" eaLnBrk="1" hangingPunct="1">
              <a:buFont typeface="Monotype Sorts"/>
              <a:buNone/>
            </a:pPr>
            <a:r>
              <a:rPr lang="de-DE" sz="2400" smtClean="0"/>
              <a:t>Nach Alexander Rüstow hat die Politik des Staates </a:t>
            </a:r>
            <a:r>
              <a:rPr lang="de-DE" sz="2400" b="1" smtClean="0"/>
              <a:t>alle Faktoren in Betracht </a:t>
            </a:r>
            <a:r>
              <a:rPr lang="de-DE" sz="2400" smtClean="0"/>
              <a:t>zu ziehen, „von denen in </a:t>
            </a:r>
            <a:r>
              <a:rPr lang="de-DE" sz="2400" b="1" smtClean="0"/>
              <a:t>Wirklichkeit Glück, Wohlbefinden und Zufriedenheit des Menschen abhängen</a:t>
            </a:r>
            <a:r>
              <a:rPr lang="de-DE" sz="2400" smtClean="0"/>
              <a:t>.“ (zitiert nach Ulrich, 2010, S. 158).  </a:t>
            </a:r>
          </a:p>
          <a:p>
            <a:pPr marL="0" indent="0" eaLnBrk="1" hangingPunct="1">
              <a:buFont typeface="Monotype Sorts"/>
              <a:buNone/>
            </a:pPr>
            <a:endParaRPr lang="de-DE" sz="1800" smtClean="0"/>
          </a:p>
        </p:txBody>
      </p:sp>
      <p:sp>
        <p:nvSpPr>
          <p:cNvPr id="23554" name="Fußzeilenplatzhalter 3"/>
          <p:cNvSpPr>
            <a:spLocks noGrp="1"/>
          </p:cNvSpPr>
          <p:nvPr>
            <p:ph type="ftr" sz="quarter" idx="10"/>
          </p:nvPr>
        </p:nvSpPr>
        <p:spPr>
          <a:noFill/>
        </p:spPr>
        <p:txBody>
          <a:bodyPr/>
          <a:lstStyle/>
          <a:p>
            <a:r>
              <a:rPr lang="de-DE" smtClean="0"/>
              <a:t>Georg-Simon-Ohm-Hochschule Nürnberg</a:t>
            </a:r>
          </a:p>
          <a:p>
            <a:r>
              <a:rPr lang="de-DE" smtClean="0"/>
              <a:t>www.ohm-hochschule.de</a:t>
            </a:r>
          </a:p>
        </p:txBody>
      </p:sp>
      <p:sp>
        <p:nvSpPr>
          <p:cNvPr id="23555" name="Foliennummernplatzhalter 4"/>
          <p:cNvSpPr>
            <a:spLocks noGrp="1"/>
          </p:cNvSpPr>
          <p:nvPr>
            <p:ph type="sldNum" sz="quarter" idx="11"/>
          </p:nvPr>
        </p:nvSpPr>
        <p:spPr>
          <a:noFill/>
        </p:spPr>
        <p:txBody>
          <a:bodyPr/>
          <a:lstStyle/>
          <a:p>
            <a:r>
              <a:rPr lang="de-DE" smtClean="0"/>
              <a:t>Seite </a:t>
            </a:r>
            <a:fld id="{E7006590-20A3-4BDD-BC4B-37567AB9B090}" type="slidenum">
              <a:rPr lang="de-DE" smtClean="0"/>
              <a:pPr/>
              <a:t>9</a:t>
            </a:fld>
            <a:endParaRPr 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_deutschmitLogoFamiliengerechteHochschule">
  <a:themeElements>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lien_DeutschmitLogoLandderIdeen_2204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Folien_DeutschmitLogoLandderIdeen_2204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lien_DeutschmitLogoLandderIdeen_2204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lien_DeutschmitLogoLandderIdeen_2204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lien_DeutschmitLogoLandderIdeen_2204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lien_DeutschmitLogoLandderIdeen_2204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lien_DeutschmitLogoLandderIdeen_2204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lien_DeutschmitLogoLandderIdeen_2204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Vorlage_deutschmitLogoFamiliengerechteHochschule</Template>
  <TotalTime>0</TotalTime>
  <Words>4488</Words>
  <Application>Microsoft Office PowerPoint</Application>
  <PresentationFormat>Overheadfolien</PresentationFormat>
  <Paragraphs>583</Paragraphs>
  <Slides>66</Slides>
  <Notes>14</Notes>
  <HiddenSlides>0</HiddenSlides>
  <MMClips>0</MMClips>
  <ScaleCrop>false</ScaleCrop>
  <HeadingPairs>
    <vt:vector size="4" baseType="variant">
      <vt:variant>
        <vt:lpstr>Design</vt:lpstr>
      </vt:variant>
      <vt:variant>
        <vt:i4>1</vt:i4>
      </vt:variant>
      <vt:variant>
        <vt:lpstr>Folientitel</vt:lpstr>
      </vt:variant>
      <vt:variant>
        <vt:i4>66</vt:i4>
      </vt:variant>
    </vt:vector>
  </HeadingPairs>
  <TitlesOfParts>
    <vt:vector size="67" baseType="lpstr">
      <vt:lpstr>Vorlage_deutschmitLogoFamiliengerechteHochschule</vt:lpstr>
      <vt:lpstr>         Das Glücks-BIP   Mehr-Wert schaffen Wertorientierung in der Wirtschaft 2011 Veranstaltung der Hanns Seidel Stiftung in Kooperation mit der Vereinigung der Bayerischen Wirtschaft  e.V. (vbw)  Kurzvortrag am 3.8.2011 in Nürnberg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1. Was ist (eigentlich) Glück/ Zufriedenheit ?</vt:lpstr>
      <vt:lpstr>PowerPoint-Präsentation</vt:lpstr>
      <vt:lpstr>PowerPoint-Präsentation</vt:lpstr>
      <vt:lpstr>Was bringt uns „Glücklichsein“ (Wohlbefinden) ? </vt:lpstr>
      <vt:lpstr>PowerPoint-Präsentation</vt:lpstr>
      <vt:lpstr>PowerPoint-Präsentation</vt:lpstr>
      <vt:lpstr>PowerPoint-Präsentation</vt:lpstr>
      <vt:lpstr>Wie wird Wohlbefinden traditionell gemessen?  </vt:lpstr>
      <vt:lpstr>PowerPoint-Präsentation</vt:lpstr>
      <vt:lpstr>PowerPoint-Präsentation</vt:lpstr>
      <vt:lpstr>2. Wie ist der Zusammenhang zwischen Glück und Wirtschaftswachstum?</vt:lpstr>
      <vt:lpstr>PowerPoint-Präsentation</vt:lpstr>
      <vt:lpstr>PowerPoint-Präsentation</vt:lpstr>
      <vt:lpstr>PowerPoint-Präsentation</vt:lpstr>
      <vt:lpstr>PowerPoint-Präsentation</vt:lpstr>
      <vt:lpstr>PowerPoint-Präsentation</vt:lpstr>
      <vt:lpstr>Was ist den Menschen in Deutschland heute wichtig? </vt:lpstr>
      <vt:lpstr>PowerPoint-Präsentation</vt:lpstr>
      <vt:lpstr>PowerPoint-Präsentation</vt:lpstr>
      <vt:lpstr>PowerPoint-Präsentation</vt:lpstr>
      <vt:lpstr>PowerPoint-Präsentation</vt:lpstr>
      <vt:lpstr>PowerPoint-Präsentation</vt:lpstr>
      <vt:lpstr>3. Welche Schlüsse sind aus den Ergebnissen der Glücksforschung für Politik und  Unternehmen zu ziehen? </vt:lpstr>
      <vt:lpstr>a) Folgerungen für die (Wirtschafts-) Politik</vt:lpstr>
      <vt:lpstr>1972</vt:lpstr>
      <vt:lpstr>Bhutan – ein „Glückfall“ </vt:lpstr>
      <vt:lpstr>PowerPoint-Präsentation</vt:lpstr>
      <vt:lpstr>Was ist in Bhutan Richtschnur für Regierungshandeln?</vt:lpstr>
      <vt:lpstr>PowerPoint-Präsentation</vt:lpstr>
      <vt:lpstr>b) Folgerungen für die Unternehmen</vt:lpstr>
      <vt:lpstr>„Such dir eine Arbeit, die du liebst – dann brauchst du keinen Tag im Leben mehr zu arbeiten“  Konfuzius </vt:lpstr>
      <vt:lpstr>           Situation in Deutschland   Gallup Engagement Index Deutschland 2010 </vt:lpstr>
      <vt:lpstr>PowerPoint-Präsentation</vt:lpstr>
      <vt:lpstr>Ursachenforschung: Führungskräfte sind das A &amp; O </vt:lpstr>
      <vt:lpstr>PowerPoint-Präsentation</vt:lpstr>
      <vt:lpstr>PowerPoint-Präsentation</vt:lpstr>
      <vt:lpstr>Was uns auf der Arbeit glücklich macht – kurz zusammengefasst</vt:lpstr>
      <vt:lpstr>PowerPoint-Präsentation</vt:lpstr>
      <vt:lpstr>PowerPoint-Präsentation</vt:lpstr>
      <vt:lpstr>PowerPoint-Präsentation</vt:lpstr>
      <vt:lpstr>PowerPoint-Präsentation</vt:lpstr>
      <vt:lpstr>Literaturempfehlungen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Georg-Simon-Ohm-Hochschule Nürnberg</dc:title>
  <dc:creator>RauhCl</dc:creator>
  <cp:lastModifiedBy>User</cp:lastModifiedBy>
  <cp:revision>646</cp:revision>
  <cp:lastPrinted>2011-06-26T20:15:54Z</cp:lastPrinted>
  <dcterms:created xsi:type="dcterms:W3CDTF">2010-03-01T12:07:38Z</dcterms:created>
  <dcterms:modified xsi:type="dcterms:W3CDTF">2011-08-05T19:37:53Z</dcterms:modified>
</cp:coreProperties>
</file>